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jpeg" ContentType="image/jpeg"/>
  <Override PartName="/ppt/notesSlides/notesSlide4.xml" ContentType="application/vnd.openxmlformats-officedocument.presentationml.notesSlide+xml"/>
  <Override PartName="/ppt/media/image6.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7.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8.jpeg" ContentType="image/jpeg"/>
  <Override PartName="/ppt/media/image9.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0.jpeg" ContentType="image/jpeg"/>
  <Override PartName="/ppt/notesSlides/notesSlide33.xml" ContentType="application/vnd.openxmlformats-officedocument.presentationml.notesSlide+xml"/>
  <Override PartName="/ppt/media/image1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 id="612" r:id="rId364"/>
    <p:sldId id="613" r:id="rId365"/>
    <p:sldId id="614" r:id="rId366"/>
    <p:sldId id="615" r:id="rId367"/>
    <p:sldId id="616" r:id="rId368"/>
    <p:sldId id="617" r:id="rId369"/>
    <p:sldId id="618" r:id="rId370"/>
    <p:sldId id="619" r:id="rId371"/>
    <p:sldId id="620" r:id="rId372"/>
    <p:sldId id="621" r:id="rId373"/>
    <p:sldId id="622" r:id="rId374"/>
    <p:sldId id="623" r:id="rId375"/>
    <p:sldId id="624" r:id="rId376"/>
    <p:sldId id="625" r:id="rId377"/>
    <p:sldId id="626" r:id="rId378"/>
    <p:sldId id="627" r:id="rId379"/>
    <p:sldId id="628" r:id="rId380"/>
    <p:sldId id="629" r:id="rId381"/>
    <p:sldId id="630" r:id="rId382"/>
    <p:sldId id="631" r:id="rId383"/>
    <p:sldId id="632" r:id="rId384"/>
    <p:sldId id="633" r:id="rId385"/>
    <p:sldId id="634" r:id="rId386"/>
    <p:sldId id="635" r:id="rId387"/>
    <p:sldId id="636" r:id="rId388"/>
    <p:sldId id="637" r:id="rId389"/>
    <p:sldId id="638" r:id="rId390"/>
    <p:sldId id="639" r:id="rId391"/>
    <p:sldId id="640" r:id="rId392"/>
    <p:sldId id="641" r:id="rId393"/>
    <p:sldId id="642" r:id="rId394"/>
    <p:sldId id="643" r:id="rId395"/>
    <p:sldId id="644" r:id="rId396"/>
    <p:sldId id="645" r:id="rId397"/>
    <p:sldId id="646" r:id="rId398"/>
    <p:sldId id="647" r:id="rId399"/>
    <p:sldId id="648" r:id="rId400"/>
    <p:sldId id="649" r:id="rId401"/>
    <p:sldId id="650" r:id="rId402"/>
    <p:sldId id="651" r:id="rId403"/>
    <p:sldId id="652" r:id="rId404"/>
    <p:sldId id="653" r:id="rId405"/>
    <p:sldId id="654" r:id="rId406"/>
    <p:sldId id="655" r:id="rId407"/>
    <p:sldId id="656" r:id="rId408"/>
    <p:sldId id="657" r:id="rId409"/>
    <p:sldId id="658" r:id="rId410"/>
    <p:sldId id="659" r:id="rId411"/>
    <p:sldId id="660" r:id="rId412"/>
    <p:sldId id="661" r:id="rId413"/>
    <p:sldId id="662" r:id="rId414"/>
    <p:sldId id="663" r:id="rId415"/>
    <p:sldId id="664" r:id="rId416"/>
    <p:sldId id="665" r:id="rId417"/>
    <p:sldId id="666" r:id="rId418"/>
    <p:sldId id="667" r:id="rId419"/>
    <p:sldId id="668" r:id="rId420"/>
    <p:sldId id="669" r:id="rId421"/>
    <p:sldId id="670" r:id="rId422"/>
    <p:sldId id="671" r:id="rId423"/>
    <p:sldId id="672" r:id="rId424"/>
    <p:sldId id="673" r:id="rId425"/>
    <p:sldId id="674" r:id="rId426"/>
    <p:sldId id="675" r:id="rId427"/>
    <p:sldId id="676" r:id="rId428"/>
    <p:sldId id="677" r:id="rId429"/>
    <p:sldId id="678" r:id="rId430"/>
    <p:sldId id="679" r:id="rId431"/>
    <p:sldId id="680" r:id="rId432"/>
    <p:sldId id="681" r:id="rId433"/>
    <p:sldId id="682" r:id="rId434"/>
    <p:sldId id="683" r:id="rId435"/>
    <p:sldId id="684" r:id="rId436"/>
    <p:sldId id="685" r:id="rId437"/>
    <p:sldId id="686" r:id="rId438"/>
    <p:sldId id="687" r:id="rId439"/>
    <p:sldId id="688" r:id="rId440"/>
    <p:sldId id="689" r:id="rId441"/>
    <p:sldId id="690" r:id="rId442"/>
    <p:sldId id="691" r:id="rId443"/>
    <p:sldId id="692" r:id="rId444"/>
    <p:sldId id="693" r:id="rId445"/>
    <p:sldId id="694" r:id="rId446"/>
    <p:sldId id="695" r:id="rId447"/>
    <p:sldId id="696" r:id="rId448"/>
    <p:sldId id="697" r:id="rId449"/>
    <p:sldId id="698" r:id="rId450"/>
    <p:sldId id="699" r:id="rId451"/>
    <p:sldId id="700" r:id="rId452"/>
    <p:sldId id="701" r:id="rId453"/>
    <p:sldId id="702" r:id="rId454"/>
    <p:sldId id="703" r:id="rId455"/>
    <p:sldId id="704" r:id="rId456"/>
    <p:sldId id="705" r:id="rId457"/>
    <p:sldId id="706" r:id="rId458"/>
    <p:sldId id="707" r:id="rId459"/>
    <p:sldId id="708" r:id="rId460"/>
    <p:sldId id="709" r:id="rId461"/>
    <p:sldId id="710" r:id="rId462"/>
    <p:sldId id="711" r:id="rId463"/>
    <p:sldId id="712" r:id="rId464"/>
    <p:sldId id="713" r:id="rId465"/>
    <p:sldId id="714" r:id="rId466"/>
    <p:sldId id="715" r:id="rId467"/>
    <p:sldId id="716" r:id="rId468"/>
    <p:sldId id="717" r:id="rId469"/>
    <p:sldId id="718" r:id="rId470"/>
    <p:sldId id="719" r:id="rId471"/>
    <p:sldId id="720" r:id="rId472"/>
    <p:sldId id="721" r:id="rId473"/>
    <p:sldId id="722" r:id="rId474"/>
    <p:sldId id="723" r:id="rId475"/>
    <p:sldId id="724" r:id="rId476"/>
  </p:sldIdLst>
  <p:sldSz cx="9144000" cy="5143500"/>
  <p:notesSz cx="6858000" cy="9144000"/>
  <p:defaultTextStyle>
    <a:lvl1pPr defTabSz="407987">
      <a:defRPr sz="1600">
        <a:solidFill>
          <a:srgbClr val="3C3C3B"/>
        </a:solidFill>
        <a:latin typeface="Corbel"/>
        <a:ea typeface="Corbel"/>
        <a:cs typeface="Corbel"/>
        <a:sym typeface="Corbel"/>
      </a:defRPr>
    </a:lvl1pPr>
    <a:lvl2pPr indent="407987" defTabSz="407987">
      <a:defRPr sz="1600">
        <a:solidFill>
          <a:srgbClr val="3C3C3B"/>
        </a:solidFill>
        <a:latin typeface="Corbel"/>
        <a:ea typeface="Corbel"/>
        <a:cs typeface="Corbel"/>
        <a:sym typeface="Corbel"/>
      </a:defRPr>
    </a:lvl2pPr>
    <a:lvl3pPr indent="815975" defTabSz="407987">
      <a:defRPr sz="1600">
        <a:solidFill>
          <a:srgbClr val="3C3C3B"/>
        </a:solidFill>
        <a:latin typeface="Corbel"/>
        <a:ea typeface="Corbel"/>
        <a:cs typeface="Corbel"/>
        <a:sym typeface="Corbel"/>
      </a:defRPr>
    </a:lvl3pPr>
    <a:lvl4pPr indent="1223962" defTabSz="407987">
      <a:defRPr sz="1600">
        <a:solidFill>
          <a:srgbClr val="3C3C3B"/>
        </a:solidFill>
        <a:latin typeface="Corbel"/>
        <a:ea typeface="Corbel"/>
        <a:cs typeface="Corbel"/>
        <a:sym typeface="Corbel"/>
      </a:defRPr>
    </a:lvl4pPr>
    <a:lvl5pPr indent="1631950" defTabSz="407987">
      <a:defRPr sz="1600">
        <a:solidFill>
          <a:srgbClr val="3C3C3B"/>
        </a:solidFill>
        <a:latin typeface="Corbel"/>
        <a:ea typeface="Corbel"/>
        <a:cs typeface="Corbel"/>
        <a:sym typeface="Corbel"/>
      </a:defRPr>
    </a:lvl5pPr>
    <a:lvl6pPr indent="2286000" defTabSz="407987">
      <a:defRPr sz="1600">
        <a:solidFill>
          <a:srgbClr val="3C3C3B"/>
        </a:solidFill>
        <a:latin typeface="Corbel"/>
        <a:ea typeface="Corbel"/>
        <a:cs typeface="Corbel"/>
        <a:sym typeface="Corbel"/>
      </a:defRPr>
    </a:lvl6pPr>
    <a:lvl7pPr indent="2743200" defTabSz="407987">
      <a:defRPr sz="1600">
        <a:solidFill>
          <a:srgbClr val="3C3C3B"/>
        </a:solidFill>
        <a:latin typeface="Corbel"/>
        <a:ea typeface="Corbel"/>
        <a:cs typeface="Corbel"/>
        <a:sym typeface="Corbel"/>
      </a:defRPr>
    </a:lvl7pPr>
    <a:lvl8pPr indent="3200400" defTabSz="407987">
      <a:defRPr sz="1600">
        <a:solidFill>
          <a:srgbClr val="3C3C3B"/>
        </a:solidFill>
        <a:latin typeface="Corbel"/>
        <a:ea typeface="Corbel"/>
        <a:cs typeface="Corbel"/>
        <a:sym typeface="Corbel"/>
      </a:defRPr>
    </a:lvl8pPr>
    <a:lvl9pPr indent="3657600" defTabSz="407987">
      <a:defRPr sz="1600">
        <a:solidFill>
          <a:srgbClr val="3C3C3B"/>
        </a:solidFill>
        <a:latin typeface="Corbel"/>
        <a:ea typeface="Corbel"/>
        <a:cs typeface="Corbel"/>
        <a:sym typeface="Corbe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orbel"/>
          <a:ea typeface="Corbel"/>
          <a:cs typeface="Corbel"/>
        </a:font>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1CACB"/>
          </a:solidFill>
        </a:fill>
      </a:tcStyle>
    </a:wholeTbl>
    <a:band2H>
      <a:tcTxStyle b="def" i="def"/>
      <a:tcStyle>
        <a:tcBdr/>
        <a:fill>
          <a:solidFill>
            <a:srgbClr val="F0E6E7"/>
          </a:solidFill>
        </a:fill>
      </a:tcStyle>
    </a:band2H>
    <a:firstCol>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71220"/>
          </a:solidFill>
        </a:fill>
      </a:tcStyle>
    </a:firstCol>
    <a:la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71220"/>
          </a:solidFill>
        </a:fill>
      </a:tcStyle>
    </a:lastRow>
    <a:fir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71220"/>
          </a:solidFill>
        </a:fill>
      </a:tcStyle>
    </a:firstRow>
  </a:tblStyle>
  <a:tblStyle styleId="{C7B018BB-80A7-4F77-B60F-C8B233D01FF8}" styleName="">
    <a:tblBg/>
    <a:wholeTbl>
      <a:tcTxStyle b="on" i="on">
        <a:font>
          <a:latin typeface="Corbel"/>
          <a:ea typeface="Corbel"/>
          <a:cs typeface="Corbel"/>
        </a:font>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ED1D4"/>
          </a:solidFill>
        </a:fill>
      </a:tcStyle>
    </a:wholeTbl>
    <a:band2H>
      <a:tcTxStyle b="def" i="def"/>
      <a:tcStyle>
        <a:tcBdr/>
        <a:fill>
          <a:solidFill>
            <a:srgbClr val="E8EAEB"/>
          </a:solidFill>
        </a:fill>
      </a:tcStyle>
    </a:band2H>
    <a:firstCol>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9616F"/>
          </a:solidFill>
        </a:fill>
      </a:tcStyle>
    </a:firstCol>
    <a:la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9616F"/>
          </a:solidFill>
        </a:fill>
      </a:tcStyle>
    </a:lastRow>
    <a:fir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9616F"/>
          </a:solidFill>
        </a:fill>
      </a:tcStyle>
    </a:firstRow>
  </a:tblStyle>
  <a:tblStyle styleId="{EEE7283C-3CF3-47DC-8721-378D4A62B228}" styleName="">
    <a:tblBg/>
    <a:wholeTbl>
      <a:tcTxStyle b="on" i="on">
        <a:font>
          <a:latin typeface="Corbel"/>
          <a:ea typeface="Corbel"/>
          <a:cs typeface="Corbel"/>
        </a:font>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1CACA"/>
          </a:solidFill>
        </a:fill>
      </a:tcStyle>
    </a:wholeTbl>
    <a:band2H>
      <a:tcTxStyle b="def" i="def"/>
      <a:tcStyle>
        <a:tcBdr/>
        <a:fill>
          <a:solidFill>
            <a:srgbClr val="E9E6E7"/>
          </a:solidFill>
        </a:fill>
      </a:tcStyle>
    </a:band2H>
    <a:firstCol>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600F16"/>
          </a:solidFill>
        </a:fill>
      </a:tcStyle>
    </a:firstCol>
    <a:la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600F16"/>
          </a:solidFill>
        </a:fill>
      </a:tcStyle>
    </a:lastRow>
    <a:fir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600F16"/>
          </a:solidFill>
        </a:fill>
      </a:tcStyle>
    </a:firstRow>
  </a:tblStyle>
  <a:tblStyle styleId="{CF821DB8-F4EB-4A41-A1BA-3FCAFE7338EE}" styleName="">
    <a:tblBg/>
    <a:wholeTbl>
      <a:tcTxStyle b="on" i="on">
        <a:font>
          <a:latin typeface="Corbel"/>
          <a:ea typeface="Corbel"/>
          <a:cs typeface="Corbel"/>
        </a:font>
        <a:srgbClr val="3C3C3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n">
        <a:font>
          <a:latin typeface="Corbel"/>
          <a:ea typeface="Corbel"/>
          <a:cs typeface="Corbe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71220"/>
          </a:solidFill>
        </a:fill>
      </a:tcStyle>
    </a:firstCol>
    <a:lastRow>
      <a:tcTxStyle b="on" i="on">
        <a:font>
          <a:latin typeface="Corbel"/>
          <a:ea typeface="Corbel"/>
          <a:cs typeface="Corbel"/>
        </a:font>
        <a:srgbClr val="3C3C3B"/>
      </a:tcTxStyle>
      <a:tcStyle>
        <a:tcBdr>
          <a:left>
            <a:ln w="12700" cap="flat">
              <a:noFill/>
              <a:miter lim="400000"/>
            </a:ln>
          </a:left>
          <a:right>
            <a:ln w="12700" cap="flat">
              <a:noFill/>
              <a:miter lim="400000"/>
            </a:ln>
          </a:right>
          <a:top>
            <a:ln w="50800" cap="flat">
              <a:solidFill>
                <a:srgbClr val="3C3C3B"/>
              </a:solidFill>
              <a:prstDash val="solid"/>
              <a:bevel/>
            </a:ln>
          </a:top>
          <a:bottom>
            <a:ln w="25400" cap="flat">
              <a:solidFill>
                <a:srgbClr val="3C3C3B"/>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orbel"/>
          <a:ea typeface="Corbel"/>
          <a:cs typeface="Corbel"/>
        </a:font>
        <a:srgbClr val="FFFFFF"/>
      </a:tcTxStyle>
      <a:tcStyle>
        <a:tcBdr>
          <a:left>
            <a:ln w="12700" cap="flat">
              <a:noFill/>
              <a:miter lim="400000"/>
            </a:ln>
          </a:left>
          <a:right>
            <a:ln w="12700" cap="flat">
              <a:noFill/>
              <a:miter lim="400000"/>
            </a:ln>
          </a:right>
          <a:top>
            <a:ln w="25400" cap="flat">
              <a:solidFill>
                <a:srgbClr val="3C3C3B"/>
              </a:solidFill>
              <a:prstDash val="solid"/>
              <a:bevel/>
            </a:ln>
          </a:top>
          <a:bottom>
            <a:ln w="25400" cap="flat">
              <a:solidFill>
                <a:srgbClr val="3C3C3B"/>
              </a:solidFill>
              <a:prstDash val="solid"/>
              <a:bevel/>
            </a:ln>
          </a:bottom>
          <a:insideH>
            <a:ln w="12700" cap="flat">
              <a:noFill/>
              <a:miter lim="400000"/>
            </a:ln>
          </a:insideH>
          <a:insideV>
            <a:ln w="12700" cap="flat">
              <a:noFill/>
              <a:miter lim="400000"/>
            </a:ln>
          </a:insideV>
        </a:tcBdr>
        <a:fill>
          <a:solidFill>
            <a:srgbClr val="A71220"/>
          </a:solidFill>
        </a:fill>
      </a:tcStyle>
    </a:firstRow>
  </a:tblStyle>
  <a:tblStyle styleId="{33BA23B1-9221-436E-865A-0063620EA4FD}" styleName="">
    <a:tblBg/>
    <a:wholeTbl>
      <a:tcTxStyle b="on" i="on">
        <a:font>
          <a:latin typeface="Corbel"/>
          <a:ea typeface="Corbel"/>
          <a:cs typeface="Corbel"/>
        </a:font>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DCD"/>
          </a:solidFill>
        </a:fill>
      </a:tcStyle>
    </a:wholeTbl>
    <a:band2H>
      <a:tcTxStyle b="def" i="def"/>
      <a:tcStyle>
        <a:tcBdr/>
        <a:fill>
          <a:solidFill>
            <a:srgbClr val="E7E7E7"/>
          </a:solidFill>
        </a:fill>
      </a:tcStyle>
    </a:band2H>
    <a:firstCol>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3C3B"/>
          </a:solidFill>
        </a:fill>
      </a:tcStyle>
    </a:firstCol>
    <a:la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3C3B"/>
          </a:solidFill>
        </a:fill>
      </a:tcStyle>
    </a:lastRow>
    <a:fir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3C3B"/>
          </a:solidFill>
        </a:fill>
      </a:tcStyle>
    </a:firstRow>
  </a:tblStyle>
  <a:tblStyle styleId="{2708684C-4D16-4618-839F-0558EEFCDFE6}" styleName="">
    <a:tblBg/>
    <a:wholeTbl>
      <a:tcTxStyle b="on" i="on">
        <a:font>
          <a:latin typeface="Corbel"/>
          <a:ea typeface="Corbel"/>
          <a:cs typeface="Corbel"/>
        </a:font>
        <a:srgbClr val="3C3C3B"/>
      </a:tcTxStyle>
      <a:tcStyle>
        <a:tcBdr>
          <a:left>
            <a:ln w="12700" cap="flat">
              <a:solidFill>
                <a:srgbClr val="3C3C3B"/>
              </a:solidFill>
              <a:prstDash val="solid"/>
              <a:bevel/>
            </a:ln>
          </a:left>
          <a:right>
            <a:ln w="12700" cap="flat">
              <a:solidFill>
                <a:srgbClr val="3C3C3B"/>
              </a:solidFill>
              <a:prstDash val="solid"/>
              <a:bevel/>
            </a:ln>
          </a:right>
          <a:top>
            <a:ln w="12700" cap="flat">
              <a:solidFill>
                <a:srgbClr val="3C3C3B"/>
              </a:solidFill>
              <a:prstDash val="solid"/>
              <a:bevel/>
            </a:ln>
          </a:top>
          <a:bottom>
            <a:ln w="127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solidFill>
            <a:srgbClr val="3C3C3B">
              <a:alpha val="20000"/>
            </a:srgbClr>
          </a:solidFill>
        </a:fill>
      </a:tcStyle>
    </a:wholeTbl>
    <a:band2H>
      <a:tcTxStyle b="def" i="def"/>
      <a:tcStyle>
        <a:tcBdr/>
        <a:fill>
          <a:solidFill>
            <a:srgbClr val="FFFFFF"/>
          </a:solidFill>
        </a:fill>
      </a:tcStyle>
    </a:band2H>
    <a:firstCol>
      <a:tcTxStyle b="on" i="on">
        <a:font>
          <a:latin typeface="Corbel"/>
          <a:ea typeface="Corbel"/>
          <a:cs typeface="Corbel"/>
        </a:font>
        <a:srgbClr val="3C3C3B"/>
      </a:tcTxStyle>
      <a:tcStyle>
        <a:tcBdr>
          <a:left>
            <a:ln w="12700" cap="flat">
              <a:solidFill>
                <a:srgbClr val="3C3C3B"/>
              </a:solidFill>
              <a:prstDash val="solid"/>
              <a:bevel/>
            </a:ln>
          </a:left>
          <a:right>
            <a:ln w="12700" cap="flat">
              <a:solidFill>
                <a:srgbClr val="3C3C3B"/>
              </a:solidFill>
              <a:prstDash val="solid"/>
              <a:bevel/>
            </a:ln>
          </a:right>
          <a:top>
            <a:ln w="12700" cap="flat">
              <a:solidFill>
                <a:srgbClr val="3C3C3B"/>
              </a:solidFill>
              <a:prstDash val="solid"/>
              <a:bevel/>
            </a:ln>
          </a:top>
          <a:bottom>
            <a:ln w="127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solidFill>
            <a:srgbClr val="3C3C3B">
              <a:alpha val="20000"/>
            </a:srgbClr>
          </a:solidFill>
        </a:fill>
      </a:tcStyle>
    </a:firstCol>
    <a:lastRow>
      <a:tcTxStyle b="on" i="on">
        <a:font>
          <a:latin typeface="Corbel"/>
          <a:ea typeface="Corbel"/>
          <a:cs typeface="Corbel"/>
        </a:font>
        <a:srgbClr val="3C3C3B"/>
      </a:tcTxStyle>
      <a:tcStyle>
        <a:tcBdr>
          <a:left>
            <a:ln w="12700" cap="flat">
              <a:solidFill>
                <a:srgbClr val="3C3C3B"/>
              </a:solidFill>
              <a:prstDash val="solid"/>
              <a:bevel/>
            </a:ln>
          </a:left>
          <a:right>
            <a:ln w="12700" cap="flat">
              <a:solidFill>
                <a:srgbClr val="3C3C3B"/>
              </a:solidFill>
              <a:prstDash val="solid"/>
              <a:bevel/>
            </a:ln>
          </a:right>
          <a:top>
            <a:ln w="50800" cap="flat">
              <a:solidFill>
                <a:srgbClr val="3C3C3B"/>
              </a:solidFill>
              <a:prstDash val="solid"/>
              <a:bevel/>
            </a:ln>
          </a:top>
          <a:bottom>
            <a:ln w="127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noFill/>
        </a:fill>
      </a:tcStyle>
    </a:lastRow>
    <a:firstRow>
      <a:tcTxStyle b="on" i="on">
        <a:font>
          <a:latin typeface="Corbel"/>
          <a:ea typeface="Corbel"/>
          <a:cs typeface="Corbel"/>
        </a:font>
        <a:srgbClr val="3C3C3B"/>
      </a:tcTxStyle>
      <a:tcStyle>
        <a:tcBdr>
          <a:left>
            <a:ln w="12700" cap="flat">
              <a:solidFill>
                <a:srgbClr val="3C3C3B"/>
              </a:solidFill>
              <a:prstDash val="solid"/>
              <a:bevel/>
            </a:ln>
          </a:left>
          <a:right>
            <a:ln w="12700" cap="flat">
              <a:solidFill>
                <a:srgbClr val="3C3C3B"/>
              </a:solidFill>
              <a:prstDash val="solid"/>
              <a:bevel/>
            </a:ln>
          </a:right>
          <a:top>
            <a:ln w="12700" cap="flat">
              <a:solidFill>
                <a:srgbClr val="3C3C3B"/>
              </a:solidFill>
              <a:prstDash val="solid"/>
              <a:bevel/>
            </a:ln>
          </a:top>
          <a:bottom>
            <a:ln w="254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Relationship Id="rId266" Type="http://schemas.openxmlformats.org/officeDocument/2006/relationships/slide" Target="slides/slide259.xml"/><Relationship Id="rId267" Type="http://schemas.openxmlformats.org/officeDocument/2006/relationships/slide" Target="slides/slide260.xml"/><Relationship Id="rId268" Type="http://schemas.openxmlformats.org/officeDocument/2006/relationships/slide" Target="slides/slide261.xml"/><Relationship Id="rId269" Type="http://schemas.openxmlformats.org/officeDocument/2006/relationships/slide" Target="slides/slide262.xml"/><Relationship Id="rId270" Type="http://schemas.openxmlformats.org/officeDocument/2006/relationships/slide" Target="slides/slide263.xml"/><Relationship Id="rId271" Type="http://schemas.openxmlformats.org/officeDocument/2006/relationships/slide" Target="slides/slide264.xml"/><Relationship Id="rId272" Type="http://schemas.openxmlformats.org/officeDocument/2006/relationships/slide" Target="slides/slide265.xml"/><Relationship Id="rId273" Type="http://schemas.openxmlformats.org/officeDocument/2006/relationships/slide" Target="slides/slide266.xml"/><Relationship Id="rId274" Type="http://schemas.openxmlformats.org/officeDocument/2006/relationships/slide" Target="slides/slide267.xml"/><Relationship Id="rId275" Type="http://schemas.openxmlformats.org/officeDocument/2006/relationships/slide" Target="slides/slide268.xml"/><Relationship Id="rId276" Type="http://schemas.openxmlformats.org/officeDocument/2006/relationships/slide" Target="slides/slide269.xml"/><Relationship Id="rId277" Type="http://schemas.openxmlformats.org/officeDocument/2006/relationships/slide" Target="slides/slide270.xml"/><Relationship Id="rId278" Type="http://schemas.openxmlformats.org/officeDocument/2006/relationships/slide" Target="slides/slide271.xml"/><Relationship Id="rId279" Type="http://schemas.openxmlformats.org/officeDocument/2006/relationships/slide" Target="slides/slide272.xml"/><Relationship Id="rId280" Type="http://schemas.openxmlformats.org/officeDocument/2006/relationships/slide" Target="slides/slide273.xml"/><Relationship Id="rId281" Type="http://schemas.openxmlformats.org/officeDocument/2006/relationships/slide" Target="slides/slide274.xml"/><Relationship Id="rId282" Type="http://schemas.openxmlformats.org/officeDocument/2006/relationships/slide" Target="slides/slide275.xml"/><Relationship Id="rId283" Type="http://schemas.openxmlformats.org/officeDocument/2006/relationships/slide" Target="slides/slide276.xml"/><Relationship Id="rId284" Type="http://schemas.openxmlformats.org/officeDocument/2006/relationships/slide" Target="slides/slide277.xml"/><Relationship Id="rId285" Type="http://schemas.openxmlformats.org/officeDocument/2006/relationships/slide" Target="slides/slide278.xml"/><Relationship Id="rId286" Type="http://schemas.openxmlformats.org/officeDocument/2006/relationships/slide" Target="slides/slide279.xml"/><Relationship Id="rId287" Type="http://schemas.openxmlformats.org/officeDocument/2006/relationships/slide" Target="slides/slide280.xml"/><Relationship Id="rId288" Type="http://schemas.openxmlformats.org/officeDocument/2006/relationships/slide" Target="slides/slide281.xml"/><Relationship Id="rId289" Type="http://schemas.openxmlformats.org/officeDocument/2006/relationships/slide" Target="slides/slide282.xml"/><Relationship Id="rId290" Type="http://schemas.openxmlformats.org/officeDocument/2006/relationships/slide" Target="slides/slide283.xml"/><Relationship Id="rId291" Type="http://schemas.openxmlformats.org/officeDocument/2006/relationships/slide" Target="slides/slide284.xml"/><Relationship Id="rId292" Type="http://schemas.openxmlformats.org/officeDocument/2006/relationships/slide" Target="slides/slide285.xml"/><Relationship Id="rId293" Type="http://schemas.openxmlformats.org/officeDocument/2006/relationships/slide" Target="slides/slide286.xml"/><Relationship Id="rId294" Type="http://schemas.openxmlformats.org/officeDocument/2006/relationships/slide" Target="slides/slide287.xml"/><Relationship Id="rId295" Type="http://schemas.openxmlformats.org/officeDocument/2006/relationships/slide" Target="slides/slide288.xml"/><Relationship Id="rId296" Type="http://schemas.openxmlformats.org/officeDocument/2006/relationships/slide" Target="slides/slide289.xml"/><Relationship Id="rId297" Type="http://schemas.openxmlformats.org/officeDocument/2006/relationships/slide" Target="slides/slide290.xml"/><Relationship Id="rId298" Type="http://schemas.openxmlformats.org/officeDocument/2006/relationships/slide" Target="slides/slide291.xml"/><Relationship Id="rId299" Type="http://schemas.openxmlformats.org/officeDocument/2006/relationships/slide" Target="slides/slide292.xml"/><Relationship Id="rId300" Type="http://schemas.openxmlformats.org/officeDocument/2006/relationships/slide" Target="slides/slide293.xml"/><Relationship Id="rId301" Type="http://schemas.openxmlformats.org/officeDocument/2006/relationships/slide" Target="slides/slide294.xml"/><Relationship Id="rId302" Type="http://schemas.openxmlformats.org/officeDocument/2006/relationships/slide" Target="slides/slide295.xml"/><Relationship Id="rId303" Type="http://schemas.openxmlformats.org/officeDocument/2006/relationships/slide" Target="slides/slide296.xml"/><Relationship Id="rId304" Type="http://schemas.openxmlformats.org/officeDocument/2006/relationships/slide" Target="slides/slide297.xml"/><Relationship Id="rId305" Type="http://schemas.openxmlformats.org/officeDocument/2006/relationships/slide" Target="slides/slide298.xml"/><Relationship Id="rId306" Type="http://schemas.openxmlformats.org/officeDocument/2006/relationships/slide" Target="slides/slide299.xml"/><Relationship Id="rId307" Type="http://schemas.openxmlformats.org/officeDocument/2006/relationships/slide" Target="slides/slide300.xml"/><Relationship Id="rId308" Type="http://schemas.openxmlformats.org/officeDocument/2006/relationships/slide" Target="slides/slide301.xml"/><Relationship Id="rId309" Type="http://schemas.openxmlformats.org/officeDocument/2006/relationships/slide" Target="slides/slide302.xml"/><Relationship Id="rId310" Type="http://schemas.openxmlformats.org/officeDocument/2006/relationships/slide" Target="slides/slide303.xml"/><Relationship Id="rId311" Type="http://schemas.openxmlformats.org/officeDocument/2006/relationships/slide" Target="slides/slide304.xml"/><Relationship Id="rId312" Type="http://schemas.openxmlformats.org/officeDocument/2006/relationships/slide" Target="slides/slide305.xml"/><Relationship Id="rId313" Type="http://schemas.openxmlformats.org/officeDocument/2006/relationships/slide" Target="slides/slide306.xml"/><Relationship Id="rId314" Type="http://schemas.openxmlformats.org/officeDocument/2006/relationships/slide" Target="slides/slide307.xml"/><Relationship Id="rId315" Type="http://schemas.openxmlformats.org/officeDocument/2006/relationships/slide" Target="slides/slide308.xml"/><Relationship Id="rId316" Type="http://schemas.openxmlformats.org/officeDocument/2006/relationships/slide" Target="slides/slide309.xml"/><Relationship Id="rId317" Type="http://schemas.openxmlformats.org/officeDocument/2006/relationships/slide" Target="slides/slide310.xml"/><Relationship Id="rId318" Type="http://schemas.openxmlformats.org/officeDocument/2006/relationships/slide" Target="slides/slide311.xml"/><Relationship Id="rId319" Type="http://schemas.openxmlformats.org/officeDocument/2006/relationships/slide" Target="slides/slide312.xml"/><Relationship Id="rId320" Type="http://schemas.openxmlformats.org/officeDocument/2006/relationships/slide" Target="slides/slide313.xml"/><Relationship Id="rId321" Type="http://schemas.openxmlformats.org/officeDocument/2006/relationships/slide" Target="slides/slide314.xml"/><Relationship Id="rId322" Type="http://schemas.openxmlformats.org/officeDocument/2006/relationships/slide" Target="slides/slide315.xml"/><Relationship Id="rId323" Type="http://schemas.openxmlformats.org/officeDocument/2006/relationships/slide" Target="slides/slide316.xml"/><Relationship Id="rId324" Type="http://schemas.openxmlformats.org/officeDocument/2006/relationships/slide" Target="slides/slide317.xml"/><Relationship Id="rId325" Type="http://schemas.openxmlformats.org/officeDocument/2006/relationships/slide" Target="slides/slide318.xml"/><Relationship Id="rId326" Type="http://schemas.openxmlformats.org/officeDocument/2006/relationships/slide" Target="slides/slide319.xml"/><Relationship Id="rId327" Type="http://schemas.openxmlformats.org/officeDocument/2006/relationships/slide" Target="slides/slide320.xml"/><Relationship Id="rId328" Type="http://schemas.openxmlformats.org/officeDocument/2006/relationships/slide" Target="slides/slide321.xml"/><Relationship Id="rId329" Type="http://schemas.openxmlformats.org/officeDocument/2006/relationships/slide" Target="slides/slide322.xml"/><Relationship Id="rId330" Type="http://schemas.openxmlformats.org/officeDocument/2006/relationships/slide" Target="slides/slide323.xml"/><Relationship Id="rId331" Type="http://schemas.openxmlformats.org/officeDocument/2006/relationships/slide" Target="slides/slide324.xml"/><Relationship Id="rId332" Type="http://schemas.openxmlformats.org/officeDocument/2006/relationships/slide" Target="slides/slide325.xml"/><Relationship Id="rId333" Type="http://schemas.openxmlformats.org/officeDocument/2006/relationships/slide" Target="slides/slide326.xml"/><Relationship Id="rId334" Type="http://schemas.openxmlformats.org/officeDocument/2006/relationships/slide" Target="slides/slide327.xml"/><Relationship Id="rId335" Type="http://schemas.openxmlformats.org/officeDocument/2006/relationships/slide" Target="slides/slide328.xml"/><Relationship Id="rId336" Type="http://schemas.openxmlformats.org/officeDocument/2006/relationships/slide" Target="slides/slide329.xml"/><Relationship Id="rId337" Type="http://schemas.openxmlformats.org/officeDocument/2006/relationships/slide" Target="slides/slide330.xml"/><Relationship Id="rId338" Type="http://schemas.openxmlformats.org/officeDocument/2006/relationships/slide" Target="slides/slide331.xml"/><Relationship Id="rId339" Type="http://schemas.openxmlformats.org/officeDocument/2006/relationships/slide" Target="slides/slide332.xml"/><Relationship Id="rId340" Type="http://schemas.openxmlformats.org/officeDocument/2006/relationships/slide" Target="slides/slide333.xml"/><Relationship Id="rId341" Type="http://schemas.openxmlformats.org/officeDocument/2006/relationships/slide" Target="slides/slide334.xml"/><Relationship Id="rId342" Type="http://schemas.openxmlformats.org/officeDocument/2006/relationships/slide" Target="slides/slide335.xml"/><Relationship Id="rId343" Type="http://schemas.openxmlformats.org/officeDocument/2006/relationships/slide" Target="slides/slide336.xml"/><Relationship Id="rId344" Type="http://schemas.openxmlformats.org/officeDocument/2006/relationships/slide" Target="slides/slide337.xml"/><Relationship Id="rId345" Type="http://schemas.openxmlformats.org/officeDocument/2006/relationships/slide" Target="slides/slide338.xml"/><Relationship Id="rId346" Type="http://schemas.openxmlformats.org/officeDocument/2006/relationships/slide" Target="slides/slide339.xml"/><Relationship Id="rId347" Type="http://schemas.openxmlformats.org/officeDocument/2006/relationships/slide" Target="slides/slide340.xml"/><Relationship Id="rId348" Type="http://schemas.openxmlformats.org/officeDocument/2006/relationships/slide" Target="slides/slide341.xml"/><Relationship Id="rId349" Type="http://schemas.openxmlformats.org/officeDocument/2006/relationships/slide" Target="slides/slide342.xml"/><Relationship Id="rId350" Type="http://schemas.openxmlformats.org/officeDocument/2006/relationships/slide" Target="slides/slide343.xml"/><Relationship Id="rId351" Type="http://schemas.openxmlformats.org/officeDocument/2006/relationships/slide" Target="slides/slide344.xml"/><Relationship Id="rId352" Type="http://schemas.openxmlformats.org/officeDocument/2006/relationships/slide" Target="slides/slide345.xml"/><Relationship Id="rId353" Type="http://schemas.openxmlformats.org/officeDocument/2006/relationships/slide" Target="slides/slide346.xml"/><Relationship Id="rId354" Type="http://schemas.openxmlformats.org/officeDocument/2006/relationships/slide" Target="slides/slide347.xml"/><Relationship Id="rId355" Type="http://schemas.openxmlformats.org/officeDocument/2006/relationships/slide" Target="slides/slide348.xml"/><Relationship Id="rId356" Type="http://schemas.openxmlformats.org/officeDocument/2006/relationships/slide" Target="slides/slide349.xml"/><Relationship Id="rId357" Type="http://schemas.openxmlformats.org/officeDocument/2006/relationships/slide" Target="slides/slide350.xml"/><Relationship Id="rId358" Type="http://schemas.openxmlformats.org/officeDocument/2006/relationships/slide" Target="slides/slide351.xml"/><Relationship Id="rId359" Type="http://schemas.openxmlformats.org/officeDocument/2006/relationships/slide" Target="slides/slide352.xml"/><Relationship Id="rId360" Type="http://schemas.openxmlformats.org/officeDocument/2006/relationships/slide" Target="slides/slide353.xml"/><Relationship Id="rId361" Type="http://schemas.openxmlformats.org/officeDocument/2006/relationships/slide" Target="slides/slide354.xml"/><Relationship Id="rId362" Type="http://schemas.openxmlformats.org/officeDocument/2006/relationships/slide" Target="slides/slide355.xml"/><Relationship Id="rId363" Type="http://schemas.openxmlformats.org/officeDocument/2006/relationships/slide" Target="slides/slide356.xml"/><Relationship Id="rId364" Type="http://schemas.openxmlformats.org/officeDocument/2006/relationships/slide" Target="slides/slide357.xml"/><Relationship Id="rId365" Type="http://schemas.openxmlformats.org/officeDocument/2006/relationships/slide" Target="slides/slide358.xml"/><Relationship Id="rId366" Type="http://schemas.openxmlformats.org/officeDocument/2006/relationships/slide" Target="slides/slide359.xml"/><Relationship Id="rId367" Type="http://schemas.openxmlformats.org/officeDocument/2006/relationships/slide" Target="slides/slide360.xml"/><Relationship Id="rId368" Type="http://schemas.openxmlformats.org/officeDocument/2006/relationships/slide" Target="slides/slide361.xml"/><Relationship Id="rId369" Type="http://schemas.openxmlformats.org/officeDocument/2006/relationships/slide" Target="slides/slide362.xml"/><Relationship Id="rId370" Type="http://schemas.openxmlformats.org/officeDocument/2006/relationships/slide" Target="slides/slide363.xml"/><Relationship Id="rId371" Type="http://schemas.openxmlformats.org/officeDocument/2006/relationships/slide" Target="slides/slide364.xml"/><Relationship Id="rId372" Type="http://schemas.openxmlformats.org/officeDocument/2006/relationships/slide" Target="slides/slide365.xml"/><Relationship Id="rId373" Type="http://schemas.openxmlformats.org/officeDocument/2006/relationships/slide" Target="slides/slide366.xml"/><Relationship Id="rId374" Type="http://schemas.openxmlformats.org/officeDocument/2006/relationships/slide" Target="slides/slide367.xml"/><Relationship Id="rId375" Type="http://schemas.openxmlformats.org/officeDocument/2006/relationships/slide" Target="slides/slide368.xml"/><Relationship Id="rId376" Type="http://schemas.openxmlformats.org/officeDocument/2006/relationships/slide" Target="slides/slide369.xml"/><Relationship Id="rId377" Type="http://schemas.openxmlformats.org/officeDocument/2006/relationships/slide" Target="slides/slide370.xml"/><Relationship Id="rId378" Type="http://schemas.openxmlformats.org/officeDocument/2006/relationships/slide" Target="slides/slide371.xml"/><Relationship Id="rId379" Type="http://schemas.openxmlformats.org/officeDocument/2006/relationships/slide" Target="slides/slide372.xml"/><Relationship Id="rId380" Type="http://schemas.openxmlformats.org/officeDocument/2006/relationships/slide" Target="slides/slide373.xml"/><Relationship Id="rId381" Type="http://schemas.openxmlformats.org/officeDocument/2006/relationships/slide" Target="slides/slide374.xml"/><Relationship Id="rId382" Type="http://schemas.openxmlformats.org/officeDocument/2006/relationships/slide" Target="slides/slide375.xml"/><Relationship Id="rId383" Type="http://schemas.openxmlformats.org/officeDocument/2006/relationships/slide" Target="slides/slide376.xml"/><Relationship Id="rId384" Type="http://schemas.openxmlformats.org/officeDocument/2006/relationships/slide" Target="slides/slide377.xml"/><Relationship Id="rId385" Type="http://schemas.openxmlformats.org/officeDocument/2006/relationships/slide" Target="slides/slide378.xml"/><Relationship Id="rId386" Type="http://schemas.openxmlformats.org/officeDocument/2006/relationships/slide" Target="slides/slide379.xml"/><Relationship Id="rId387" Type="http://schemas.openxmlformats.org/officeDocument/2006/relationships/slide" Target="slides/slide380.xml"/><Relationship Id="rId388" Type="http://schemas.openxmlformats.org/officeDocument/2006/relationships/slide" Target="slides/slide381.xml"/><Relationship Id="rId389" Type="http://schemas.openxmlformats.org/officeDocument/2006/relationships/slide" Target="slides/slide382.xml"/><Relationship Id="rId390" Type="http://schemas.openxmlformats.org/officeDocument/2006/relationships/slide" Target="slides/slide383.xml"/><Relationship Id="rId391" Type="http://schemas.openxmlformats.org/officeDocument/2006/relationships/slide" Target="slides/slide384.xml"/><Relationship Id="rId392" Type="http://schemas.openxmlformats.org/officeDocument/2006/relationships/slide" Target="slides/slide385.xml"/><Relationship Id="rId393" Type="http://schemas.openxmlformats.org/officeDocument/2006/relationships/slide" Target="slides/slide386.xml"/><Relationship Id="rId394" Type="http://schemas.openxmlformats.org/officeDocument/2006/relationships/slide" Target="slides/slide387.xml"/><Relationship Id="rId395" Type="http://schemas.openxmlformats.org/officeDocument/2006/relationships/slide" Target="slides/slide388.xml"/><Relationship Id="rId396" Type="http://schemas.openxmlformats.org/officeDocument/2006/relationships/slide" Target="slides/slide389.xml"/><Relationship Id="rId397" Type="http://schemas.openxmlformats.org/officeDocument/2006/relationships/slide" Target="slides/slide390.xml"/><Relationship Id="rId398" Type="http://schemas.openxmlformats.org/officeDocument/2006/relationships/slide" Target="slides/slide391.xml"/><Relationship Id="rId399" Type="http://schemas.openxmlformats.org/officeDocument/2006/relationships/slide" Target="slides/slide392.xml"/><Relationship Id="rId400" Type="http://schemas.openxmlformats.org/officeDocument/2006/relationships/slide" Target="slides/slide393.xml"/><Relationship Id="rId401" Type="http://schemas.openxmlformats.org/officeDocument/2006/relationships/slide" Target="slides/slide394.xml"/><Relationship Id="rId402" Type="http://schemas.openxmlformats.org/officeDocument/2006/relationships/slide" Target="slides/slide395.xml"/><Relationship Id="rId403" Type="http://schemas.openxmlformats.org/officeDocument/2006/relationships/slide" Target="slides/slide396.xml"/><Relationship Id="rId404" Type="http://schemas.openxmlformats.org/officeDocument/2006/relationships/slide" Target="slides/slide397.xml"/><Relationship Id="rId405" Type="http://schemas.openxmlformats.org/officeDocument/2006/relationships/slide" Target="slides/slide398.xml"/><Relationship Id="rId406" Type="http://schemas.openxmlformats.org/officeDocument/2006/relationships/slide" Target="slides/slide399.xml"/><Relationship Id="rId407" Type="http://schemas.openxmlformats.org/officeDocument/2006/relationships/slide" Target="slides/slide400.xml"/><Relationship Id="rId408" Type="http://schemas.openxmlformats.org/officeDocument/2006/relationships/slide" Target="slides/slide401.xml"/><Relationship Id="rId409" Type="http://schemas.openxmlformats.org/officeDocument/2006/relationships/slide" Target="slides/slide402.xml"/><Relationship Id="rId410" Type="http://schemas.openxmlformats.org/officeDocument/2006/relationships/slide" Target="slides/slide403.xml"/><Relationship Id="rId411" Type="http://schemas.openxmlformats.org/officeDocument/2006/relationships/slide" Target="slides/slide404.xml"/><Relationship Id="rId412" Type="http://schemas.openxmlformats.org/officeDocument/2006/relationships/slide" Target="slides/slide405.xml"/><Relationship Id="rId413" Type="http://schemas.openxmlformats.org/officeDocument/2006/relationships/slide" Target="slides/slide406.xml"/><Relationship Id="rId414" Type="http://schemas.openxmlformats.org/officeDocument/2006/relationships/slide" Target="slides/slide407.xml"/><Relationship Id="rId415" Type="http://schemas.openxmlformats.org/officeDocument/2006/relationships/slide" Target="slides/slide408.xml"/><Relationship Id="rId416" Type="http://schemas.openxmlformats.org/officeDocument/2006/relationships/slide" Target="slides/slide409.xml"/><Relationship Id="rId417" Type="http://schemas.openxmlformats.org/officeDocument/2006/relationships/slide" Target="slides/slide410.xml"/><Relationship Id="rId418" Type="http://schemas.openxmlformats.org/officeDocument/2006/relationships/slide" Target="slides/slide411.xml"/><Relationship Id="rId419" Type="http://schemas.openxmlformats.org/officeDocument/2006/relationships/slide" Target="slides/slide412.xml"/><Relationship Id="rId420" Type="http://schemas.openxmlformats.org/officeDocument/2006/relationships/slide" Target="slides/slide413.xml"/><Relationship Id="rId421" Type="http://schemas.openxmlformats.org/officeDocument/2006/relationships/slide" Target="slides/slide414.xml"/><Relationship Id="rId422" Type="http://schemas.openxmlformats.org/officeDocument/2006/relationships/slide" Target="slides/slide415.xml"/><Relationship Id="rId423" Type="http://schemas.openxmlformats.org/officeDocument/2006/relationships/slide" Target="slides/slide416.xml"/><Relationship Id="rId424" Type="http://schemas.openxmlformats.org/officeDocument/2006/relationships/slide" Target="slides/slide417.xml"/><Relationship Id="rId425" Type="http://schemas.openxmlformats.org/officeDocument/2006/relationships/slide" Target="slides/slide418.xml"/><Relationship Id="rId426" Type="http://schemas.openxmlformats.org/officeDocument/2006/relationships/slide" Target="slides/slide419.xml"/><Relationship Id="rId427" Type="http://schemas.openxmlformats.org/officeDocument/2006/relationships/slide" Target="slides/slide420.xml"/><Relationship Id="rId428" Type="http://schemas.openxmlformats.org/officeDocument/2006/relationships/slide" Target="slides/slide421.xml"/><Relationship Id="rId429" Type="http://schemas.openxmlformats.org/officeDocument/2006/relationships/slide" Target="slides/slide422.xml"/><Relationship Id="rId430" Type="http://schemas.openxmlformats.org/officeDocument/2006/relationships/slide" Target="slides/slide423.xml"/><Relationship Id="rId431" Type="http://schemas.openxmlformats.org/officeDocument/2006/relationships/slide" Target="slides/slide424.xml"/><Relationship Id="rId432" Type="http://schemas.openxmlformats.org/officeDocument/2006/relationships/slide" Target="slides/slide425.xml"/><Relationship Id="rId433" Type="http://schemas.openxmlformats.org/officeDocument/2006/relationships/slide" Target="slides/slide426.xml"/><Relationship Id="rId434" Type="http://schemas.openxmlformats.org/officeDocument/2006/relationships/slide" Target="slides/slide427.xml"/><Relationship Id="rId435" Type="http://schemas.openxmlformats.org/officeDocument/2006/relationships/slide" Target="slides/slide428.xml"/><Relationship Id="rId436" Type="http://schemas.openxmlformats.org/officeDocument/2006/relationships/slide" Target="slides/slide429.xml"/><Relationship Id="rId437" Type="http://schemas.openxmlformats.org/officeDocument/2006/relationships/slide" Target="slides/slide430.xml"/><Relationship Id="rId438" Type="http://schemas.openxmlformats.org/officeDocument/2006/relationships/slide" Target="slides/slide431.xml"/><Relationship Id="rId439" Type="http://schemas.openxmlformats.org/officeDocument/2006/relationships/slide" Target="slides/slide432.xml"/><Relationship Id="rId440" Type="http://schemas.openxmlformats.org/officeDocument/2006/relationships/slide" Target="slides/slide433.xml"/><Relationship Id="rId441" Type="http://schemas.openxmlformats.org/officeDocument/2006/relationships/slide" Target="slides/slide434.xml"/><Relationship Id="rId442" Type="http://schemas.openxmlformats.org/officeDocument/2006/relationships/slide" Target="slides/slide435.xml"/><Relationship Id="rId443" Type="http://schemas.openxmlformats.org/officeDocument/2006/relationships/slide" Target="slides/slide436.xml"/><Relationship Id="rId444" Type="http://schemas.openxmlformats.org/officeDocument/2006/relationships/slide" Target="slides/slide437.xml"/><Relationship Id="rId445" Type="http://schemas.openxmlformats.org/officeDocument/2006/relationships/slide" Target="slides/slide438.xml"/><Relationship Id="rId446" Type="http://schemas.openxmlformats.org/officeDocument/2006/relationships/slide" Target="slides/slide439.xml"/><Relationship Id="rId447" Type="http://schemas.openxmlformats.org/officeDocument/2006/relationships/slide" Target="slides/slide440.xml"/><Relationship Id="rId448" Type="http://schemas.openxmlformats.org/officeDocument/2006/relationships/slide" Target="slides/slide441.xml"/><Relationship Id="rId449" Type="http://schemas.openxmlformats.org/officeDocument/2006/relationships/slide" Target="slides/slide442.xml"/><Relationship Id="rId450" Type="http://schemas.openxmlformats.org/officeDocument/2006/relationships/slide" Target="slides/slide443.xml"/><Relationship Id="rId451" Type="http://schemas.openxmlformats.org/officeDocument/2006/relationships/slide" Target="slides/slide444.xml"/><Relationship Id="rId452" Type="http://schemas.openxmlformats.org/officeDocument/2006/relationships/slide" Target="slides/slide445.xml"/><Relationship Id="rId453" Type="http://schemas.openxmlformats.org/officeDocument/2006/relationships/slide" Target="slides/slide446.xml"/><Relationship Id="rId454" Type="http://schemas.openxmlformats.org/officeDocument/2006/relationships/slide" Target="slides/slide447.xml"/><Relationship Id="rId455" Type="http://schemas.openxmlformats.org/officeDocument/2006/relationships/slide" Target="slides/slide448.xml"/><Relationship Id="rId456" Type="http://schemas.openxmlformats.org/officeDocument/2006/relationships/slide" Target="slides/slide449.xml"/><Relationship Id="rId457" Type="http://schemas.openxmlformats.org/officeDocument/2006/relationships/slide" Target="slides/slide450.xml"/><Relationship Id="rId458" Type="http://schemas.openxmlformats.org/officeDocument/2006/relationships/slide" Target="slides/slide451.xml"/><Relationship Id="rId459" Type="http://schemas.openxmlformats.org/officeDocument/2006/relationships/slide" Target="slides/slide452.xml"/><Relationship Id="rId460" Type="http://schemas.openxmlformats.org/officeDocument/2006/relationships/slide" Target="slides/slide453.xml"/><Relationship Id="rId461" Type="http://schemas.openxmlformats.org/officeDocument/2006/relationships/slide" Target="slides/slide454.xml"/><Relationship Id="rId462" Type="http://schemas.openxmlformats.org/officeDocument/2006/relationships/slide" Target="slides/slide455.xml"/><Relationship Id="rId463" Type="http://schemas.openxmlformats.org/officeDocument/2006/relationships/slide" Target="slides/slide456.xml"/><Relationship Id="rId464" Type="http://schemas.openxmlformats.org/officeDocument/2006/relationships/slide" Target="slides/slide457.xml"/><Relationship Id="rId465" Type="http://schemas.openxmlformats.org/officeDocument/2006/relationships/slide" Target="slides/slide458.xml"/><Relationship Id="rId466" Type="http://schemas.openxmlformats.org/officeDocument/2006/relationships/slide" Target="slides/slide459.xml"/><Relationship Id="rId467" Type="http://schemas.openxmlformats.org/officeDocument/2006/relationships/slide" Target="slides/slide460.xml"/><Relationship Id="rId468" Type="http://schemas.openxmlformats.org/officeDocument/2006/relationships/slide" Target="slides/slide461.xml"/><Relationship Id="rId469" Type="http://schemas.openxmlformats.org/officeDocument/2006/relationships/slide" Target="slides/slide462.xml"/><Relationship Id="rId470" Type="http://schemas.openxmlformats.org/officeDocument/2006/relationships/slide" Target="slides/slide463.xml"/><Relationship Id="rId471" Type="http://schemas.openxmlformats.org/officeDocument/2006/relationships/slide" Target="slides/slide464.xml"/><Relationship Id="rId472" Type="http://schemas.openxmlformats.org/officeDocument/2006/relationships/slide" Target="slides/slide465.xml"/><Relationship Id="rId473" Type="http://schemas.openxmlformats.org/officeDocument/2006/relationships/slide" Target="slides/slide466.xml"/><Relationship Id="rId474" Type="http://schemas.openxmlformats.org/officeDocument/2006/relationships/slide" Target="slides/slide467.xml"/><Relationship Id="rId475" Type="http://schemas.openxmlformats.org/officeDocument/2006/relationships/slide" Target="slides/slide468.xml"/><Relationship Id="rId476" Type="http://schemas.openxmlformats.org/officeDocument/2006/relationships/slide" Target="slides/slide46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p:nvPr>
            <p:ph type="sldImg"/>
          </p:nvPr>
        </p:nvSpPr>
        <p:spPr>
          <a:xfrm>
            <a:off x="1143000" y="685800"/>
            <a:ext cx="4572000" cy="3429000"/>
          </a:xfrm>
          <a:prstGeom prst="rect">
            <a:avLst/>
          </a:prstGeom>
        </p:spPr>
        <p:txBody>
          <a:bodyPr/>
          <a:lstStyle/>
          <a:p>
            <a:pPr lvl="0"/>
          </a:p>
        </p:txBody>
      </p:sp>
      <p:sp>
        <p:nvSpPr>
          <p:cNvPr id="41" name="Shape 4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Book"/>
      </a:defRPr>
    </a:lvl1pPr>
    <a:lvl2pPr indent="228600" defTabSz="457200">
      <a:lnSpc>
        <a:spcPct val="125000"/>
      </a:lnSpc>
      <a:defRPr sz="2400">
        <a:latin typeface="+mn-lt"/>
        <a:ea typeface="+mn-ea"/>
        <a:cs typeface="+mn-cs"/>
        <a:sym typeface="Avenir Book"/>
      </a:defRPr>
    </a:lvl2pPr>
    <a:lvl3pPr indent="457200" defTabSz="457200">
      <a:lnSpc>
        <a:spcPct val="125000"/>
      </a:lnSpc>
      <a:defRPr sz="2400">
        <a:latin typeface="+mn-lt"/>
        <a:ea typeface="+mn-ea"/>
        <a:cs typeface="+mn-cs"/>
        <a:sym typeface="Avenir Book"/>
      </a:defRPr>
    </a:lvl3pPr>
    <a:lvl4pPr indent="685800" defTabSz="457200">
      <a:lnSpc>
        <a:spcPct val="125000"/>
      </a:lnSpc>
      <a:defRPr sz="2400">
        <a:latin typeface="+mn-lt"/>
        <a:ea typeface="+mn-ea"/>
        <a:cs typeface="+mn-cs"/>
        <a:sym typeface="Avenir Book"/>
      </a:defRPr>
    </a:lvl4pPr>
    <a:lvl5pPr indent="914400" defTabSz="457200">
      <a:lnSpc>
        <a:spcPct val="125000"/>
      </a:lnSpc>
      <a:defRPr sz="2400">
        <a:latin typeface="+mn-lt"/>
        <a:ea typeface="+mn-ea"/>
        <a:cs typeface="+mn-cs"/>
        <a:sym typeface="Avenir Book"/>
      </a:defRPr>
    </a:lvl5pPr>
    <a:lvl6pPr indent="1143000" defTabSz="457200">
      <a:lnSpc>
        <a:spcPct val="125000"/>
      </a:lnSpc>
      <a:defRPr sz="2400">
        <a:latin typeface="+mn-lt"/>
        <a:ea typeface="+mn-ea"/>
        <a:cs typeface="+mn-cs"/>
        <a:sym typeface="Avenir Book"/>
      </a:defRPr>
    </a:lvl6pPr>
    <a:lvl7pPr indent="1371600" defTabSz="457200">
      <a:lnSpc>
        <a:spcPct val="125000"/>
      </a:lnSpc>
      <a:defRPr sz="2400">
        <a:latin typeface="+mn-lt"/>
        <a:ea typeface="+mn-ea"/>
        <a:cs typeface="+mn-cs"/>
        <a:sym typeface="Avenir Book"/>
      </a:defRPr>
    </a:lvl7pPr>
    <a:lvl8pPr indent="1600200" defTabSz="457200">
      <a:lnSpc>
        <a:spcPct val="125000"/>
      </a:lnSpc>
      <a:defRPr sz="2400">
        <a:latin typeface="+mn-lt"/>
        <a:ea typeface="+mn-ea"/>
        <a:cs typeface="+mn-cs"/>
        <a:sym typeface="Avenir Book"/>
      </a:defRPr>
    </a:lvl8pPr>
    <a:lvl9pPr indent="1828800" defTabSz="457200">
      <a:lnSpc>
        <a:spcPct val="125000"/>
      </a:lnSpc>
      <a:defRPr sz="2400">
        <a:latin typeface="+mn-lt"/>
        <a:ea typeface="+mn-ea"/>
        <a:cs typeface="+mn-cs"/>
        <a:sym typeface="Avenir Book"/>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 Id="rId3" Type="http://schemas.openxmlformats.org/officeDocument/2006/relationships/hyperlink" Target="http://dorey.github.io/JavaScript-Equality-Table/" TargetMode="Externa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253.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27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44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sldImg"/>
          </p:nvPr>
        </p:nvSpPr>
        <p:spPr>
          <a:prstGeom prst="rect">
            <a:avLst/>
          </a:prstGeom>
        </p:spPr>
        <p:txBody>
          <a:bodyPr/>
          <a:lstStyle/>
          <a:p>
            <a:pPr lvl="0"/>
          </a:p>
        </p:txBody>
      </p:sp>
      <p:sp>
        <p:nvSpPr>
          <p:cNvPr id="66" name="Shape 66"/>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Try to keep the introductions to 10 mins, total for the whole class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lvl="0"/>
          </a:p>
        </p:txBody>
      </p:sp>
      <p:sp>
        <p:nvSpPr>
          <p:cNvPr id="140" name="Shape 14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The Appcelerator Performance service, powered by Crittercism, monitors your application's health, crashes and overall performance. Using Appcelerator Performance, developers are able to analyze crash reports to see why applications crashed and focus on the specific problems on user feedback.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lvl="0"/>
          </a:p>
        </p:txBody>
      </p:sp>
      <p:sp>
        <p:nvSpPr>
          <p:cNvPr id="145" name="Shape 145"/>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Appcelerator Analytics  collects and presents information in real time about how your application's user acquisition, engagement and usage. By default, it provides the number of applications installs, the number of sessions, and the average application session length organized by application name, platform and geography. You can optionally send custom  analytic  events, which are collected and logged by Analytics, to track feature usage within your application, and to better understand how users work through an application. You can also create  event funnels —ordered sets of custom events that correspond to a business process or application flow you want to track as a whole.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lvl="0"/>
          </a:p>
        </p:txBody>
      </p:sp>
      <p:sp>
        <p:nvSpPr>
          <p:cNvPr id="150" name="Shape 15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track user acquisition, engagement, retention and quality metrics for your mobile apps.  The Appcelerator Insights application is aimed for business users as opposed to the Appcelerator Dashboard, which is aimed at technical users.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lvl="0"/>
          </a:p>
        </p:txBody>
      </p:sp>
      <p:sp>
        <p:nvSpPr>
          <p:cNvPr id="194" name="Shape 194"/>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Try opening appcelerator.com/customers/app-showcase</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More than 370,000 developers and over 230M devices running apps built on Appcelerator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lvl="0"/>
          </a:p>
        </p:txBody>
      </p:sp>
      <p:sp>
        <p:nvSpPr>
          <p:cNvPr id="203" name="Shape 203"/>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When you create something, like a button, in JavaScript, Titanium creates a native equivalent for you</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When you modify the button (set it's title or color), Titanium maps that change to native land</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When the user clicks the button, your JavaScript code can react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lvl="0"/>
          </a:p>
        </p:txBody>
      </p:sp>
      <p:sp>
        <p:nvSpPr>
          <p:cNvPr id="223" name="Shape 223"/>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Key point is that your JavaScript code is not accessible to end users. In production, the code is minified, obfuscated, and encrypted, then compiled within a native project. Even with this, we're not cross-compiling. Your JavaScript is still evaluated at runtime on the native platforms.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lvl="0"/>
          </a:p>
        </p:txBody>
      </p:sp>
      <p:sp>
        <p:nvSpPr>
          <p:cNvPr id="231" name="Shape 231"/>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code is optimized, as are graphics. </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app is signed with publication certificates and stored as appropriate for the target platform. </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Then, can continue with the vendor's tools to upload and publish the app.</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 We'll cover the subtleties of App Store, AdHoc, and Enterprise publishing in the publishing lesson later in the course.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lvl="0"/>
          </a:p>
        </p:txBody>
      </p:sp>
      <p:sp>
        <p:nvSpPr>
          <p:cNvPr id="242" name="Shape 242"/>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Ti.UI.*</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Properties, methods and Events per API (magenta)</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Some will have examples of how to use them  (green)</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Some elements will work on specific platforms  (orange)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lvl="0"/>
          </a:p>
        </p:txBody>
      </p:sp>
      <p:sp>
        <p:nvSpPr>
          <p:cNvPr id="291" name="Shape 291"/>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Open http://developer.android.com/about/dashboards and show pie chart and explain how this can help to companies decide what users they will target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lvl="0"/>
          </a:p>
        </p:txBody>
      </p:sp>
      <p:sp>
        <p:nvSpPr>
          <p:cNvPr id="296" name="Shape 296"/>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Show bash profile example.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sldImg"/>
          </p:nvPr>
        </p:nvSpPr>
        <p:spPr>
          <a:prstGeom prst="rect">
            <a:avLst/>
          </a:prstGeom>
        </p:spPr>
        <p:txBody>
          <a:bodyPr/>
          <a:lstStyle/>
          <a:p>
            <a:pPr lvl="0"/>
          </a:p>
        </p:txBody>
      </p:sp>
      <p:sp>
        <p:nvSpPr>
          <p:cNvPr id="83" name="Shape 83"/>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Explain students what they will be doing and how to follow along the training experience.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lvl="0"/>
          </a:p>
        </p:txBody>
      </p:sp>
      <p:sp>
        <p:nvSpPr>
          <p:cNvPr id="361" name="Shape 361"/>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We encourage students to try out the code as they go. This is especially the case later in the lesson where we start showing off some of JavaScript's more confusing or subtle features (hoisting, inheritance, implicit/explicit returns, etc.).</a:t>
            </a: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lvl="0"/>
          </a:p>
        </p:txBody>
      </p:sp>
      <p:sp>
        <p:nvSpPr>
          <p:cNvPr id="411" name="Shape 411"/>
          <p:cNvSpPr/>
          <p:nvPr>
            <p:ph type="body" sz="quarter" idx="1"/>
          </p:nvPr>
        </p:nvSpPr>
        <p:spPr>
          <a:prstGeom prst="rect">
            <a:avLst/>
          </a:prstGeom>
        </p:spPr>
        <p:txBody>
          <a:bodyPr/>
          <a:lstStyle>
            <a:lvl1pPr>
              <a:defRPr u="sng">
                <a:solidFill>
                  <a:srgbClr val="A71220"/>
                </a:solidFill>
                <a:uFill>
                  <a:solidFill>
                    <a:srgbClr val="A71220"/>
                  </a:solidFill>
                </a:uFill>
                <a:hlinkClick r:id="rId3" invalidUrl="" action="" tgtFrame="" tooltip="" history="1" highlightClick="0" endSnd="0"/>
              </a:defRPr>
            </a:lvl1pPr>
          </a:lstStyle>
          <a:p>
            <a:pPr lvl="0">
              <a:defRPr sz="1800" u="none">
                <a:solidFill>
                  <a:srgbClr val="000000"/>
                </a:solidFill>
                <a:uFillTx/>
              </a:defRPr>
            </a:pPr>
            <a:r>
              <a:rPr sz="2400" u="sng">
                <a:solidFill>
                  <a:srgbClr val="A71220"/>
                </a:solidFill>
                <a:uFill>
                  <a:solidFill>
                    <a:srgbClr val="A71220"/>
                  </a:solidFill>
                </a:uFill>
                <a:hlinkClick r:id="rId3" invalidUrl="" action="" tgtFrame="" tooltip="" history="1" highlightClick="0" endSnd="0"/>
              </a:rPr>
              <a:t>http://dorey.github.io/JavaScript-Equality-Table/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lvl="0"/>
          </a:p>
        </p:txBody>
      </p:sp>
      <p:sp>
        <p:nvSpPr>
          <p:cNvPr id="417" name="Shape 417"/>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The ternary operator is a compact if-else block in a single statement. It can be used any place a statement will work.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lvl="0"/>
          </a:p>
        </p:txBody>
      </p:sp>
      <p:sp>
        <p:nvSpPr>
          <p:cNvPr id="445" name="Shape 445"/>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JavaScript is implemented in various environments. And the features and functionality it offers vary depending on the environment. The core JavaScript features are the same everywhere. This includes core operators, statements, and syntax, plus the core objects like Date and Math. The host environment adds new objects. For example, JavaScript in the browser has access to objects that represent the web page and web browser. Titanium adds the Ti object to core JavaScript, giving you access to mobile features. But in Titanium, you don't have access to the DOM objects.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lvl="0"/>
          </a:p>
        </p:txBody>
      </p:sp>
      <p:sp>
        <p:nvSpPr>
          <p:cNvPr id="450" name="Shape 45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No need to go deep into the history or evolution of JavaScript here. The key point is to reinforce the message from the preceding slide that in Titanium you have pretty much complete access to the features defined in ECMAScript 5.</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lvl="0"/>
          </a:p>
        </p:txBody>
      </p:sp>
      <p:sp>
        <p:nvSpPr>
          <p:cNvPr id="462" name="Shape 462"/>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For a humorous look at what automatic type conversions can do, check out http://www.youtube.com/watch?v=_yZHbh396rc (JavaScript coverage begins about 1:20 but the whole video is just 4 mins long).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Shape 703"/>
          <p:cNvSpPr/>
          <p:nvPr>
            <p:ph type="sldImg"/>
          </p:nvPr>
        </p:nvSpPr>
        <p:spPr>
          <a:prstGeom prst="rect">
            <a:avLst/>
          </a:prstGeom>
        </p:spPr>
        <p:txBody>
          <a:bodyPr/>
          <a:lstStyle/>
          <a:p>
            <a:pPr lvl="0"/>
          </a:p>
        </p:txBody>
      </p:sp>
      <p:sp>
        <p:nvSpPr>
          <p:cNvPr id="704" name="Shape 704"/>
          <p:cNvSpPr/>
          <p:nvPr>
            <p:ph type="body" sz="quarter" idx="1"/>
          </p:nvPr>
        </p:nvSpPr>
        <p:spPr>
          <a:prstGeom prst="rect">
            <a:avLst/>
          </a:prstGeom>
        </p:spPr>
        <p:txBody>
          <a:bodyPr/>
          <a:lstStyle/>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 Meeting Notes (6/23/14 14:19) -----</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Chnage to show a tss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5" name="Shape 845"/>
          <p:cNvSpPr/>
          <p:nvPr>
            <p:ph type="sldImg"/>
          </p:nvPr>
        </p:nvSpPr>
        <p:spPr>
          <a:prstGeom prst="rect">
            <a:avLst/>
          </a:prstGeom>
        </p:spPr>
        <p:txBody>
          <a:bodyPr/>
          <a:lstStyle/>
          <a:p>
            <a:pPr lvl="0"/>
          </a:p>
        </p:txBody>
      </p:sp>
      <p:sp>
        <p:nvSpPr>
          <p:cNvPr id="846" name="Shape 846"/>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90 mins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30 mins lab</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Please use your best judgment as an instructor — set the pace of this lesson according to your students' JavaScript skills. You might consider skipping some slides for advanced audiences or spending extra time with a more novice group of students.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9" name="Shape 899"/>
          <p:cNvSpPr/>
          <p:nvPr>
            <p:ph type="sldImg"/>
          </p:nvPr>
        </p:nvSpPr>
        <p:spPr>
          <a:prstGeom prst="rect">
            <a:avLst/>
          </a:prstGeom>
        </p:spPr>
        <p:txBody>
          <a:bodyPr/>
          <a:lstStyle/>
          <a:p>
            <a:pPr lvl="0"/>
          </a:p>
        </p:txBody>
      </p:sp>
      <p:sp>
        <p:nvSpPr>
          <p:cNvPr id="900" name="Shape 90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Use any application you might have available or use the one that you create in the previous lab to demonstrate all the folders available in an alloy app.</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0" name="Shape 1070"/>
          <p:cNvSpPr/>
          <p:nvPr>
            <p:ph type="sldImg"/>
          </p:nvPr>
        </p:nvSpPr>
        <p:spPr>
          <a:prstGeom prst="rect">
            <a:avLst/>
          </a:prstGeom>
        </p:spPr>
        <p:txBody>
          <a:bodyPr/>
          <a:lstStyle/>
          <a:p>
            <a:pPr lvl="0"/>
          </a:p>
        </p:txBody>
      </p:sp>
      <p:sp>
        <p:nvSpPr>
          <p:cNvPr id="1071" name="Shape 1071"/>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90 mins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30 mins lab</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Please use your best judgment as an instructor — set the pace of this lesson according to your students' JavaScript skills. You might consider skipping some slides for advanced audiences or spending extra time with a more novice group of students.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lvl="0"/>
          </a:p>
        </p:txBody>
      </p:sp>
      <p:sp>
        <p:nvSpPr>
          <p:cNvPr id="92" name="Shape 92"/>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30 mins teaching</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no lab</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8" name="Shape 1168"/>
          <p:cNvSpPr/>
          <p:nvPr>
            <p:ph type="sldImg"/>
          </p:nvPr>
        </p:nvSpPr>
        <p:spPr>
          <a:prstGeom prst="rect">
            <a:avLst/>
          </a:prstGeom>
        </p:spPr>
        <p:txBody>
          <a:bodyPr/>
          <a:lstStyle/>
          <a:p>
            <a:pPr lvl="0"/>
          </a:p>
        </p:txBody>
      </p:sp>
      <p:sp>
        <p:nvSpPr>
          <p:cNvPr id="1169" name="Shape 1169"/>
          <p:cNvSpPr/>
          <p:nvPr>
            <p:ph type="body" sz="quarter" idx="1"/>
          </p:nvPr>
        </p:nvSpPr>
        <p:spPr>
          <a:prstGeom prst="rect">
            <a:avLst/>
          </a:prstGeom>
        </p:spPr>
        <p:txBody>
          <a:bodyPr/>
          <a:lstStyle/>
          <a:p>
            <a:pPr lvl="0">
              <a:defRPr sz="1800"/>
            </a:pPr>
            <a:r>
              <a:rPr sz="2400"/>
              <a:t> prepared statement or parameterized statement is a feature used to execute the same or similar database statements repeatedly with high efficiency. </a:t>
            </a:r>
            <a:endParaRPr sz="2400"/>
          </a:p>
          <a:p>
            <a:pPr lvl="0">
              <a:defRPr sz="1800"/>
            </a:pPr>
            <a:r>
              <a:rPr sz="2400"/>
              <a:t>Typically used with SQL statements such as queries or updates, the prepared statement takes the form of a template into which certain constant values are substituted during each execution.</a:t>
            </a:r>
            <a:endParaRPr sz="2400"/>
          </a:p>
          <a:p>
            <a:pPr lvl="0">
              <a:defRPr sz="1800"/>
            </a:pPr>
            <a:endParaRPr sz="2400"/>
          </a:p>
          <a:p>
            <a:pPr lvl="0">
              <a:defRPr sz="1800"/>
            </a:pPr>
            <a:r>
              <a:rPr sz="2400"/>
              <a:t>Prepared statements are resilient against SQL injection. This is mostly a concern if the variables you are populating are coming from an outside source.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5" name="Shape 1295"/>
          <p:cNvSpPr/>
          <p:nvPr>
            <p:ph type="sldImg"/>
          </p:nvPr>
        </p:nvSpPr>
        <p:spPr>
          <a:prstGeom prst="rect">
            <a:avLst/>
          </a:prstGeom>
        </p:spPr>
        <p:txBody>
          <a:bodyPr/>
          <a:lstStyle/>
          <a:p>
            <a:pPr lvl="0"/>
          </a:p>
        </p:txBody>
      </p:sp>
      <p:sp>
        <p:nvSpPr>
          <p:cNvPr id="1296" name="Shape 1296"/>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90 mins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30 mins lab</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Please use your best judgment as an instructor — set the pace of this lesson according to your students' JavaScript skills. You might consider skipping some slides for advanced audiences or spending extra time with a more novice group of students.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7" name="Shape 1377"/>
          <p:cNvSpPr/>
          <p:nvPr>
            <p:ph type="sldImg"/>
          </p:nvPr>
        </p:nvSpPr>
        <p:spPr>
          <a:prstGeom prst="rect">
            <a:avLst/>
          </a:prstGeom>
        </p:spPr>
        <p:txBody>
          <a:bodyPr/>
          <a:lstStyle/>
          <a:p>
            <a:pPr lvl="0"/>
          </a:p>
        </p:txBody>
      </p:sp>
      <p:sp>
        <p:nvSpPr>
          <p:cNvPr id="1378" name="Shape 1378"/>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90 mins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30 mins lab</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Please use your best judgment as an instructor — set the pace of this lesson according to your students' JavaScript skills. You might consider skipping some slides for advanced audiences or spending extra time with a more novice group of students.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3" name="Shape 2053"/>
          <p:cNvSpPr/>
          <p:nvPr>
            <p:ph type="sldImg"/>
          </p:nvPr>
        </p:nvSpPr>
        <p:spPr>
          <a:prstGeom prst="rect">
            <a:avLst/>
          </a:prstGeom>
        </p:spPr>
        <p:txBody>
          <a:bodyPr/>
          <a:lstStyle/>
          <a:p>
            <a:pPr lvl="0"/>
          </a:p>
        </p:txBody>
      </p:sp>
      <p:sp>
        <p:nvSpPr>
          <p:cNvPr id="2054" name="Shape 2054"/>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Remind student they need to save the key and password in order to submit the same app with a new version to google store.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sldImg"/>
          </p:nvPr>
        </p:nvSpPr>
        <p:spPr>
          <a:prstGeom prst="rect">
            <a:avLst/>
          </a:prstGeom>
        </p:spPr>
        <p:txBody>
          <a:bodyPr/>
          <a:lstStyle/>
          <a:p>
            <a:pPr lvl="0"/>
          </a:p>
        </p:txBody>
      </p:sp>
      <p:sp>
        <p:nvSpPr>
          <p:cNvPr id="103" name="Shape 103"/>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The Appcelerator Platform provides enterprises the tools they need to manage the complete application lifecycle, from development, deployment, to monitoring and feedback. It combines various components and provides real-time monitoring tools.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lvl="0"/>
          </a:p>
        </p:txBody>
      </p:sp>
      <p:sp>
        <p:nvSpPr>
          <p:cNvPr id="115" name="Shape 115"/>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Appcelerator Studio is the starting point to get access to the difference services that Appcelerator platform offers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Appcelerator Studio tools: Enabling appcelerator services, Liveview, Profiler, 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lvl="0"/>
          </a:p>
        </p:txBody>
      </p:sp>
      <p:sp>
        <p:nvSpPr>
          <p:cNvPr id="120" name="Shape 12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track user acquisition, engagement, retention and quality metrics for your mobile apps.  The Appcelerator Insights application is aimed for business users as opposed to the Appcelerator Dashboard, which is aimed at technical users.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lvl="0"/>
          </a:p>
        </p:txBody>
      </p:sp>
      <p:sp>
        <p:nvSpPr>
          <p:cNvPr id="125" name="Shape 125"/>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A web portal used to monitor your application's heath and usage. This dashboard is aimed for technical users.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lvl="0"/>
          </a:p>
        </p:txBody>
      </p:sp>
      <p:sp>
        <p:nvSpPr>
          <p:cNvPr id="130" name="Shape 13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Mobile backend-as-a-service solution providing commonly used features, such as user management, push notification, integration with social networks and cloud storage. Using Appcelerator Cloud, developers can quickly and easily create mobile-optimized APIs that manage data from multiple data sources, such as SAP, Salesforce.com, Oracle, Sharepoint and others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lvl="0"/>
          </a:p>
        </p:txBody>
      </p:sp>
      <p:sp>
        <p:nvSpPr>
          <p:cNvPr id="135" name="Shape 135"/>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Appcelerator Test, enabled by SOASTA’s TouchTest™ mobile test automation solution, provides precision recording, playback and results analysis of automated mobile tests. Appcelerator Test lets you capture, compose and edit tests that include precision gestures, such as swipe, pinch, and pans.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Diapositiva de título">
    <p:spTree>
      <p:nvGrpSpPr>
        <p:cNvPr id="1" name=""/>
        <p:cNvGrpSpPr/>
        <p:nvPr/>
      </p:nvGrpSpPr>
      <p:grpSpPr>
        <a:xfrm>
          <a:off x="0" y="0"/>
          <a:ext cx="0" cy="0"/>
          <a:chOff x="0" y="0"/>
          <a:chExt cx="0" cy="0"/>
        </a:xfrm>
      </p:grpSpPr>
      <p:pic>
        <p:nvPicPr>
          <p:cNvPr id="6" name="image2.jpg" descr="Cover_red_red.jpg"/>
          <p:cNvPicPr/>
          <p:nvPr/>
        </p:nvPicPr>
        <p:blipFill>
          <a:blip r:embed="rId2">
            <a:extLst/>
          </a:blip>
          <a:stretch>
            <a:fillRect/>
          </a:stretch>
        </p:blipFill>
        <p:spPr>
          <a:xfrm>
            <a:off x="0" y="0"/>
            <a:ext cx="9144000" cy="5143500"/>
          </a:xfrm>
          <a:prstGeom prst="rect">
            <a:avLst/>
          </a:prstGeom>
          <a:ln w="12700">
            <a:miter lim="400000"/>
          </a:ln>
        </p:spPr>
      </p:pic>
      <p:pic>
        <p:nvPicPr>
          <p:cNvPr id="7" name="image2.jpg" descr="Cover_red_red.jpg"/>
          <p:cNvPicPr/>
          <p:nvPr/>
        </p:nvPicPr>
        <p:blipFill>
          <a:blip r:embed="rId2">
            <a:extLst/>
          </a:blip>
          <a:stretch>
            <a:fillRect/>
          </a:stretch>
        </p:blipFill>
        <p:spPr>
          <a:xfrm>
            <a:off x="0" y="0"/>
            <a:ext cx="9144000" cy="5143500"/>
          </a:xfrm>
          <a:prstGeom prst="rect">
            <a:avLst/>
          </a:prstGeom>
          <a:ln w="12700">
            <a:miter lim="400000"/>
          </a:ln>
        </p:spPr>
      </p:pic>
      <p:sp>
        <p:nvSpPr>
          <p:cNvPr id="8" name="Shape 8"/>
          <p:cNvSpPr/>
          <p:nvPr>
            <p:ph type="title"/>
          </p:nvPr>
        </p:nvSpPr>
        <p:spPr>
          <a:xfrm>
            <a:off x="711457" y="3014933"/>
            <a:ext cx="7772401" cy="633870"/>
          </a:xfrm>
          <a:prstGeom prst="rect">
            <a:avLst/>
          </a:prstGeom>
        </p:spPr>
        <p:txBody>
          <a:bodyPr/>
          <a:lstStyle>
            <a:lvl1pPr>
              <a:defRPr sz="2600">
                <a:solidFill>
                  <a:srgbClr val="FFFFFE"/>
                </a:solidFill>
                <a:latin typeface="Open Sans"/>
                <a:ea typeface="Open Sans"/>
                <a:cs typeface="Open Sans"/>
                <a:sym typeface="Open Sans"/>
              </a:defRPr>
            </a:lvl1pPr>
          </a:lstStyle>
          <a:p>
            <a:pPr lvl="0">
              <a:defRPr b="0" sz="1800">
                <a:solidFill>
                  <a:srgbClr val="000000"/>
                </a:solidFill>
              </a:defRPr>
            </a:pPr>
            <a:r>
              <a:rPr b="1" sz="2600">
                <a:solidFill>
                  <a:srgbClr val="FFFFFE"/>
                </a:solidFill>
              </a:rPr>
              <a:t>Title Text</a:t>
            </a:r>
          </a:p>
        </p:txBody>
      </p:sp>
      <p:sp>
        <p:nvSpPr>
          <p:cNvPr id="9" name="Shape 9"/>
          <p:cNvSpPr/>
          <p:nvPr>
            <p:ph type="body" idx="1"/>
          </p:nvPr>
        </p:nvSpPr>
        <p:spPr>
          <a:xfrm>
            <a:off x="711329" y="3648802"/>
            <a:ext cx="6040838" cy="1494698"/>
          </a:xfrm>
          <a:prstGeom prst="rect">
            <a:avLst/>
          </a:prstGeom>
        </p:spPr>
        <p:txBody>
          <a:bodyPr>
            <a:noAutofit/>
          </a:bodyPr>
          <a:lstStyle>
            <a:lvl1pPr marL="0" indent="0">
              <a:spcBef>
                <a:spcPts val="300"/>
              </a:spcBef>
              <a:buSzTx/>
              <a:buNone/>
              <a:defRPr cap="all" sz="1600">
                <a:solidFill>
                  <a:srgbClr val="FFFFFE"/>
                </a:solidFill>
              </a:defRPr>
            </a:lvl1pPr>
            <a:lvl2pPr marL="0" indent="408099">
              <a:spcBef>
                <a:spcPts val="300"/>
              </a:spcBef>
              <a:buSzTx/>
              <a:buNone/>
              <a:defRPr cap="all" sz="1600">
                <a:solidFill>
                  <a:srgbClr val="FFFFFE"/>
                </a:solidFill>
              </a:defRPr>
            </a:lvl2pPr>
            <a:lvl3pPr marL="0" indent="816198">
              <a:spcBef>
                <a:spcPts val="300"/>
              </a:spcBef>
              <a:buSzTx/>
              <a:buNone/>
              <a:defRPr cap="all" sz="1600">
                <a:solidFill>
                  <a:srgbClr val="FFFFFE"/>
                </a:solidFill>
              </a:defRPr>
            </a:lvl3pPr>
            <a:lvl4pPr marL="0" indent="1224298">
              <a:spcBef>
                <a:spcPts val="300"/>
              </a:spcBef>
              <a:buSzTx/>
              <a:buNone/>
              <a:defRPr cap="all" sz="1600">
                <a:solidFill>
                  <a:srgbClr val="FFFFFE"/>
                </a:solidFill>
              </a:defRPr>
            </a:lvl4pPr>
            <a:lvl5pPr marL="0" indent="1632397">
              <a:spcBef>
                <a:spcPts val="300"/>
              </a:spcBef>
              <a:buSzTx/>
              <a:buNone/>
              <a:defRPr cap="all" sz="1600">
                <a:solidFill>
                  <a:srgbClr val="FFFFFE"/>
                </a:solidFill>
              </a:defRPr>
            </a:lvl5pPr>
          </a:lstStyle>
          <a:p>
            <a:pPr lvl="0">
              <a:defRPr cap="none" sz="1800">
                <a:solidFill>
                  <a:srgbClr val="000000"/>
                </a:solidFill>
              </a:defRPr>
            </a:pPr>
            <a:r>
              <a:rPr cap="all" sz="1600">
                <a:solidFill>
                  <a:srgbClr val="FFFFFE"/>
                </a:solidFill>
              </a:rPr>
              <a:t>Body Level One</a:t>
            </a:r>
            <a:endParaRPr cap="all" sz="1600">
              <a:solidFill>
                <a:srgbClr val="FFFFFE"/>
              </a:solidFill>
            </a:endParaRPr>
          </a:p>
          <a:p>
            <a:pPr lvl="1">
              <a:defRPr cap="none" sz="1800">
                <a:solidFill>
                  <a:srgbClr val="000000"/>
                </a:solidFill>
              </a:defRPr>
            </a:pPr>
            <a:r>
              <a:rPr cap="all" sz="1600">
                <a:solidFill>
                  <a:srgbClr val="FFFFFE"/>
                </a:solidFill>
              </a:rPr>
              <a:t>Body Level Two</a:t>
            </a:r>
            <a:endParaRPr cap="all" sz="1600">
              <a:solidFill>
                <a:srgbClr val="FFFFFE"/>
              </a:solidFill>
            </a:endParaRPr>
          </a:p>
          <a:p>
            <a:pPr lvl="2">
              <a:defRPr cap="none" sz="1800">
                <a:solidFill>
                  <a:srgbClr val="000000"/>
                </a:solidFill>
              </a:defRPr>
            </a:pPr>
            <a:r>
              <a:rPr cap="all" sz="1600">
                <a:solidFill>
                  <a:srgbClr val="FFFFFE"/>
                </a:solidFill>
              </a:rPr>
              <a:t>Body Level Three</a:t>
            </a:r>
            <a:endParaRPr cap="all" sz="1600">
              <a:solidFill>
                <a:srgbClr val="FFFFFE"/>
              </a:solidFill>
            </a:endParaRPr>
          </a:p>
          <a:p>
            <a:pPr lvl="3">
              <a:defRPr cap="none" sz="1800">
                <a:solidFill>
                  <a:srgbClr val="000000"/>
                </a:solidFill>
              </a:defRPr>
            </a:pPr>
            <a:r>
              <a:rPr cap="all" sz="1600">
                <a:solidFill>
                  <a:srgbClr val="FFFFFE"/>
                </a:solidFill>
              </a:rPr>
              <a:t>Body Level Four</a:t>
            </a:r>
            <a:endParaRPr cap="all" sz="1600">
              <a:solidFill>
                <a:srgbClr val="FFFFFE"/>
              </a:solidFill>
            </a:endParaRPr>
          </a:p>
          <a:p>
            <a:pPr lvl="4">
              <a:defRPr cap="none" sz="1800">
                <a:solidFill>
                  <a:srgbClr val="000000"/>
                </a:solidFill>
              </a:defRPr>
            </a:pPr>
            <a:r>
              <a:rPr cap="all" sz="1600">
                <a:solidFill>
                  <a:srgbClr val="FFFFFE"/>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1_Comparison">
    <p:spTree>
      <p:nvGrpSpPr>
        <p:cNvPr id="1" name=""/>
        <p:cNvGrpSpPr/>
        <p:nvPr/>
      </p:nvGrpSpPr>
      <p:grpSpPr>
        <a:xfrm>
          <a:off x="0" y="0"/>
          <a:ext cx="0" cy="0"/>
          <a:chOff x="0" y="0"/>
          <a:chExt cx="0" cy="0"/>
        </a:xfrm>
      </p:grpSpPr>
      <p:sp>
        <p:nvSpPr>
          <p:cNvPr id="36" name="Shape 36"/>
          <p:cNvSpPr/>
          <p:nvPr>
            <p:ph type="body" idx="1"/>
          </p:nvPr>
        </p:nvSpPr>
        <p:spPr>
          <a:xfrm>
            <a:off x="457201" y="846567"/>
            <a:ext cx="4040188" cy="784591"/>
          </a:xfrm>
          <a:prstGeom prst="rect">
            <a:avLst/>
          </a:prstGeom>
        </p:spPr>
        <p:txBody>
          <a:bodyPr anchor="b"/>
          <a:lstStyle>
            <a:lvl1pPr marL="0" indent="0">
              <a:spcBef>
                <a:spcPts val="300"/>
              </a:spcBef>
              <a:buSzTx/>
              <a:buNone/>
              <a:defRPr cap="all" sz="1600">
                <a:solidFill>
                  <a:srgbClr val="A71221"/>
                </a:solidFill>
              </a:defRPr>
            </a:lvl1pPr>
            <a:lvl2pPr marL="0" indent="408099">
              <a:spcBef>
                <a:spcPts val="300"/>
              </a:spcBef>
              <a:buSzTx/>
              <a:buNone/>
              <a:defRPr cap="all" sz="1600">
                <a:solidFill>
                  <a:srgbClr val="A71221"/>
                </a:solidFill>
              </a:defRPr>
            </a:lvl2pPr>
            <a:lvl3pPr marL="0" indent="816198">
              <a:spcBef>
                <a:spcPts val="300"/>
              </a:spcBef>
              <a:buSzTx/>
              <a:buNone/>
              <a:defRPr cap="all" sz="1600">
                <a:solidFill>
                  <a:srgbClr val="A71221"/>
                </a:solidFill>
              </a:defRPr>
            </a:lvl3pPr>
            <a:lvl4pPr marL="0" indent="1224298">
              <a:spcBef>
                <a:spcPts val="300"/>
              </a:spcBef>
              <a:buSzTx/>
              <a:buNone/>
              <a:defRPr cap="all" sz="1600">
                <a:solidFill>
                  <a:srgbClr val="A71221"/>
                </a:solidFill>
              </a:defRPr>
            </a:lvl4pPr>
            <a:lvl5pPr marL="0" indent="1632397">
              <a:spcBef>
                <a:spcPts val="300"/>
              </a:spcBef>
              <a:buSzTx/>
              <a:buNone/>
              <a:defRPr cap="all" sz="1600">
                <a:solidFill>
                  <a:srgbClr val="A71221"/>
                </a:solidFill>
              </a:defRPr>
            </a:lvl5pPr>
          </a:lstStyle>
          <a:p>
            <a:pPr lvl="0">
              <a:defRPr cap="none" sz="1800">
                <a:solidFill>
                  <a:srgbClr val="000000"/>
                </a:solidFill>
              </a:defRPr>
            </a:pPr>
            <a:r>
              <a:rPr cap="all" sz="1600">
                <a:solidFill>
                  <a:srgbClr val="A71221"/>
                </a:solidFill>
              </a:rPr>
              <a:t>Body Level One</a:t>
            </a:r>
            <a:endParaRPr cap="all" sz="1600">
              <a:solidFill>
                <a:srgbClr val="A71221"/>
              </a:solidFill>
            </a:endParaRPr>
          </a:p>
          <a:p>
            <a:pPr lvl="1">
              <a:defRPr cap="none" sz="1800">
                <a:solidFill>
                  <a:srgbClr val="000000"/>
                </a:solidFill>
              </a:defRPr>
            </a:pPr>
            <a:r>
              <a:rPr cap="all" sz="1600">
                <a:solidFill>
                  <a:srgbClr val="A71221"/>
                </a:solidFill>
              </a:rPr>
              <a:t>Body Level Two</a:t>
            </a:r>
            <a:endParaRPr cap="all" sz="1600">
              <a:solidFill>
                <a:srgbClr val="A71221"/>
              </a:solidFill>
            </a:endParaRPr>
          </a:p>
          <a:p>
            <a:pPr lvl="2">
              <a:defRPr cap="none" sz="1800">
                <a:solidFill>
                  <a:srgbClr val="000000"/>
                </a:solidFill>
              </a:defRPr>
            </a:pPr>
            <a:r>
              <a:rPr cap="all" sz="1600">
                <a:solidFill>
                  <a:srgbClr val="A71221"/>
                </a:solidFill>
              </a:rPr>
              <a:t>Body Level Three</a:t>
            </a:r>
            <a:endParaRPr cap="all" sz="1600">
              <a:solidFill>
                <a:srgbClr val="A71221"/>
              </a:solidFill>
            </a:endParaRPr>
          </a:p>
          <a:p>
            <a:pPr lvl="3">
              <a:defRPr cap="none" sz="1800">
                <a:solidFill>
                  <a:srgbClr val="000000"/>
                </a:solidFill>
              </a:defRPr>
            </a:pPr>
            <a:r>
              <a:rPr cap="all" sz="1600">
                <a:solidFill>
                  <a:srgbClr val="A71221"/>
                </a:solidFill>
              </a:rPr>
              <a:t>Body Level Four</a:t>
            </a:r>
            <a:endParaRPr cap="all" sz="1600">
              <a:solidFill>
                <a:srgbClr val="A71221"/>
              </a:solidFill>
            </a:endParaRPr>
          </a:p>
          <a:p>
            <a:pPr lvl="4">
              <a:defRPr cap="none" sz="1800">
                <a:solidFill>
                  <a:srgbClr val="000000"/>
                </a:solidFill>
              </a:defRPr>
            </a:pPr>
            <a:r>
              <a:rPr cap="all" sz="1600">
                <a:solidFill>
                  <a:srgbClr val="A71221"/>
                </a:solidFill>
              </a:rPr>
              <a:t>Body Level Five</a:t>
            </a:r>
          </a:p>
        </p:txBody>
      </p:sp>
      <p:sp>
        <p:nvSpPr>
          <p:cNvPr id="37" name="Shape 37"/>
          <p:cNvSpPr/>
          <p:nvPr>
            <p:ph type="title"/>
          </p:nvPr>
        </p:nvSpPr>
        <p:spPr>
          <a:xfrm>
            <a:off x="457200" y="142480"/>
            <a:ext cx="8229600" cy="704088"/>
          </a:xfrm>
          <a:prstGeom prst="rect">
            <a:avLst/>
          </a:prstGeom>
        </p:spPr>
        <p:txBody>
          <a:bodyPr/>
          <a:lstStyle>
            <a:lvl1pPr>
              <a:defRPr sz="2300"/>
            </a:lvl1pPr>
          </a:lstStyle>
          <a:p>
            <a:pPr lvl="0">
              <a:defRPr b="0" sz="1800">
                <a:solidFill>
                  <a:srgbClr val="000000"/>
                </a:solidFill>
              </a:defRPr>
            </a:pPr>
            <a:r>
              <a:rPr b="1" sz="2300">
                <a:solidFill>
                  <a:srgbClr val="A71220"/>
                </a:solidFill>
              </a:rPr>
              <a:t>Title Text</a:t>
            </a: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1_Title Only">
    <p:spTree>
      <p:nvGrpSpPr>
        <p:cNvPr id="1" name=""/>
        <p:cNvGrpSpPr/>
        <p:nvPr/>
      </p:nvGrpSpPr>
      <p:grpSpPr>
        <a:xfrm>
          <a:off x="0" y="0"/>
          <a:ext cx="0" cy="0"/>
          <a:chOff x="0" y="0"/>
          <a:chExt cx="0" cy="0"/>
        </a:xfrm>
      </p:grpSpPr>
      <p:sp>
        <p:nvSpPr>
          <p:cNvPr id="39" name="Shape 39"/>
          <p:cNvSpPr/>
          <p:nvPr>
            <p:ph type="title"/>
          </p:nvPr>
        </p:nvSpPr>
        <p:spPr>
          <a:xfrm>
            <a:off x="457200" y="142480"/>
            <a:ext cx="8229600" cy="1057670"/>
          </a:xfrm>
          <a:prstGeom prst="rect">
            <a:avLst/>
          </a:prstGeom>
        </p:spPr>
        <p:txBody>
          <a:bodyPr/>
          <a:lstStyle>
            <a:lvl1pPr>
              <a:defRPr sz="2300"/>
            </a:lvl1pPr>
          </a:lstStyle>
          <a:p>
            <a:pPr lvl="0">
              <a:defRPr b="0" sz="1800">
                <a:solidFill>
                  <a:srgbClr val="000000"/>
                </a:solidFill>
              </a:defRPr>
            </a:pPr>
            <a:r>
              <a:rPr b="1" sz="2300">
                <a:solidFill>
                  <a:srgbClr val="A71220"/>
                </a:solidFill>
              </a:rPr>
              <a:t>Title Text</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ítulo y objetos">
    <p:spTree>
      <p:nvGrpSpPr>
        <p:cNvPr id="1" name=""/>
        <p:cNvGrpSpPr/>
        <p:nvPr/>
      </p:nvGrpSpPr>
      <p:grpSpPr>
        <a:xfrm>
          <a:off x="0" y="0"/>
          <a:ext cx="0" cy="0"/>
          <a:chOff x="0" y="0"/>
          <a:chExt cx="0" cy="0"/>
        </a:xfrm>
      </p:grpSpPr>
      <p:sp>
        <p:nvSpPr>
          <p:cNvPr id="11" name="Shape 11"/>
          <p:cNvSpPr/>
          <p:nvPr>
            <p:ph type="title"/>
          </p:nvPr>
        </p:nvSpPr>
        <p:spPr>
          <a:prstGeom prst="rect">
            <a:avLst/>
          </a:prstGeom>
        </p:spPr>
        <p:txBody>
          <a:bodyPr/>
          <a:lstStyle/>
          <a:p>
            <a:pPr lvl="0">
              <a:defRPr b="0" sz="1800">
                <a:solidFill>
                  <a:srgbClr val="000000"/>
                </a:solidFill>
              </a:defRPr>
            </a:pPr>
            <a:r>
              <a:rPr b="1" sz="2400">
                <a:solidFill>
                  <a:srgbClr val="A71220"/>
                </a:solidFill>
              </a:rPr>
              <a:t>Title Text</a:t>
            </a:r>
          </a:p>
        </p:txBody>
      </p:sp>
      <p:sp>
        <p:nvSpPr>
          <p:cNvPr id="12" name="Shape 12"/>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2800">
                <a:solidFill>
                  <a:srgbClr val="2D2D2B"/>
                </a:solidFill>
              </a:rPr>
              <a:t>Body Level One</a:t>
            </a:r>
            <a:endParaRPr sz="2800">
              <a:solidFill>
                <a:srgbClr val="2D2D2B"/>
              </a:solidFill>
            </a:endParaRPr>
          </a:p>
          <a:p>
            <a:pPr lvl="1">
              <a:defRPr sz="1800">
                <a:solidFill>
                  <a:srgbClr val="000000"/>
                </a:solidFill>
              </a:defRPr>
            </a:pPr>
            <a:r>
              <a:rPr sz="2800">
                <a:solidFill>
                  <a:srgbClr val="2D2D2B"/>
                </a:solidFill>
              </a:rPr>
              <a:t>Body Level Two</a:t>
            </a:r>
            <a:endParaRPr sz="2800">
              <a:solidFill>
                <a:srgbClr val="2D2D2B"/>
              </a:solidFill>
            </a:endParaRPr>
          </a:p>
          <a:p>
            <a:pPr lvl="2">
              <a:defRPr sz="1800">
                <a:solidFill>
                  <a:srgbClr val="000000"/>
                </a:solidFill>
              </a:defRPr>
            </a:pPr>
            <a:r>
              <a:rPr sz="2800">
                <a:solidFill>
                  <a:srgbClr val="2D2D2B"/>
                </a:solidFill>
              </a:rPr>
              <a:t>Body Level Three</a:t>
            </a:r>
            <a:endParaRPr sz="2800">
              <a:solidFill>
                <a:srgbClr val="2D2D2B"/>
              </a:solidFill>
            </a:endParaRPr>
          </a:p>
          <a:p>
            <a:pPr lvl="3">
              <a:defRPr sz="1800">
                <a:solidFill>
                  <a:srgbClr val="000000"/>
                </a:solidFill>
              </a:defRPr>
            </a:pPr>
            <a:r>
              <a:rPr sz="2800">
                <a:solidFill>
                  <a:srgbClr val="2D2D2B"/>
                </a:solidFill>
              </a:rPr>
              <a:t>Body Level Four</a:t>
            </a:r>
            <a:endParaRPr sz="2800">
              <a:solidFill>
                <a:srgbClr val="2D2D2B"/>
              </a:solidFill>
            </a:endParaRPr>
          </a:p>
          <a:p>
            <a:pPr lvl="4">
              <a:defRPr sz="1800">
                <a:solidFill>
                  <a:srgbClr val="000000"/>
                </a:solidFill>
              </a:defRPr>
            </a:pPr>
            <a:r>
              <a:rPr sz="2800">
                <a:solidFill>
                  <a:srgbClr val="2D2D2B"/>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os objetos">
    <p:spTree>
      <p:nvGrpSpPr>
        <p:cNvPr id="1" name=""/>
        <p:cNvGrpSpPr/>
        <p:nvPr/>
      </p:nvGrpSpPr>
      <p:grpSpPr>
        <a:xfrm>
          <a:off x="0" y="0"/>
          <a:ext cx="0" cy="0"/>
          <a:chOff x="0" y="0"/>
          <a:chExt cx="0" cy="0"/>
        </a:xfrm>
      </p:grpSpPr>
      <p:sp>
        <p:nvSpPr>
          <p:cNvPr id="14" name="Shape 14"/>
          <p:cNvSpPr/>
          <p:nvPr>
            <p:ph type="body" idx="1"/>
          </p:nvPr>
        </p:nvSpPr>
        <p:spPr>
          <a:xfrm>
            <a:off x="457200" y="2839080"/>
            <a:ext cx="4038600" cy="2304420"/>
          </a:xfrm>
          <a:prstGeom prst="rect">
            <a:avLst/>
          </a:prstGeom>
        </p:spPr>
        <p:txBody>
          <a:bodyPr/>
          <a:lstStyle>
            <a:lvl1pPr marL="0" indent="0">
              <a:spcBef>
                <a:spcPts val="400"/>
              </a:spcBef>
              <a:buSzTx/>
              <a:buNone/>
              <a:defRPr cap="all" sz="1800">
                <a:solidFill>
                  <a:srgbClr val="A71221"/>
                </a:solidFill>
              </a:defRPr>
            </a:lvl1pPr>
            <a:lvl2pPr marL="194362" indent="-228600">
              <a:spcBef>
                <a:spcPts val="400"/>
              </a:spcBef>
              <a:buBlip>
                <a:blip r:embed="rId2"/>
              </a:buBlip>
              <a:defRPr cap="all" sz="1800">
                <a:solidFill>
                  <a:srgbClr val="A71221"/>
                </a:solidFill>
              </a:defRPr>
            </a:lvl2pPr>
            <a:lvl3pPr marL="455832" indent="-182880">
              <a:spcBef>
                <a:spcPts val="400"/>
              </a:spcBef>
              <a:buBlip>
                <a:blip r:embed="rId2"/>
              </a:buBlip>
              <a:defRPr cap="all" sz="1800">
                <a:solidFill>
                  <a:srgbClr val="A71221"/>
                </a:solidFill>
              </a:defRPr>
            </a:lvl3pPr>
            <a:lvl4pPr marL="681263" indent="-203200">
              <a:spcBef>
                <a:spcPts val="400"/>
              </a:spcBef>
              <a:buBlip>
                <a:blip r:embed="rId2"/>
              </a:buBlip>
              <a:defRPr cap="all" sz="1800">
                <a:solidFill>
                  <a:srgbClr val="A71221"/>
                </a:solidFill>
              </a:defRPr>
            </a:lvl4pPr>
            <a:lvl5pPr marL="879050" indent="-203200">
              <a:spcBef>
                <a:spcPts val="400"/>
              </a:spcBef>
              <a:buBlip>
                <a:blip r:embed="rId2"/>
              </a:buBlip>
              <a:defRPr cap="all" sz="1800">
                <a:solidFill>
                  <a:srgbClr val="A71221"/>
                </a:solidFill>
              </a:defRPr>
            </a:lvl5pPr>
          </a:lstStyle>
          <a:p>
            <a:pPr lvl="0">
              <a:defRPr cap="none">
                <a:solidFill>
                  <a:srgbClr val="000000"/>
                </a:solidFill>
              </a:defRPr>
            </a:pPr>
            <a:r>
              <a:rPr cap="all">
                <a:solidFill>
                  <a:srgbClr val="A71221"/>
                </a:solidFill>
              </a:rPr>
              <a:t>Body Level One</a:t>
            </a:r>
            <a:endParaRPr cap="all">
              <a:solidFill>
                <a:srgbClr val="A71221"/>
              </a:solidFill>
            </a:endParaRPr>
          </a:p>
          <a:p>
            <a:pPr lvl="1">
              <a:defRPr cap="none">
                <a:solidFill>
                  <a:srgbClr val="000000"/>
                </a:solidFill>
              </a:defRPr>
            </a:pPr>
            <a:r>
              <a:rPr cap="all">
                <a:solidFill>
                  <a:srgbClr val="A71221"/>
                </a:solidFill>
              </a:rPr>
              <a:t>Body Level Two</a:t>
            </a:r>
            <a:endParaRPr cap="all">
              <a:solidFill>
                <a:srgbClr val="A71221"/>
              </a:solidFill>
            </a:endParaRPr>
          </a:p>
          <a:p>
            <a:pPr lvl="2">
              <a:defRPr cap="none">
                <a:solidFill>
                  <a:srgbClr val="000000"/>
                </a:solidFill>
              </a:defRPr>
            </a:pPr>
            <a:r>
              <a:rPr cap="all">
                <a:solidFill>
                  <a:srgbClr val="A71221"/>
                </a:solidFill>
              </a:rPr>
              <a:t>Body Level Three</a:t>
            </a:r>
            <a:endParaRPr cap="all">
              <a:solidFill>
                <a:srgbClr val="A71221"/>
              </a:solidFill>
            </a:endParaRPr>
          </a:p>
          <a:p>
            <a:pPr lvl="3">
              <a:defRPr cap="none">
                <a:solidFill>
                  <a:srgbClr val="000000"/>
                </a:solidFill>
              </a:defRPr>
            </a:pPr>
            <a:r>
              <a:rPr cap="all">
                <a:solidFill>
                  <a:srgbClr val="A71221"/>
                </a:solidFill>
              </a:rPr>
              <a:t>Body Level Four</a:t>
            </a:r>
            <a:endParaRPr cap="all">
              <a:solidFill>
                <a:srgbClr val="A71221"/>
              </a:solidFill>
            </a:endParaRPr>
          </a:p>
          <a:p>
            <a:pPr lvl="4">
              <a:defRPr cap="none">
                <a:solidFill>
                  <a:srgbClr val="000000"/>
                </a:solidFill>
              </a:defRPr>
            </a:pPr>
            <a:r>
              <a:rPr cap="all">
                <a:solidFill>
                  <a:srgbClr val="A71221"/>
                </a:solidFill>
              </a:rPr>
              <a:t>Body Level Five</a:t>
            </a:r>
          </a:p>
        </p:txBody>
      </p:sp>
      <p:sp>
        <p:nvSpPr>
          <p:cNvPr id="15" name="Shape 15"/>
          <p:cNvSpPr/>
          <p:nvPr>
            <p:ph type="title"/>
          </p:nvPr>
        </p:nvSpPr>
        <p:spPr>
          <a:xfrm>
            <a:off x="457200" y="142480"/>
            <a:ext cx="8229600" cy="1649583"/>
          </a:xfrm>
          <a:prstGeom prst="rect">
            <a:avLst/>
          </a:prstGeom>
        </p:spPr>
        <p:txBody>
          <a:bodyPr/>
          <a:lstStyle/>
          <a:p>
            <a:pPr lvl="0">
              <a:defRPr b="0" sz="1800">
                <a:solidFill>
                  <a:srgbClr val="000000"/>
                </a:solidFill>
              </a:defRPr>
            </a:pPr>
            <a:r>
              <a:rPr b="1" sz="2400">
                <a:solidFill>
                  <a:srgbClr val="A71220"/>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Comparación">
    <p:spTree>
      <p:nvGrpSpPr>
        <p:cNvPr id="1" name=""/>
        <p:cNvGrpSpPr/>
        <p:nvPr/>
      </p:nvGrpSpPr>
      <p:grpSpPr>
        <a:xfrm>
          <a:off x="0" y="0"/>
          <a:ext cx="0" cy="0"/>
          <a:chOff x="0" y="0"/>
          <a:chExt cx="0" cy="0"/>
        </a:xfrm>
      </p:grpSpPr>
      <p:sp>
        <p:nvSpPr>
          <p:cNvPr id="17" name="Shape 17"/>
          <p:cNvSpPr/>
          <p:nvPr>
            <p:ph type="body" idx="1"/>
          </p:nvPr>
        </p:nvSpPr>
        <p:spPr>
          <a:xfrm>
            <a:off x="457201" y="846567"/>
            <a:ext cx="4040188" cy="784591"/>
          </a:xfrm>
          <a:prstGeom prst="rect">
            <a:avLst/>
          </a:prstGeom>
        </p:spPr>
        <p:txBody>
          <a:bodyPr anchor="b"/>
          <a:lstStyle>
            <a:lvl1pPr marL="0" indent="0">
              <a:spcBef>
                <a:spcPts val="300"/>
              </a:spcBef>
              <a:buSzTx/>
              <a:buNone/>
              <a:defRPr cap="all" sz="1600">
                <a:solidFill>
                  <a:srgbClr val="A71221"/>
                </a:solidFill>
              </a:defRPr>
            </a:lvl1pPr>
            <a:lvl2pPr marL="0" indent="408099">
              <a:spcBef>
                <a:spcPts val="300"/>
              </a:spcBef>
              <a:buSzTx/>
              <a:buNone/>
              <a:defRPr cap="all" sz="1600">
                <a:solidFill>
                  <a:srgbClr val="A71221"/>
                </a:solidFill>
              </a:defRPr>
            </a:lvl2pPr>
            <a:lvl3pPr marL="0" indent="816198">
              <a:spcBef>
                <a:spcPts val="300"/>
              </a:spcBef>
              <a:buSzTx/>
              <a:buNone/>
              <a:defRPr cap="all" sz="1600">
                <a:solidFill>
                  <a:srgbClr val="A71221"/>
                </a:solidFill>
              </a:defRPr>
            </a:lvl3pPr>
            <a:lvl4pPr marL="0" indent="1224298">
              <a:spcBef>
                <a:spcPts val="300"/>
              </a:spcBef>
              <a:buSzTx/>
              <a:buNone/>
              <a:defRPr cap="all" sz="1600">
                <a:solidFill>
                  <a:srgbClr val="A71221"/>
                </a:solidFill>
              </a:defRPr>
            </a:lvl4pPr>
            <a:lvl5pPr marL="0" indent="1632397">
              <a:spcBef>
                <a:spcPts val="300"/>
              </a:spcBef>
              <a:buSzTx/>
              <a:buNone/>
              <a:defRPr cap="all" sz="1600">
                <a:solidFill>
                  <a:srgbClr val="A71221"/>
                </a:solidFill>
              </a:defRPr>
            </a:lvl5pPr>
          </a:lstStyle>
          <a:p>
            <a:pPr lvl="0">
              <a:defRPr cap="none" sz="1800">
                <a:solidFill>
                  <a:srgbClr val="000000"/>
                </a:solidFill>
              </a:defRPr>
            </a:pPr>
            <a:r>
              <a:rPr cap="all" sz="1600">
                <a:solidFill>
                  <a:srgbClr val="A71221"/>
                </a:solidFill>
              </a:rPr>
              <a:t>Body Level One</a:t>
            </a:r>
            <a:endParaRPr cap="all" sz="1600">
              <a:solidFill>
                <a:srgbClr val="A71221"/>
              </a:solidFill>
            </a:endParaRPr>
          </a:p>
          <a:p>
            <a:pPr lvl="1">
              <a:defRPr cap="none" sz="1800">
                <a:solidFill>
                  <a:srgbClr val="000000"/>
                </a:solidFill>
              </a:defRPr>
            </a:pPr>
            <a:r>
              <a:rPr cap="all" sz="1600">
                <a:solidFill>
                  <a:srgbClr val="A71221"/>
                </a:solidFill>
              </a:rPr>
              <a:t>Body Level Two</a:t>
            </a:r>
            <a:endParaRPr cap="all" sz="1600">
              <a:solidFill>
                <a:srgbClr val="A71221"/>
              </a:solidFill>
            </a:endParaRPr>
          </a:p>
          <a:p>
            <a:pPr lvl="2">
              <a:defRPr cap="none" sz="1800">
                <a:solidFill>
                  <a:srgbClr val="000000"/>
                </a:solidFill>
              </a:defRPr>
            </a:pPr>
            <a:r>
              <a:rPr cap="all" sz="1600">
                <a:solidFill>
                  <a:srgbClr val="A71221"/>
                </a:solidFill>
              </a:rPr>
              <a:t>Body Level Three</a:t>
            </a:r>
            <a:endParaRPr cap="all" sz="1600">
              <a:solidFill>
                <a:srgbClr val="A71221"/>
              </a:solidFill>
            </a:endParaRPr>
          </a:p>
          <a:p>
            <a:pPr lvl="3">
              <a:defRPr cap="none" sz="1800">
                <a:solidFill>
                  <a:srgbClr val="000000"/>
                </a:solidFill>
              </a:defRPr>
            </a:pPr>
            <a:r>
              <a:rPr cap="all" sz="1600">
                <a:solidFill>
                  <a:srgbClr val="A71221"/>
                </a:solidFill>
              </a:rPr>
              <a:t>Body Level Four</a:t>
            </a:r>
            <a:endParaRPr cap="all" sz="1600">
              <a:solidFill>
                <a:srgbClr val="A71221"/>
              </a:solidFill>
            </a:endParaRPr>
          </a:p>
          <a:p>
            <a:pPr lvl="4">
              <a:defRPr cap="none" sz="1800">
                <a:solidFill>
                  <a:srgbClr val="000000"/>
                </a:solidFill>
              </a:defRPr>
            </a:pPr>
            <a:r>
              <a:rPr cap="all" sz="1600">
                <a:solidFill>
                  <a:srgbClr val="A71221"/>
                </a:solidFill>
              </a:rPr>
              <a:t>Body Level Five</a:t>
            </a:r>
          </a:p>
        </p:txBody>
      </p:sp>
      <p:sp>
        <p:nvSpPr>
          <p:cNvPr id="18" name="Shape 18"/>
          <p:cNvSpPr/>
          <p:nvPr>
            <p:ph type="title"/>
          </p:nvPr>
        </p:nvSpPr>
        <p:spPr>
          <a:xfrm>
            <a:off x="457200" y="142480"/>
            <a:ext cx="8229600" cy="704088"/>
          </a:xfrm>
          <a:prstGeom prst="rect">
            <a:avLst/>
          </a:prstGeom>
        </p:spPr>
        <p:txBody>
          <a:bodyPr/>
          <a:lstStyle/>
          <a:p>
            <a:pPr lvl="0">
              <a:defRPr b="0" sz="1800">
                <a:solidFill>
                  <a:srgbClr val="000000"/>
                </a:solidFill>
              </a:defRPr>
            </a:pPr>
            <a:r>
              <a:rPr b="1" sz="2400">
                <a:solidFill>
                  <a:srgbClr val="A71220"/>
                </a:solidFill>
              </a:rPr>
              <a:t>Title Text</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Sólo el título">
    <p:spTree>
      <p:nvGrpSpPr>
        <p:cNvPr id="1" name=""/>
        <p:cNvGrpSpPr/>
        <p:nvPr/>
      </p:nvGrpSpPr>
      <p:grpSpPr>
        <a:xfrm>
          <a:off x="0" y="0"/>
          <a:ext cx="0" cy="0"/>
          <a:chOff x="0" y="0"/>
          <a:chExt cx="0" cy="0"/>
        </a:xfrm>
      </p:grpSpPr>
      <p:sp>
        <p:nvSpPr>
          <p:cNvPr id="20" name="Shape 20"/>
          <p:cNvSpPr/>
          <p:nvPr>
            <p:ph type="title"/>
          </p:nvPr>
        </p:nvSpPr>
        <p:spPr>
          <a:xfrm>
            <a:off x="457200" y="142480"/>
            <a:ext cx="8229600" cy="1057670"/>
          </a:xfrm>
          <a:prstGeom prst="rect">
            <a:avLst/>
          </a:prstGeom>
        </p:spPr>
        <p:txBody>
          <a:bodyPr/>
          <a:lstStyle/>
          <a:p>
            <a:pPr lvl="0">
              <a:defRPr b="0" sz="1800">
                <a:solidFill>
                  <a:srgbClr val="000000"/>
                </a:solidFill>
              </a:defRPr>
            </a:pPr>
            <a:r>
              <a:rPr b="1" sz="2400">
                <a:solidFill>
                  <a:srgbClr val="A71220"/>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En blanc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Contenido con título">
    <p:spTree>
      <p:nvGrpSpPr>
        <p:cNvPr id="1" name=""/>
        <p:cNvGrpSpPr/>
        <p:nvPr/>
      </p:nvGrpSpPr>
      <p:grpSpPr>
        <a:xfrm>
          <a:off x="0" y="0"/>
          <a:ext cx="0" cy="0"/>
          <a:chOff x="0" y="0"/>
          <a:chExt cx="0" cy="0"/>
        </a:xfrm>
      </p:grpSpPr>
      <p:pic>
        <p:nvPicPr>
          <p:cNvPr id="23" name="image4.jpg" descr="Cover-09.jpg"/>
          <p:cNvPicPr/>
          <p:nvPr/>
        </p:nvPicPr>
        <p:blipFill>
          <a:blip r:embed="rId2">
            <a:extLst/>
          </a:blip>
          <a:stretch>
            <a:fillRect/>
          </a:stretch>
        </p:blipFill>
        <p:spPr>
          <a:xfrm>
            <a:off x="0" y="4784725"/>
            <a:ext cx="9144000" cy="369889"/>
          </a:xfrm>
          <a:prstGeom prst="rect">
            <a:avLst/>
          </a:prstGeom>
          <a:ln w="12700">
            <a:miter lim="400000"/>
          </a:ln>
        </p:spPr>
      </p:pic>
      <p:pic>
        <p:nvPicPr>
          <p:cNvPr id="24" name="image4.jpg" descr="Cover-09.jpg"/>
          <p:cNvPicPr/>
          <p:nvPr/>
        </p:nvPicPr>
        <p:blipFill>
          <a:blip r:embed="rId2">
            <a:extLst/>
          </a:blip>
          <a:stretch>
            <a:fillRect/>
          </a:stretch>
        </p:blipFill>
        <p:spPr>
          <a:xfrm>
            <a:off x="0" y="4784725"/>
            <a:ext cx="9144000" cy="369889"/>
          </a:xfrm>
          <a:prstGeom prst="rect">
            <a:avLst/>
          </a:prstGeom>
          <a:ln w="12700">
            <a:miter lim="400000"/>
          </a:ln>
        </p:spPr>
      </p:pic>
      <p:sp>
        <p:nvSpPr>
          <p:cNvPr id="25" name="Shape 25"/>
          <p:cNvSpPr/>
          <p:nvPr>
            <p:ph type="title"/>
          </p:nvPr>
        </p:nvSpPr>
        <p:spPr>
          <a:xfrm>
            <a:off x="457201" y="0"/>
            <a:ext cx="3008315" cy="1076325"/>
          </a:xfrm>
          <a:prstGeom prst="rect">
            <a:avLst/>
          </a:prstGeom>
        </p:spPr>
        <p:txBody>
          <a:bodyPr anchor="b"/>
          <a:lstStyle>
            <a:lvl1pPr>
              <a:defRPr>
                <a:solidFill>
                  <a:srgbClr val="A71221"/>
                </a:solidFill>
              </a:defRPr>
            </a:lvl1pPr>
          </a:lstStyle>
          <a:p>
            <a:pPr lvl="0">
              <a:defRPr b="0" sz="1800">
                <a:solidFill>
                  <a:srgbClr val="000000"/>
                </a:solidFill>
              </a:defRPr>
            </a:pPr>
            <a:r>
              <a:rPr b="1" sz="2400">
                <a:solidFill>
                  <a:srgbClr val="A71221"/>
                </a:solidFill>
              </a:rPr>
              <a:t>Title Text</a:t>
            </a:r>
          </a:p>
        </p:txBody>
      </p:sp>
      <p:sp>
        <p:nvSpPr>
          <p:cNvPr id="26" name="Shape 26"/>
          <p:cNvSpPr/>
          <p:nvPr>
            <p:ph type="body" idx="1"/>
          </p:nvPr>
        </p:nvSpPr>
        <p:spPr>
          <a:xfrm>
            <a:off x="3575050" y="204788"/>
            <a:ext cx="5111750" cy="4938713"/>
          </a:xfrm>
          <a:prstGeom prst="rect">
            <a:avLst/>
          </a:prstGeom>
        </p:spPr>
        <p:txBody>
          <a:bodyPr/>
          <a:lstStyle>
            <a:lvl1pPr>
              <a:spcBef>
                <a:spcPts val="500"/>
              </a:spcBef>
              <a:buSzPct val="75000"/>
              <a:buBlip>
                <a:blip r:embed="rId3"/>
              </a:buBlip>
              <a:defRPr sz="2200"/>
            </a:lvl1pPr>
            <a:lvl2pPr marL="595312" indent="-279400">
              <a:spcBef>
                <a:spcPts val="500"/>
              </a:spcBef>
              <a:buSzPct val="75000"/>
              <a:buBlip>
                <a:blip r:embed="rId3"/>
              </a:buBlip>
              <a:defRPr sz="2200"/>
            </a:lvl2pPr>
            <a:lvl3pPr marL="821443" indent="-248355">
              <a:spcBef>
                <a:spcPts val="500"/>
              </a:spcBef>
              <a:buSzPct val="75000"/>
              <a:buBlip>
                <a:blip r:embed="rId3"/>
              </a:buBlip>
              <a:defRPr sz="2200"/>
            </a:lvl3pPr>
            <a:lvl4pPr marL="1032580" indent="-248355">
              <a:spcBef>
                <a:spcPts val="500"/>
              </a:spcBef>
              <a:buSzPct val="75000"/>
              <a:buBlip>
                <a:blip r:embed="rId3"/>
              </a:buBlip>
              <a:defRPr sz="2200"/>
            </a:lvl4pPr>
            <a:lvl5pPr marL="1253243" indent="-248355">
              <a:spcBef>
                <a:spcPts val="500"/>
              </a:spcBef>
              <a:buSzPct val="75000"/>
              <a:buBlip>
                <a:blip r:embed="rId3"/>
              </a:buBlip>
              <a:defRPr sz="2200"/>
            </a:lvl5pPr>
          </a:lstStyle>
          <a:p>
            <a:pPr lvl="0">
              <a:defRPr sz="1800">
                <a:solidFill>
                  <a:srgbClr val="000000"/>
                </a:solidFill>
              </a:defRPr>
            </a:pPr>
            <a:r>
              <a:rPr sz="2200">
                <a:solidFill>
                  <a:srgbClr val="2D2D2B"/>
                </a:solidFill>
              </a:rPr>
              <a:t>Body Level One</a:t>
            </a:r>
            <a:endParaRPr sz="2200">
              <a:solidFill>
                <a:srgbClr val="2D2D2B"/>
              </a:solidFill>
            </a:endParaRPr>
          </a:p>
          <a:p>
            <a:pPr lvl="1">
              <a:defRPr sz="1800">
                <a:solidFill>
                  <a:srgbClr val="000000"/>
                </a:solidFill>
              </a:defRPr>
            </a:pPr>
            <a:r>
              <a:rPr sz="2200">
                <a:solidFill>
                  <a:srgbClr val="2D2D2B"/>
                </a:solidFill>
              </a:rPr>
              <a:t>Body Level Two</a:t>
            </a:r>
            <a:endParaRPr sz="2200">
              <a:solidFill>
                <a:srgbClr val="2D2D2B"/>
              </a:solidFill>
            </a:endParaRPr>
          </a:p>
          <a:p>
            <a:pPr lvl="2">
              <a:defRPr sz="1800">
                <a:solidFill>
                  <a:srgbClr val="000000"/>
                </a:solidFill>
              </a:defRPr>
            </a:pPr>
            <a:r>
              <a:rPr sz="2200">
                <a:solidFill>
                  <a:srgbClr val="2D2D2B"/>
                </a:solidFill>
              </a:rPr>
              <a:t>Body Level Three</a:t>
            </a:r>
            <a:endParaRPr sz="2200">
              <a:solidFill>
                <a:srgbClr val="2D2D2B"/>
              </a:solidFill>
            </a:endParaRPr>
          </a:p>
          <a:p>
            <a:pPr lvl="3">
              <a:defRPr sz="1800">
                <a:solidFill>
                  <a:srgbClr val="000000"/>
                </a:solidFill>
              </a:defRPr>
            </a:pPr>
            <a:r>
              <a:rPr sz="2200">
                <a:solidFill>
                  <a:srgbClr val="2D2D2B"/>
                </a:solidFill>
              </a:rPr>
              <a:t>Body Level Four</a:t>
            </a:r>
            <a:endParaRPr sz="2200">
              <a:solidFill>
                <a:srgbClr val="2D2D2B"/>
              </a:solidFill>
            </a:endParaRPr>
          </a:p>
          <a:p>
            <a:pPr lvl="4">
              <a:defRPr sz="1800">
                <a:solidFill>
                  <a:srgbClr val="000000"/>
                </a:solidFill>
              </a:defRPr>
            </a:pPr>
            <a:r>
              <a:rPr sz="2200">
                <a:solidFill>
                  <a:srgbClr val="2D2D2B"/>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Imagen con título">
    <p:spTree>
      <p:nvGrpSpPr>
        <p:cNvPr id="1" name=""/>
        <p:cNvGrpSpPr/>
        <p:nvPr/>
      </p:nvGrpSpPr>
      <p:grpSpPr>
        <a:xfrm>
          <a:off x="0" y="0"/>
          <a:ext cx="0" cy="0"/>
          <a:chOff x="0" y="0"/>
          <a:chExt cx="0" cy="0"/>
        </a:xfrm>
      </p:grpSpPr>
      <p:pic>
        <p:nvPicPr>
          <p:cNvPr id="28" name="image4.jpg" descr="Cover-09.jpg"/>
          <p:cNvPicPr/>
          <p:nvPr/>
        </p:nvPicPr>
        <p:blipFill>
          <a:blip r:embed="rId2">
            <a:extLst/>
          </a:blip>
          <a:stretch>
            <a:fillRect/>
          </a:stretch>
        </p:blipFill>
        <p:spPr>
          <a:xfrm>
            <a:off x="0" y="4795837"/>
            <a:ext cx="9144000" cy="368301"/>
          </a:xfrm>
          <a:prstGeom prst="rect">
            <a:avLst/>
          </a:prstGeom>
          <a:ln w="12700">
            <a:miter lim="400000"/>
          </a:ln>
        </p:spPr>
      </p:pic>
      <p:pic>
        <p:nvPicPr>
          <p:cNvPr id="29" name="image4.jpg" descr="Cover-09.jpg"/>
          <p:cNvPicPr/>
          <p:nvPr/>
        </p:nvPicPr>
        <p:blipFill>
          <a:blip r:embed="rId2">
            <a:extLst/>
          </a:blip>
          <a:stretch>
            <a:fillRect/>
          </a:stretch>
        </p:blipFill>
        <p:spPr>
          <a:xfrm>
            <a:off x="0" y="4795837"/>
            <a:ext cx="9144000" cy="368301"/>
          </a:xfrm>
          <a:prstGeom prst="rect">
            <a:avLst/>
          </a:prstGeom>
          <a:ln w="12700">
            <a:miter lim="400000"/>
          </a:ln>
        </p:spPr>
      </p:pic>
      <p:sp>
        <p:nvSpPr>
          <p:cNvPr id="30" name="Shape 30"/>
          <p:cNvSpPr/>
          <p:nvPr>
            <p:ph type="title"/>
          </p:nvPr>
        </p:nvSpPr>
        <p:spPr>
          <a:xfrm>
            <a:off x="1792288" y="2174978"/>
            <a:ext cx="5486401" cy="1587357"/>
          </a:xfrm>
          <a:prstGeom prst="rect">
            <a:avLst/>
          </a:prstGeom>
        </p:spPr>
        <p:txBody>
          <a:bodyPr anchor="b"/>
          <a:lstStyle>
            <a:lvl1pPr>
              <a:defRPr>
                <a:solidFill>
                  <a:srgbClr val="A71221"/>
                </a:solidFill>
              </a:defRPr>
            </a:lvl1pPr>
          </a:lstStyle>
          <a:p>
            <a:pPr lvl="0">
              <a:defRPr b="0" sz="1800">
                <a:solidFill>
                  <a:srgbClr val="000000"/>
                </a:solidFill>
              </a:defRPr>
            </a:pPr>
            <a:r>
              <a:rPr b="1" sz="2400">
                <a:solidFill>
                  <a:srgbClr val="A71221"/>
                </a:solidFill>
              </a:rPr>
              <a:t>Title Text</a:t>
            </a:r>
          </a:p>
        </p:txBody>
      </p:sp>
      <p:sp>
        <p:nvSpPr>
          <p:cNvPr id="31" name="Shape 31"/>
          <p:cNvSpPr/>
          <p:nvPr>
            <p:ph type="body" idx="1"/>
          </p:nvPr>
        </p:nvSpPr>
        <p:spPr>
          <a:xfrm>
            <a:off x="1792288" y="3762335"/>
            <a:ext cx="5486401" cy="1381165"/>
          </a:xfrm>
          <a:prstGeom prst="rect">
            <a:avLst/>
          </a:prstGeom>
        </p:spPr>
        <p:txBody>
          <a:bodyPr/>
          <a:lstStyle>
            <a:lvl1pPr marL="0" indent="0">
              <a:spcBef>
                <a:spcPts val="400"/>
              </a:spcBef>
              <a:buSzTx/>
              <a:buNone/>
              <a:defRPr sz="1800"/>
            </a:lvl1pPr>
            <a:lvl2pPr marL="0" indent="408099">
              <a:spcBef>
                <a:spcPts val="400"/>
              </a:spcBef>
              <a:buSzTx/>
              <a:buNone/>
              <a:defRPr sz="1800"/>
            </a:lvl2pPr>
            <a:lvl3pPr marL="0" indent="816198">
              <a:spcBef>
                <a:spcPts val="400"/>
              </a:spcBef>
              <a:buSzTx/>
              <a:buNone/>
              <a:defRPr sz="1800"/>
            </a:lvl3pPr>
            <a:lvl4pPr marL="0" indent="1224298">
              <a:spcBef>
                <a:spcPts val="400"/>
              </a:spcBef>
              <a:buSzTx/>
              <a:buNone/>
              <a:defRPr sz="1800"/>
            </a:lvl4pPr>
            <a:lvl5pPr marL="0" indent="1632397">
              <a:spcBef>
                <a:spcPts val="400"/>
              </a:spcBef>
              <a:buSzTx/>
              <a:buNone/>
              <a:defRPr sz="1800"/>
            </a:lvl5pPr>
          </a:lstStyle>
          <a:p>
            <a:pPr lvl="0">
              <a:defRPr>
                <a:solidFill>
                  <a:srgbClr val="000000"/>
                </a:solidFill>
              </a:defRPr>
            </a:pPr>
            <a:r>
              <a:rPr>
                <a:solidFill>
                  <a:srgbClr val="2D2D2B"/>
                </a:solidFill>
              </a:rPr>
              <a:t>Body Level One</a:t>
            </a:r>
            <a:endParaRPr>
              <a:solidFill>
                <a:srgbClr val="2D2D2B"/>
              </a:solidFill>
            </a:endParaRPr>
          </a:p>
          <a:p>
            <a:pPr lvl="1">
              <a:defRPr>
                <a:solidFill>
                  <a:srgbClr val="000000"/>
                </a:solidFill>
              </a:defRPr>
            </a:pPr>
            <a:r>
              <a:rPr>
                <a:solidFill>
                  <a:srgbClr val="2D2D2B"/>
                </a:solidFill>
              </a:rPr>
              <a:t>Body Level Two</a:t>
            </a:r>
            <a:endParaRPr>
              <a:solidFill>
                <a:srgbClr val="2D2D2B"/>
              </a:solidFill>
            </a:endParaRPr>
          </a:p>
          <a:p>
            <a:pPr lvl="2">
              <a:defRPr>
                <a:solidFill>
                  <a:srgbClr val="000000"/>
                </a:solidFill>
              </a:defRPr>
            </a:pPr>
            <a:r>
              <a:rPr>
                <a:solidFill>
                  <a:srgbClr val="2D2D2B"/>
                </a:solidFill>
              </a:rPr>
              <a:t>Body Level Three</a:t>
            </a:r>
            <a:endParaRPr>
              <a:solidFill>
                <a:srgbClr val="2D2D2B"/>
              </a:solidFill>
            </a:endParaRPr>
          </a:p>
          <a:p>
            <a:pPr lvl="3">
              <a:defRPr>
                <a:solidFill>
                  <a:srgbClr val="000000"/>
                </a:solidFill>
              </a:defRPr>
            </a:pPr>
            <a:r>
              <a:rPr>
                <a:solidFill>
                  <a:srgbClr val="2D2D2B"/>
                </a:solidFill>
              </a:rPr>
              <a:t>Body Level Four</a:t>
            </a:r>
            <a:endParaRPr>
              <a:solidFill>
                <a:srgbClr val="2D2D2B"/>
              </a:solidFill>
            </a:endParaRPr>
          </a:p>
          <a:p>
            <a:pPr lvl="4">
              <a:defRPr>
                <a:solidFill>
                  <a:srgbClr val="000000"/>
                </a:solidFill>
              </a:defRPr>
            </a:pPr>
            <a:r>
              <a:rPr>
                <a:solidFill>
                  <a:srgbClr val="2D2D2B"/>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1_Two Content">
    <p:spTree>
      <p:nvGrpSpPr>
        <p:cNvPr id="1" name=""/>
        <p:cNvGrpSpPr/>
        <p:nvPr/>
      </p:nvGrpSpPr>
      <p:grpSpPr>
        <a:xfrm>
          <a:off x="0" y="0"/>
          <a:ext cx="0" cy="0"/>
          <a:chOff x="0" y="0"/>
          <a:chExt cx="0" cy="0"/>
        </a:xfrm>
      </p:grpSpPr>
      <p:sp>
        <p:nvSpPr>
          <p:cNvPr id="33" name="Shape 33"/>
          <p:cNvSpPr/>
          <p:nvPr>
            <p:ph type="body" idx="1"/>
          </p:nvPr>
        </p:nvSpPr>
        <p:spPr>
          <a:xfrm>
            <a:off x="457200" y="2839080"/>
            <a:ext cx="4038600" cy="2304420"/>
          </a:xfrm>
          <a:prstGeom prst="rect">
            <a:avLst/>
          </a:prstGeom>
        </p:spPr>
        <p:txBody>
          <a:bodyPr>
            <a:noAutofit/>
          </a:bodyPr>
          <a:lstStyle>
            <a:lvl1pPr marL="0" indent="0">
              <a:spcBef>
                <a:spcPts val="300"/>
              </a:spcBef>
              <a:buSzTx/>
              <a:buNone/>
              <a:defRPr cap="all" sz="1600">
                <a:solidFill>
                  <a:srgbClr val="A71221"/>
                </a:solidFill>
              </a:defRPr>
            </a:lvl1pPr>
            <a:lvl2pPr marL="191540" indent="-225777">
              <a:spcBef>
                <a:spcPts val="300"/>
              </a:spcBef>
              <a:buBlip>
                <a:blip r:embed="rId2"/>
              </a:buBlip>
              <a:defRPr cap="all" sz="1600">
                <a:solidFill>
                  <a:srgbClr val="A71221"/>
                </a:solidFill>
              </a:defRPr>
            </a:lvl2pPr>
            <a:lvl3pPr marL="453574" indent="-180622">
              <a:spcBef>
                <a:spcPts val="300"/>
              </a:spcBef>
              <a:buBlip>
                <a:blip r:embed="rId2"/>
              </a:buBlip>
              <a:defRPr cap="all" sz="1600">
                <a:solidFill>
                  <a:srgbClr val="A71221"/>
                </a:solidFill>
              </a:defRPr>
            </a:lvl3pPr>
            <a:lvl4pPr marL="681263" indent="-203200">
              <a:spcBef>
                <a:spcPts val="300"/>
              </a:spcBef>
              <a:buBlip>
                <a:blip r:embed="rId2"/>
              </a:buBlip>
              <a:defRPr cap="all" sz="1600">
                <a:solidFill>
                  <a:srgbClr val="A71221"/>
                </a:solidFill>
              </a:defRPr>
            </a:lvl4pPr>
            <a:lvl5pPr marL="879050" indent="-203200">
              <a:spcBef>
                <a:spcPts val="300"/>
              </a:spcBef>
              <a:buBlip>
                <a:blip r:embed="rId2"/>
              </a:buBlip>
              <a:defRPr cap="all" sz="1600">
                <a:solidFill>
                  <a:srgbClr val="A71221"/>
                </a:solidFill>
              </a:defRPr>
            </a:lvl5pPr>
          </a:lstStyle>
          <a:p>
            <a:pPr lvl="0">
              <a:defRPr cap="none" sz="1800">
                <a:solidFill>
                  <a:srgbClr val="000000"/>
                </a:solidFill>
              </a:defRPr>
            </a:pPr>
            <a:r>
              <a:rPr cap="all" sz="1600">
                <a:solidFill>
                  <a:srgbClr val="A71221"/>
                </a:solidFill>
              </a:rPr>
              <a:t>Body Level One</a:t>
            </a:r>
            <a:endParaRPr cap="all" sz="1600">
              <a:solidFill>
                <a:srgbClr val="A71221"/>
              </a:solidFill>
            </a:endParaRPr>
          </a:p>
          <a:p>
            <a:pPr lvl="1">
              <a:defRPr cap="none" sz="1800">
                <a:solidFill>
                  <a:srgbClr val="000000"/>
                </a:solidFill>
              </a:defRPr>
            </a:pPr>
            <a:r>
              <a:rPr cap="all" sz="1600">
                <a:solidFill>
                  <a:srgbClr val="A71221"/>
                </a:solidFill>
              </a:rPr>
              <a:t>Body Level Two</a:t>
            </a:r>
            <a:endParaRPr cap="all" sz="1600">
              <a:solidFill>
                <a:srgbClr val="A71221"/>
              </a:solidFill>
            </a:endParaRPr>
          </a:p>
          <a:p>
            <a:pPr lvl="2">
              <a:defRPr cap="none" sz="1800">
                <a:solidFill>
                  <a:srgbClr val="000000"/>
                </a:solidFill>
              </a:defRPr>
            </a:pPr>
            <a:r>
              <a:rPr cap="all" sz="1600">
                <a:solidFill>
                  <a:srgbClr val="A71221"/>
                </a:solidFill>
              </a:rPr>
              <a:t>Body Level Three</a:t>
            </a:r>
            <a:endParaRPr cap="all" sz="1600">
              <a:solidFill>
                <a:srgbClr val="A71221"/>
              </a:solidFill>
            </a:endParaRPr>
          </a:p>
          <a:p>
            <a:pPr lvl="3">
              <a:defRPr cap="none" sz="1800">
                <a:solidFill>
                  <a:srgbClr val="000000"/>
                </a:solidFill>
              </a:defRPr>
            </a:pPr>
            <a:r>
              <a:rPr cap="all" sz="1600">
                <a:solidFill>
                  <a:srgbClr val="A71221"/>
                </a:solidFill>
              </a:rPr>
              <a:t>Body Level Four</a:t>
            </a:r>
            <a:endParaRPr cap="all" sz="1600">
              <a:solidFill>
                <a:srgbClr val="A71221"/>
              </a:solidFill>
            </a:endParaRPr>
          </a:p>
          <a:p>
            <a:pPr lvl="4">
              <a:defRPr cap="none" sz="1800">
                <a:solidFill>
                  <a:srgbClr val="000000"/>
                </a:solidFill>
              </a:defRPr>
            </a:pPr>
            <a:r>
              <a:rPr cap="all" sz="1600">
                <a:solidFill>
                  <a:srgbClr val="A71221"/>
                </a:solidFill>
              </a:rPr>
              <a:t>Body Level Five</a:t>
            </a:r>
          </a:p>
        </p:txBody>
      </p:sp>
      <p:sp>
        <p:nvSpPr>
          <p:cNvPr id="34" name="Shape 34"/>
          <p:cNvSpPr/>
          <p:nvPr>
            <p:ph type="title"/>
          </p:nvPr>
        </p:nvSpPr>
        <p:spPr>
          <a:xfrm>
            <a:off x="457200" y="142480"/>
            <a:ext cx="8229600" cy="1649583"/>
          </a:xfrm>
          <a:prstGeom prst="rect">
            <a:avLst/>
          </a:prstGeom>
        </p:spPr>
        <p:txBody>
          <a:bodyPr/>
          <a:lstStyle/>
          <a:p>
            <a:pPr lvl="0">
              <a:defRPr b="0" sz="1800">
                <a:solidFill>
                  <a:srgbClr val="000000"/>
                </a:solidFill>
              </a:defRPr>
            </a:pPr>
            <a:r>
              <a:rPr b="1" sz="2400">
                <a:solidFill>
                  <a:srgbClr val="A71220"/>
                </a:solidFill>
              </a:rPr>
              <a:t>Title Text</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3.jpg" descr="Banner with Black-10-10.jpg"/>
          <p:cNvPicPr/>
          <p:nvPr/>
        </p:nvPicPr>
        <p:blipFill>
          <a:blip r:embed="rId2">
            <a:extLst/>
          </a:blip>
          <a:srcRect l="0" t="77295" r="0" b="0"/>
          <a:stretch>
            <a:fillRect/>
          </a:stretch>
        </p:blipFill>
        <p:spPr>
          <a:xfrm>
            <a:off x="0" y="642938"/>
            <a:ext cx="9144000" cy="239691"/>
          </a:xfrm>
          <a:prstGeom prst="rect">
            <a:avLst/>
          </a:prstGeom>
          <a:ln w="12700">
            <a:miter lim="400000"/>
          </a:ln>
        </p:spPr>
      </p:pic>
      <p:sp>
        <p:nvSpPr>
          <p:cNvPr id="3" name="Shape 3"/>
          <p:cNvSpPr/>
          <p:nvPr>
            <p:ph type="title"/>
          </p:nvPr>
        </p:nvSpPr>
        <p:spPr>
          <a:xfrm>
            <a:off x="457200" y="142480"/>
            <a:ext cx="8229600" cy="101110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b="0" sz="1800">
                <a:solidFill>
                  <a:srgbClr val="000000"/>
                </a:solidFill>
              </a:defRPr>
            </a:pPr>
            <a:r>
              <a:rPr b="1" sz="2400">
                <a:solidFill>
                  <a:srgbClr val="A71220"/>
                </a:solidFill>
              </a:rPr>
              <a:t>Title Text</a:t>
            </a:r>
          </a:p>
        </p:txBody>
      </p:sp>
      <p:sp>
        <p:nvSpPr>
          <p:cNvPr id="4" name="Shape 4"/>
          <p:cNvSpPr/>
          <p:nvPr>
            <p:ph type="body" idx="1"/>
          </p:nvPr>
        </p:nvSpPr>
        <p:spPr>
          <a:xfrm>
            <a:off x="457200" y="1153582"/>
            <a:ext cx="8229600" cy="3989918"/>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defRPr>
            </a:pPr>
            <a:r>
              <a:rPr sz="2800">
                <a:solidFill>
                  <a:srgbClr val="2D2D2B"/>
                </a:solidFill>
              </a:rPr>
              <a:t>Body Level One</a:t>
            </a:r>
            <a:endParaRPr sz="2800">
              <a:solidFill>
                <a:srgbClr val="2D2D2B"/>
              </a:solidFill>
            </a:endParaRPr>
          </a:p>
          <a:p>
            <a:pPr lvl="1">
              <a:defRPr sz="1800">
                <a:solidFill>
                  <a:srgbClr val="000000"/>
                </a:solidFill>
              </a:defRPr>
            </a:pPr>
            <a:r>
              <a:rPr sz="2800">
                <a:solidFill>
                  <a:srgbClr val="2D2D2B"/>
                </a:solidFill>
              </a:rPr>
              <a:t>Body Level Two</a:t>
            </a:r>
            <a:endParaRPr sz="2800">
              <a:solidFill>
                <a:srgbClr val="2D2D2B"/>
              </a:solidFill>
            </a:endParaRPr>
          </a:p>
          <a:p>
            <a:pPr lvl="2">
              <a:defRPr sz="1800">
                <a:solidFill>
                  <a:srgbClr val="000000"/>
                </a:solidFill>
              </a:defRPr>
            </a:pPr>
            <a:r>
              <a:rPr sz="2800">
                <a:solidFill>
                  <a:srgbClr val="2D2D2B"/>
                </a:solidFill>
              </a:rPr>
              <a:t>Body Level Three</a:t>
            </a:r>
            <a:endParaRPr sz="2800">
              <a:solidFill>
                <a:srgbClr val="2D2D2B"/>
              </a:solidFill>
            </a:endParaRPr>
          </a:p>
          <a:p>
            <a:pPr lvl="3">
              <a:defRPr sz="1800">
                <a:solidFill>
                  <a:srgbClr val="000000"/>
                </a:solidFill>
              </a:defRPr>
            </a:pPr>
            <a:r>
              <a:rPr sz="2800">
                <a:solidFill>
                  <a:srgbClr val="2D2D2B"/>
                </a:solidFill>
              </a:rPr>
              <a:t>Body Level Four</a:t>
            </a:r>
            <a:endParaRPr sz="2800">
              <a:solidFill>
                <a:srgbClr val="2D2D2B"/>
              </a:solidFill>
            </a:endParaRPr>
          </a:p>
          <a:p>
            <a:pPr lvl="4">
              <a:defRPr sz="1800">
                <a:solidFill>
                  <a:srgbClr val="000000"/>
                </a:solidFill>
              </a:defRPr>
            </a:pPr>
            <a:r>
              <a:rPr sz="2800">
                <a:solidFill>
                  <a:srgbClr val="2D2D2B"/>
                </a:solidFill>
              </a:rP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ransition spd="med" advClick="1"/>
  <p:txStyles>
    <p:titleStyle>
      <a:lvl1pPr defTabSz="407987">
        <a:defRPr b="1" sz="2400">
          <a:solidFill>
            <a:srgbClr val="A71220"/>
          </a:solidFill>
          <a:latin typeface="Corbel"/>
          <a:ea typeface="Corbel"/>
          <a:cs typeface="Corbel"/>
          <a:sym typeface="Corbel"/>
        </a:defRPr>
      </a:lvl1pPr>
      <a:lvl2pPr defTabSz="407987">
        <a:defRPr b="1" sz="2400">
          <a:solidFill>
            <a:srgbClr val="A71220"/>
          </a:solidFill>
          <a:latin typeface="Corbel"/>
          <a:ea typeface="Corbel"/>
          <a:cs typeface="Corbel"/>
          <a:sym typeface="Corbel"/>
        </a:defRPr>
      </a:lvl2pPr>
      <a:lvl3pPr defTabSz="407987">
        <a:defRPr b="1" sz="2400">
          <a:solidFill>
            <a:srgbClr val="A71220"/>
          </a:solidFill>
          <a:latin typeface="Corbel"/>
          <a:ea typeface="Corbel"/>
          <a:cs typeface="Corbel"/>
          <a:sym typeface="Corbel"/>
        </a:defRPr>
      </a:lvl3pPr>
      <a:lvl4pPr defTabSz="407987">
        <a:defRPr b="1" sz="2400">
          <a:solidFill>
            <a:srgbClr val="A71220"/>
          </a:solidFill>
          <a:latin typeface="Corbel"/>
          <a:ea typeface="Corbel"/>
          <a:cs typeface="Corbel"/>
          <a:sym typeface="Corbel"/>
        </a:defRPr>
      </a:lvl4pPr>
      <a:lvl5pPr defTabSz="407987">
        <a:defRPr b="1" sz="2400">
          <a:solidFill>
            <a:srgbClr val="A71220"/>
          </a:solidFill>
          <a:latin typeface="Corbel"/>
          <a:ea typeface="Corbel"/>
          <a:cs typeface="Corbel"/>
          <a:sym typeface="Corbel"/>
        </a:defRPr>
      </a:lvl5pPr>
      <a:lvl6pPr indent="457200" defTabSz="407987">
        <a:defRPr b="1" sz="2400">
          <a:solidFill>
            <a:srgbClr val="A71220"/>
          </a:solidFill>
          <a:latin typeface="Corbel"/>
          <a:ea typeface="Corbel"/>
          <a:cs typeface="Corbel"/>
          <a:sym typeface="Corbel"/>
        </a:defRPr>
      </a:lvl6pPr>
      <a:lvl7pPr indent="914400" defTabSz="407987">
        <a:defRPr b="1" sz="2400">
          <a:solidFill>
            <a:srgbClr val="A71220"/>
          </a:solidFill>
          <a:latin typeface="Corbel"/>
          <a:ea typeface="Corbel"/>
          <a:cs typeface="Corbel"/>
          <a:sym typeface="Corbel"/>
        </a:defRPr>
      </a:lvl7pPr>
      <a:lvl8pPr indent="1371600" defTabSz="407987">
        <a:defRPr b="1" sz="2400">
          <a:solidFill>
            <a:srgbClr val="A71220"/>
          </a:solidFill>
          <a:latin typeface="Corbel"/>
          <a:ea typeface="Corbel"/>
          <a:cs typeface="Corbel"/>
          <a:sym typeface="Corbel"/>
        </a:defRPr>
      </a:lvl8pPr>
      <a:lvl9pPr indent="1828800" defTabSz="407987">
        <a:defRPr b="1" sz="2400">
          <a:solidFill>
            <a:srgbClr val="A71220"/>
          </a:solidFill>
          <a:latin typeface="Corbel"/>
          <a:ea typeface="Corbel"/>
          <a:cs typeface="Corbel"/>
          <a:sym typeface="Corbel"/>
        </a:defRPr>
      </a:lvl9pPr>
    </p:titleStyle>
    <p:bodyStyle>
      <a:lvl1pPr marL="304800" indent="-304800" defTabSz="407987">
        <a:spcBef>
          <a:spcPts val="600"/>
        </a:spcBef>
        <a:buSzPct val="60000"/>
        <a:buBlip>
          <a:blip r:embed="rId3"/>
        </a:buBlip>
        <a:defRPr sz="2800">
          <a:solidFill>
            <a:srgbClr val="2D2D2B"/>
          </a:solidFill>
          <a:latin typeface="Corbel"/>
          <a:ea typeface="Corbel"/>
          <a:cs typeface="Corbel"/>
          <a:sym typeface="Corbel"/>
        </a:defRPr>
      </a:lvl1pPr>
      <a:lvl2pPr marL="569912" indent="-254000" defTabSz="407987">
        <a:spcBef>
          <a:spcPts val="600"/>
        </a:spcBef>
        <a:buSzPct val="60000"/>
        <a:buBlip>
          <a:blip r:embed="rId3"/>
        </a:buBlip>
        <a:defRPr sz="2800">
          <a:solidFill>
            <a:srgbClr val="2D2D2B"/>
          </a:solidFill>
          <a:latin typeface="Corbel"/>
          <a:ea typeface="Corbel"/>
          <a:cs typeface="Corbel"/>
          <a:sym typeface="Corbel"/>
        </a:defRPr>
      </a:lvl2pPr>
      <a:lvl3pPr marL="810154" indent="-237066" defTabSz="407987">
        <a:spcBef>
          <a:spcPts val="600"/>
        </a:spcBef>
        <a:buSzPct val="60000"/>
        <a:buBlip>
          <a:blip r:embed="rId3"/>
        </a:buBlip>
        <a:defRPr sz="2800">
          <a:solidFill>
            <a:srgbClr val="2D2D2B"/>
          </a:solidFill>
          <a:latin typeface="Corbel"/>
          <a:ea typeface="Corbel"/>
          <a:cs typeface="Corbel"/>
          <a:sym typeface="Corbel"/>
        </a:defRPr>
      </a:lvl3pPr>
      <a:lvl4pPr marL="1021291" indent="-237066" defTabSz="407987">
        <a:spcBef>
          <a:spcPts val="600"/>
        </a:spcBef>
        <a:buSzPct val="60000"/>
        <a:buBlip>
          <a:blip r:embed="rId3"/>
        </a:buBlip>
        <a:defRPr sz="2800">
          <a:solidFill>
            <a:srgbClr val="2D2D2B"/>
          </a:solidFill>
          <a:latin typeface="Corbel"/>
          <a:ea typeface="Corbel"/>
          <a:cs typeface="Corbel"/>
          <a:sym typeface="Corbel"/>
        </a:defRPr>
      </a:lvl4pPr>
      <a:lvl5pPr marL="1241954" indent="-237066" defTabSz="407987">
        <a:spcBef>
          <a:spcPts val="600"/>
        </a:spcBef>
        <a:buSzPct val="60000"/>
        <a:buBlip>
          <a:blip r:embed="rId3"/>
        </a:buBlip>
        <a:defRPr sz="2800">
          <a:solidFill>
            <a:srgbClr val="2D2D2B"/>
          </a:solidFill>
          <a:latin typeface="Corbel"/>
          <a:ea typeface="Corbel"/>
          <a:cs typeface="Corbel"/>
          <a:sym typeface="Corbel"/>
        </a:defRPr>
      </a:lvl5pPr>
      <a:lvl6pPr marL="2357906" indent="-317409" defTabSz="407987">
        <a:spcBef>
          <a:spcPts val="600"/>
        </a:spcBef>
        <a:buSzPct val="100000"/>
        <a:buChar char="•"/>
        <a:defRPr sz="2800">
          <a:solidFill>
            <a:srgbClr val="2D2D2B"/>
          </a:solidFill>
          <a:latin typeface="Corbel"/>
          <a:ea typeface="Corbel"/>
          <a:cs typeface="Corbel"/>
          <a:sym typeface="Corbel"/>
        </a:defRPr>
      </a:lvl6pPr>
      <a:lvl7pPr marL="2766005" indent="-317409" defTabSz="407987">
        <a:spcBef>
          <a:spcPts val="600"/>
        </a:spcBef>
        <a:buSzPct val="100000"/>
        <a:buChar char="•"/>
        <a:defRPr sz="2800">
          <a:solidFill>
            <a:srgbClr val="2D2D2B"/>
          </a:solidFill>
          <a:latin typeface="Corbel"/>
          <a:ea typeface="Corbel"/>
          <a:cs typeface="Corbel"/>
          <a:sym typeface="Corbel"/>
        </a:defRPr>
      </a:lvl7pPr>
      <a:lvl8pPr marL="3174104" indent="-317409" defTabSz="407987">
        <a:spcBef>
          <a:spcPts val="600"/>
        </a:spcBef>
        <a:buSzPct val="100000"/>
        <a:buChar char="•"/>
        <a:defRPr sz="2800">
          <a:solidFill>
            <a:srgbClr val="2D2D2B"/>
          </a:solidFill>
          <a:latin typeface="Corbel"/>
          <a:ea typeface="Corbel"/>
          <a:cs typeface="Corbel"/>
          <a:sym typeface="Corbel"/>
        </a:defRPr>
      </a:lvl8pPr>
      <a:lvl9pPr marL="3582203" indent="-317409" defTabSz="407987">
        <a:spcBef>
          <a:spcPts val="600"/>
        </a:spcBef>
        <a:buSzPct val="100000"/>
        <a:buChar char="•"/>
        <a:defRPr sz="2800">
          <a:solidFill>
            <a:srgbClr val="2D2D2B"/>
          </a:solidFill>
          <a:latin typeface="Corbel"/>
          <a:ea typeface="Corbel"/>
          <a:cs typeface="Corbel"/>
          <a:sym typeface="Corbel"/>
        </a:defRPr>
      </a:lvl9pPr>
    </p:bodyStyle>
    <p:otherStyle>
      <a:lvl1pPr algn="r" defTabSz="407987">
        <a:defRPr sz="1200">
          <a:solidFill>
            <a:schemeClr val="tx1"/>
          </a:solidFill>
          <a:latin typeface="+mn-lt"/>
          <a:ea typeface="+mn-ea"/>
          <a:cs typeface="+mn-cs"/>
          <a:sym typeface="Corbel"/>
        </a:defRPr>
      </a:lvl1pPr>
      <a:lvl2pPr indent="407987" algn="r" defTabSz="407987">
        <a:defRPr sz="1200">
          <a:solidFill>
            <a:schemeClr val="tx1"/>
          </a:solidFill>
          <a:latin typeface="+mn-lt"/>
          <a:ea typeface="+mn-ea"/>
          <a:cs typeface="+mn-cs"/>
          <a:sym typeface="Corbel"/>
        </a:defRPr>
      </a:lvl2pPr>
      <a:lvl3pPr indent="815975" algn="r" defTabSz="407987">
        <a:defRPr sz="1200">
          <a:solidFill>
            <a:schemeClr val="tx1"/>
          </a:solidFill>
          <a:latin typeface="+mn-lt"/>
          <a:ea typeface="+mn-ea"/>
          <a:cs typeface="+mn-cs"/>
          <a:sym typeface="Corbel"/>
        </a:defRPr>
      </a:lvl3pPr>
      <a:lvl4pPr indent="1223962" algn="r" defTabSz="407987">
        <a:defRPr sz="1200">
          <a:solidFill>
            <a:schemeClr val="tx1"/>
          </a:solidFill>
          <a:latin typeface="+mn-lt"/>
          <a:ea typeface="+mn-ea"/>
          <a:cs typeface="+mn-cs"/>
          <a:sym typeface="Corbel"/>
        </a:defRPr>
      </a:lvl4pPr>
      <a:lvl5pPr indent="1631950" algn="r" defTabSz="407987">
        <a:defRPr sz="1200">
          <a:solidFill>
            <a:schemeClr val="tx1"/>
          </a:solidFill>
          <a:latin typeface="+mn-lt"/>
          <a:ea typeface="+mn-ea"/>
          <a:cs typeface="+mn-cs"/>
          <a:sym typeface="Corbel"/>
        </a:defRPr>
      </a:lvl5pPr>
      <a:lvl6pPr indent="2286000" algn="r" defTabSz="407987">
        <a:defRPr sz="1200">
          <a:solidFill>
            <a:schemeClr val="tx1"/>
          </a:solidFill>
          <a:latin typeface="+mn-lt"/>
          <a:ea typeface="+mn-ea"/>
          <a:cs typeface="+mn-cs"/>
          <a:sym typeface="Corbel"/>
        </a:defRPr>
      </a:lvl6pPr>
      <a:lvl7pPr indent="2743200" algn="r" defTabSz="407987">
        <a:defRPr sz="1200">
          <a:solidFill>
            <a:schemeClr val="tx1"/>
          </a:solidFill>
          <a:latin typeface="+mn-lt"/>
          <a:ea typeface="+mn-ea"/>
          <a:cs typeface="+mn-cs"/>
          <a:sym typeface="Corbel"/>
        </a:defRPr>
      </a:lvl7pPr>
      <a:lvl8pPr indent="3200400" algn="r" defTabSz="407987">
        <a:defRPr sz="1200">
          <a:solidFill>
            <a:schemeClr val="tx1"/>
          </a:solidFill>
          <a:latin typeface="+mn-lt"/>
          <a:ea typeface="+mn-ea"/>
          <a:cs typeface="+mn-cs"/>
          <a:sym typeface="Corbel"/>
        </a:defRPr>
      </a:lvl8pPr>
      <a:lvl9pPr indent="3657600" algn="r" defTabSz="407987">
        <a:defRPr sz="1200">
          <a:solidFill>
            <a:schemeClr val="tx1"/>
          </a:solidFill>
          <a:latin typeface="+mn-lt"/>
          <a:ea typeface="+mn-ea"/>
          <a:cs typeface="+mn-cs"/>
          <a:sym typeface="Corbe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xml"/><Relationship Id="rId3" Type="http://schemas.openxmlformats.org/officeDocument/2006/relationships/slide" Target="slide5.xml"/><Relationship Id="rId4" Type="http://schemas.openxmlformats.org/officeDocument/2006/relationships/slide" Target="slide6.xml"/><Relationship Id="rId5" Type="http://schemas.openxmlformats.org/officeDocument/2006/relationships/slide" Target="slide7.xml"/><Relationship Id="rId6" Type="http://schemas.openxmlformats.org/officeDocument/2006/relationships/slide" Target="slide9.xml"/><Relationship Id="rId7" Type="http://schemas.openxmlformats.org/officeDocument/2006/relationships/slide" Target="slide8.xml"/><Relationship Id="rId8" Type="http://schemas.openxmlformats.org/officeDocument/2006/relationships/slide" Target="slide10.xml"/><Relationship Id="rId9" Type="http://schemas.openxmlformats.org/officeDocument/2006/relationships/slide" Target="slide11.xml"/><Relationship Id="rId10" Type="http://schemas.openxmlformats.org/officeDocument/2006/relationships/slide" Target="slide12.xml"/><Relationship Id="rId11" Type="http://schemas.openxmlformats.org/officeDocument/2006/relationships/slide" Target="slide13.xml"/><Relationship Id="rId12" Type="http://schemas.openxmlformats.org/officeDocument/2006/relationships/slide" Target="slide14.xml"/><Relationship Id="rId13" Type="http://schemas.openxmlformats.org/officeDocument/2006/relationships/slide" Target="slide17.xml"/><Relationship Id="rId14" Type="http://schemas.openxmlformats.org/officeDocument/2006/relationships/slide" Target="slide18.xml"/><Relationship Id="rId15" Type="http://schemas.openxmlformats.org/officeDocument/2006/relationships/slide" Target="slide19.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51.pn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madebyknight.com/javascript-scope/" TargetMode="External"/><Relationship Id="rId4" Type="http://schemas.openxmlformats.org/officeDocument/2006/relationships/hyperlink" Target="http://dmitry.baranovskiy.com/post/91403200" TargetMode="External"/><Relationship Id="rId5" Type="http://schemas.openxmlformats.org/officeDocument/2006/relationships/hyperlink" Target="http://www.nczonline.net/blog/2010/01/26/answering-" TargetMode="External"/><Relationship Id="rId6" Type="http://schemas.openxmlformats.org/officeDocument/2006/relationships/hyperlink" Target="http://ejohn.org/apps/learn/" TargetMode="Externa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64.png"/></Relationships>

</file>

<file path=ppt/slides/_rels/slide15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1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s>

</file>

<file path=ppt/slides/_rels/slide16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4.+User+Interface" TargetMode="External"/></Relationships>

</file>

<file path=ppt/slides/_rels/slide1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16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17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7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18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8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8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9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9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9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9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20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20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20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5.+Alloy"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2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2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slide" Target="slide10.xml"/><Relationship Id="rId4" Type="http://schemas.openxmlformats.org/officeDocument/2006/relationships/slide" Target="slide11.xml"/><Relationship Id="rId5" Type="http://schemas.openxmlformats.org/officeDocument/2006/relationships/slide" Target="slide12.xml"/><Relationship Id="rId6" Type="http://schemas.openxmlformats.org/officeDocument/2006/relationships/slide" Target="slide13.xml"/><Relationship Id="rId7" Type="http://schemas.openxmlformats.org/officeDocument/2006/relationships/slide" Target="slide14.xml"/></Relationships>

</file>

<file path=ppt/slides/_rels/slide2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2.png"/></Relationships>

</file>

<file path=ppt/slides/_rels/slide21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22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2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22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23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jpeg"/><Relationship Id="rId4" Type="http://schemas.openxmlformats.org/officeDocument/2006/relationships/image" Target="../media/image48.png"/></Relationships>

</file>

<file path=ppt/slides/_rels/slide2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3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2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2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4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2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6.+Models+and+Collections" TargetMode="External"/></Relationships>

</file>

<file path=ppt/slides/_rels/slide2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25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5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3.png"/></Relationships>

</file>

<file path=ppt/slides/_rels/slide25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26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6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7.+Networking" TargetMode="External"/></Relationships>

</file>

<file path=ppt/slides/_rels/slide2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27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7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4.png"/></Relationships>

</file>

<file path=ppt/slides/_rels/slide27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7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s>

</file>

<file path=ppt/slides/_rels/slide28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8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8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5.png"/></Relationships>

</file>

<file path=ppt/slides/_rels/slide28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9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8.+Multimedia" TargetMode="External"/></Relationships>

</file>

<file path=ppt/slides/_rels/slide29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29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slide" Target="slide4.xml"/><Relationship Id="rId4" Type="http://schemas.openxmlformats.org/officeDocument/2006/relationships/slide" Target="slide5.xml"/><Relationship Id="rId5" Type="http://schemas.openxmlformats.org/officeDocument/2006/relationships/slide" Target="slide6.xml"/><Relationship Id="rId6" Type="http://schemas.openxmlformats.org/officeDocument/2006/relationships/slide" Target="slide7.xml"/><Relationship Id="rId7" Type="http://schemas.openxmlformats.org/officeDocument/2006/relationships/slide" Target="slide9.xml"/><Relationship Id="rId8" Type="http://schemas.openxmlformats.org/officeDocument/2006/relationships/slide" Target="slide8.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9.png"/></Relationships>

</file>

<file path=ppt/slides/_rels/slide30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png"/></Relationships>

</file>

<file path=ppt/slides/_rels/slide30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9.+Filesystem" TargetMode="External"/></Relationships>

</file>

<file path=ppt/slides/_rels/slide30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30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7.png"/></Relationships>

</file>

<file path=ppt/slides/_rels/slide3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8.png"/></Relationships>

</file>

<file path=ppt/slides/_rels/slide31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github.com/appcelerator-training/AndroidGeo" TargetMode="External"/></Relationships>

</file>

<file path=ppt/slides/_rels/slide3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9.png"/></Relationships>

</file>

<file path=ppt/slides/_rels/slide3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0.png"/></Relationships>

</file>

<file path=ppt/slides/_rels/slide3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1.png"/></Relationships>

</file>

<file path=ppt/slides/_rels/slide3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32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2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hyperlink" Target="https://code.google.com/apis/console/" TargetMode="External"/><Relationship Id="rId4" Type="http://schemas.openxmlformats.org/officeDocument/2006/relationships/image" Target="../media/image83.png"/></Relationships>

</file>

<file path=ppt/slides/_rels/slide33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hyperlink" Target="http://docs.appcelerator.com/titanium/latest/%23!/guide/Google_Maps_v2_for_Android" TargetMode="External"/><Relationship Id="rId4" Type="http://schemas.openxmlformats.org/officeDocument/2006/relationships/image" Target="../media/image84.png"/></Relationships>

</file>

<file path=ppt/slides/_rels/slide3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3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4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10.+Geolocation+and+Mapping" TargetMode="External"/></Relationships>

</file>

<file path=ppt/slides/_rels/slide3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3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C:%5CUsers%5CMar%C3%ADa%20Bel%C3%A9n%5CAppData%5CLocal%5CTemp%5CRar$EX34.326%5Ctcd_training-master%5C11acs%5Cindex.html" TargetMode="External"/><Relationship Id="rId4" Type="http://schemas.openxmlformats.org/officeDocument/2006/relationships/hyperlink" Target="C:%5CUsers%5CMar%C3%ADa%20Bel%C3%A9n%5CAppData%5CLocal%5CTemp%5CRar$EX34.326%5Ctcd_training-master%5C12webcontent%5Cindex.html" TargetMode="External"/><Relationship Id="rId5" Type="http://schemas.openxmlformats.org/officeDocument/2006/relationships/slide" Target="slide17.xml"/><Relationship Id="rId6" Type="http://schemas.openxmlformats.org/officeDocument/2006/relationships/slide" Target="slide18.xml"/><Relationship Id="rId7" Type="http://schemas.openxmlformats.org/officeDocument/2006/relationships/slide" Target="slide19.xml"/></Relationships>

</file>

<file path=ppt/slides/_rels/slide34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4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goo.gl/qnLSs" TargetMode="External"/><Relationship Id="rId3" Type="http://schemas.openxmlformats.org/officeDocument/2006/relationships/hyperlink" Target="http://goo.gl/t5GUd" TargetMode="External"/><Relationship Id="rId4" Type="http://schemas.openxmlformats.org/officeDocument/2006/relationships/hyperlink" Target="http://goo.gl/ImVYk" TargetMode="External"/></Relationships>

</file>

<file path=ppt/slides/_rels/slide35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6.png"/><Relationship Id="rId3" Type="http://schemas.openxmlformats.org/officeDocument/2006/relationships/image" Target="../media/image87.png"/></Relationships>

</file>

<file path=ppt/slides/_rels/slide35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5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1.png"/><Relationship Id="rId6" Type="http://schemas.openxmlformats.org/officeDocument/2006/relationships/image" Target="../media/image91.png"/></Relationships>

</file>

<file path=ppt/slides/_rels/slide35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jpeg"/><Relationship Id="rId4" Type="http://schemas.openxmlformats.org/officeDocument/2006/relationships/image" Target="../media/image9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36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12.+Web+Content" TargetMode="External"/></Relationships>

</file>

<file path=ppt/slides/_rels/slide3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36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7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37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37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38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38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hyperlink" Target="http://docs.appcelerator.com/cloud/latest/" TargetMode="External"/><Relationship Id="rId4" Type="http://schemas.openxmlformats.org/officeDocument/2006/relationships/hyperlink" Target="http://docs.appcelerator.com/cloud/latest/%23!/guide/acs_quickstart" TargetMode="External"/><Relationship Id="rId5" Type="http://schemas.openxmlformats.org/officeDocument/2006/relationships/hyperlink" Target="http://docs.appcelerator.com/cloud/latest/%23!/api" TargetMode="External"/><Relationship Id="rId6" Type="http://schemas.openxmlformats.org/officeDocument/2006/relationships/image" Target="../media/image98.png"/></Relationships>

</file>

<file path=ppt/slides/_rels/slide38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99.png"/></Relationships>

</file>

<file path=ppt/slides/_rels/slide38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8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9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11.+Storing+data+in+ACS" TargetMode="External"/></Relationships>

</file>

<file path=ppt/slides/_rels/slide39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39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9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9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0.png"/></Relationships>

</file>

<file path=ppt/slides/_rels/slide39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1.png"/><Relationship Id="rId4" Type="http://schemas.openxmlformats.org/officeDocument/2006/relationships/image" Target="../media/image102.png"/></Relationships>

</file>

<file path=ppt/slides/_rels/slide39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3.png"/><Relationship Id="rId4" Type="http://schemas.openxmlformats.org/officeDocument/2006/relationships/hyperlink" Target="http://docs.appcelerator.com/titanium/latest/#!/guide/Alloy_Debugging_and_Troubleshooting" TargetMode="External"/></Relationships>

</file>

<file path=ppt/slides/_rels/slide39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39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xml"/><Relationship Id="rId3" Type="http://schemas.openxmlformats.org/officeDocument/2006/relationships/slide" Target="slide5.xml"/><Relationship Id="rId4" Type="http://schemas.openxmlformats.org/officeDocument/2006/relationships/slide" Target="slide6.xml"/><Relationship Id="rId5" Type="http://schemas.openxmlformats.org/officeDocument/2006/relationships/slide" Target="slide7.xml"/><Relationship Id="rId6" Type="http://schemas.openxmlformats.org/officeDocument/2006/relationships/slide" Target="slide9.xml"/><Relationship Id="rId7" Type="http://schemas.openxmlformats.org/officeDocument/2006/relationships/slide" Target="slide8.xml"/><Relationship Id="rId8" Type="http://schemas.openxmlformats.org/officeDocument/2006/relationships/slide" Target="slide10.xml"/><Relationship Id="rId9" Type="http://schemas.openxmlformats.org/officeDocument/2006/relationships/slide" Target="slide11.xml"/><Relationship Id="rId10" Type="http://schemas.openxmlformats.org/officeDocument/2006/relationships/slide" Target="slide12.xml"/><Relationship Id="rId11" Type="http://schemas.openxmlformats.org/officeDocument/2006/relationships/slide" Target="slide13.xml"/><Relationship Id="rId12" Type="http://schemas.openxmlformats.org/officeDocument/2006/relationships/slide" Target="slide14.xml"/><Relationship Id="rId13" Type="http://schemas.openxmlformats.org/officeDocument/2006/relationships/slide" Target="slide17.xml"/><Relationship Id="rId14" Type="http://schemas.openxmlformats.org/officeDocument/2006/relationships/slide" Target="slide18.xml"/><Relationship Id="rId15" Type="http://schemas.openxmlformats.org/officeDocument/2006/relationships/slide" Target="slide19.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40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0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40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40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0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6.png"/></Relationships>

</file>

<file path=ppt/slides/_rels/slide40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0.png"/></Relationships>

</file>

<file path=ppt/slides/_rels/slide40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40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40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0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4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4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4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4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3.png"/></Relationships>

</file>

<file path=ppt/slides/_rels/slide4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4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1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42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2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5.png"/><Relationship Id="rId4" Type="http://schemas.openxmlformats.org/officeDocument/2006/relationships/image" Target="../media/image116.png"/></Relationships>

</file>

<file path=ppt/slides/_rels/slide4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7.png"/></Relationships>

</file>

<file path=ppt/slides/_rels/slide4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43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4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4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4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4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4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3.png"/></Relationships>

</file>

<file path=ppt/slides/_rels/slide4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4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4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45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6.png"/></Relationships>

</file>

<file path=ppt/slides/_rels/slide4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5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goo.gl/eXZ0t" TargetMode="External"/></Relationships>

</file>

<file path=ppt/slides/_rels/slide4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45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4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45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8.png"/></Relationships>

</file>

<file path=ppt/slides/_rels/slide45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9.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46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6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Feedback.appcelerator.com" TargetMode="External"/></Relationships>

</file>

<file path=ppt/slides/_rels/slide46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36.png"/><Relationship Id="rId4" Type="http://schemas.openxmlformats.org/officeDocument/2006/relationships/image" Target="../media/image3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39.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0.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1.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2.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5.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7.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1.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5.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 Id="rId3" Type="http://schemas.openxmlformats.org/officeDocument/2006/relationships/image" Target="../media/image1.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jsbin.com/" TargetMode="Externa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rey.github.io/JavaScript-Equality-Table/"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 name="image5.jpg" descr="Cover_logo titanium blue.jpg"/>
          <p:cNvPicPr/>
          <p:nvPr/>
        </p:nvPicPr>
        <p:blipFill>
          <a:blip r:embed="rId2">
            <a:extLst/>
          </a:blip>
          <a:stretch>
            <a:fillRect/>
          </a:stretch>
        </p:blipFill>
        <p:spPr>
          <a:xfrm>
            <a:off x="0" y="0"/>
            <a:ext cx="9144000" cy="5143500"/>
          </a:xfrm>
          <a:prstGeom prst="rect">
            <a:avLst/>
          </a:prstGeom>
          <a:ln w="12700">
            <a:miter lim="400000"/>
          </a:ln>
        </p:spPr>
      </p:pic>
      <p:sp>
        <p:nvSpPr>
          <p:cNvPr id="44" name="Shape 44"/>
          <p:cNvSpPr/>
          <p:nvPr/>
        </p:nvSpPr>
        <p:spPr>
          <a:xfrm>
            <a:off x="468312" y="1187450"/>
            <a:ext cx="7772401" cy="10638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8000">
              <a:defRPr b="1" sz="3200">
                <a:solidFill>
                  <a:srgbClr val="D9D9D9"/>
                </a:solidFill>
              </a:defRPr>
            </a:lvl1pPr>
          </a:lstStyle>
          <a:p>
            <a:pPr lvl="0">
              <a:defRPr b="0" sz="1800">
                <a:solidFill>
                  <a:srgbClr val="000000"/>
                </a:solidFill>
              </a:defRPr>
            </a:pPr>
            <a:r>
              <a:rPr b="1" sz="3200">
                <a:solidFill>
                  <a:srgbClr val="D9D9D9"/>
                </a:solidFill>
              </a:rPr>
              <a:t>Titanium Certified Developer (TCD) Training</a:t>
            </a:r>
            <a:endParaRPr b="1" sz="3200">
              <a:solidFill>
                <a:srgbClr val="D9D9D9"/>
              </a:solidFill>
            </a:endParaRPr>
          </a:p>
        </p:txBody>
      </p:sp>
      <p:sp>
        <p:nvSpPr>
          <p:cNvPr id="45" name="Shape 45"/>
          <p:cNvSpPr/>
          <p:nvPr/>
        </p:nvSpPr>
        <p:spPr>
          <a:xfrm>
            <a:off x="495300" y="1708150"/>
            <a:ext cx="3867150"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a:solidFill>
                  <a:srgbClr val="EFEEED"/>
                </a:solidFill>
              </a:defRPr>
            </a:lvl1pPr>
          </a:lstStyle>
          <a:p>
            <a:pPr lvl="0">
              <a:defRPr cap="none" sz="1800">
                <a:solidFill>
                  <a:srgbClr val="000000"/>
                </a:solidFill>
              </a:defRPr>
            </a:pPr>
            <a:r>
              <a:rPr cap="all" sz="1600">
                <a:solidFill>
                  <a:srgbClr val="EFEEED"/>
                </a:solidFill>
              </a:rPr>
              <a:t>Andrew McElroy</a:t>
            </a:r>
          </a:p>
        </p:txBody>
      </p:sp>
      <p:sp>
        <p:nvSpPr>
          <p:cNvPr id="46" name="Shape 46"/>
          <p:cNvSpPr/>
          <p:nvPr/>
        </p:nvSpPr>
        <p:spPr>
          <a:xfrm>
            <a:off x="481012" y="1978025"/>
            <a:ext cx="3868739" cy="257175"/>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lvl1pPr defTabSz="427862">
              <a:lnSpc>
                <a:spcPct val="80000"/>
              </a:lnSpc>
              <a:spcBef>
                <a:spcPts val="200"/>
              </a:spcBef>
              <a:defRPr sz="1092">
                <a:solidFill>
                  <a:srgbClr val="EFEEED"/>
                </a:solidFill>
              </a:defRPr>
            </a:lvl1pPr>
          </a:lstStyle>
          <a:p>
            <a:pPr lvl="0">
              <a:defRPr sz="1800">
                <a:solidFill>
                  <a:srgbClr val="000000"/>
                </a:solidFill>
              </a:defRPr>
            </a:pPr>
            <a:r>
              <a:rPr sz="1092">
                <a:solidFill>
                  <a:srgbClr val="EFEEED"/>
                </a:solidFill>
              </a:rPr>
              <a:t>@Sophrinix</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Daily Schedule</a:t>
            </a:r>
          </a:p>
        </p:txBody>
      </p:sp>
      <p:graphicFrame>
        <p:nvGraphicFramePr>
          <p:cNvPr id="76" name="Table 76"/>
          <p:cNvGraphicFramePr/>
          <p:nvPr/>
        </p:nvGraphicFramePr>
        <p:xfrm>
          <a:off x="457200" y="1465262"/>
          <a:ext cx="8229600" cy="29495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43200"/>
                <a:gridCol w="2743200"/>
                <a:gridCol w="2743200"/>
              </a:tblGrid>
              <a:tr h="508000">
                <a:tc>
                  <a:txBody>
                    <a:bodyPr/>
                    <a:lstStyle/>
                    <a:p>
                      <a:pPr lvl="0" algn="l">
                        <a:defRPr b="0" i="0" sz="1800">
                          <a:solidFill>
                            <a:srgbClr val="000000"/>
                          </a:solidFill>
                        </a:defRPr>
                      </a:pPr>
                      <a:r>
                        <a:rPr b="1" sz="1600">
                          <a:solidFill>
                            <a:srgbClr val="FFFFFF"/>
                          </a:solidFill>
                          <a:latin typeface="inherit"/>
                          <a:ea typeface="inherit"/>
                          <a:cs typeface="inherit"/>
                          <a:sym typeface="inherit"/>
                        </a:rPr>
                        <a:t>Day 1</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l">
                        <a:defRPr b="0" i="0" sz="1800">
                          <a:solidFill>
                            <a:srgbClr val="000000"/>
                          </a:solidFill>
                        </a:defRPr>
                      </a:pPr>
                      <a:r>
                        <a:rPr b="1" sz="1600">
                          <a:solidFill>
                            <a:srgbClr val="FFFFFF"/>
                          </a:solidFill>
                          <a:latin typeface="inherit"/>
                          <a:ea typeface="inherit"/>
                          <a:cs typeface="inherit"/>
                          <a:sym typeface="inherit"/>
                        </a:rPr>
                        <a:t>Day 2</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l">
                        <a:defRPr b="0" i="0" sz="1800">
                          <a:solidFill>
                            <a:srgbClr val="000000"/>
                          </a:solidFill>
                        </a:defRPr>
                      </a:pPr>
                      <a:r>
                        <a:rPr b="1" sz="1600">
                          <a:solidFill>
                            <a:srgbClr val="FFFFFF"/>
                          </a:solidFill>
                          <a:latin typeface="inherit"/>
                          <a:ea typeface="inherit"/>
                          <a:cs typeface="inherit"/>
                          <a:sym typeface="inherit"/>
                        </a:rPr>
                        <a:t>Day 3</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r>
              <a:tr h="1933575">
                <a:tc>
                  <a:txBody>
                    <a:bodyPr/>
                    <a:lstStyle/>
                    <a:p>
                      <a:pPr lvl="0" algn="l">
                        <a:defRPr b="0" i="0" sz="1800">
                          <a:solidFill>
                            <a:srgbClr val="000000"/>
                          </a:solidFill>
                        </a:defRPr>
                      </a:pPr>
                      <a:r>
                        <a:rPr sz="1600">
                          <a:solidFill>
                            <a:srgbClr val="2D2D2B"/>
                          </a:solidFill>
                          <a:latin typeface="inherit"/>
                          <a:ea typeface="inherit"/>
                          <a:cs typeface="inherit"/>
                          <a:sym typeface="inherit"/>
                          <a:hlinkClick r:id="rId2" invalidUrl="" action="ppaction://hlinksldjump" tgtFrame="" tooltip="" history="1" highlightClick="0" endSnd="0"/>
                        </a:rPr>
                        <a:t>Course Overview</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3" invalidUrl="" action="ppaction://hlinksldjump" tgtFrame="" tooltip="" history="1" highlightClick="0" endSnd="0"/>
                        </a:rPr>
                        <a:t>Getting Started</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4" invalidUrl="" action="ppaction://hlinksldjump" tgtFrame="" tooltip="" history="1" highlightClick="0" endSnd="0"/>
                        </a:rPr>
                        <a:t>Titanium Basics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5" invalidUrl="" action="ppaction://hlinksldjump" tgtFrame="" tooltip="" history="1" highlightClick="0" endSnd="0"/>
                        </a:rPr>
                        <a:t>JavaScript</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6" invalidUrl="" action="ppaction://hlinksldjump" tgtFrame="" tooltip="" history="1" highlightClick="0" endSnd="0"/>
                        </a:rPr>
                        <a:t>Alloy Overview</a:t>
                      </a:r>
                      <a:endParaRPr sz="2400">
                        <a:solidFill>
                          <a:srgbClr val="2D2D2B"/>
                        </a:solidFill>
                        <a:latin typeface="inherit"/>
                        <a:ea typeface="inherit"/>
                        <a:cs typeface="inherit"/>
                        <a:sym typeface="inherit"/>
                      </a:endParaRPr>
                    </a:p>
                    <a:p>
                      <a:pPr lvl="0" algn="l">
                        <a:defRPr b="0" i="0" sz="1800">
                          <a:solidFill>
                            <a:srgbClr val="000000"/>
                          </a:solidFill>
                        </a:defRPr>
                      </a:pPr>
                      <a:r>
                        <a:rPr sz="1600">
                          <a:solidFill>
                            <a:srgbClr val="2D2D2B"/>
                          </a:solidFill>
                          <a:latin typeface="inherit"/>
                          <a:ea typeface="inherit"/>
                          <a:cs typeface="inherit"/>
                          <a:sym typeface="inherit"/>
                          <a:hlinkClick r:id="rId7" invalidUrl="" action="ppaction://hlinksldjump" tgtFrame="" tooltip="" history="1" highlightClick="0" endSnd="0"/>
                        </a:rPr>
                        <a:t>User Interface</a:t>
                      </a:r>
                      <a:endParaRPr sz="2400">
                        <a:solidFill>
                          <a:srgbClr val="2D2D2B"/>
                        </a:solidFill>
                        <a:latin typeface="Museo"/>
                        <a:ea typeface="Museo"/>
                        <a:cs typeface="Museo"/>
                        <a:sym typeface="Museo"/>
                      </a:endParaRP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600">
                          <a:solidFill>
                            <a:srgbClr val="2D2D2B"/>
                          </a:solidFill>
                          <a:latin typeface="inherit"/>
                          <a:ea typeface="inherit"/>
                          <a:cs typeface="inherit"/>
                          <a:sym typeface="inherit"/>
                          <a:hlinkClick r:id="rId8" invalidUrl="" action="ppaction://hlinksldjump" tgtFrame="" tooltip="" history="1" highlightClick="0" endSnd="0"/>
                        </a:rPr>
                        <a:t>Models &amp; Collections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9" invalidUrl="" action="ppaction://hlinksldjump" tgtFrame="" tooltip="" history="1" highlightClick="0" endSnd="0"/>
                        </a:rPr>
                        <a:t>Networking</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0" invalidUrl="" action="ppaction://hlinksldjump" tgtFrame="" tooltip="" history="1" highlightClick="0" endSnd="0"/>
                        </a:rPr>
                        <a:t>Multimedia</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1" invalidUrl="" action="ppaction://hlinksldjump" tgtFrame="" tooltip="" history="1" highlightClick="0" endSnd="0"/>
                        </a:rPr>
                        <a:t>Filesystem</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2" invalidUrl="" action="ppaction://hlinksldjump" tgtFrame="" tooltip="" history="1" highlightClick="0" endSnd="0"/>
                        </a:rPr>
                        <a:t>Geolocation &amp; Mapping</a:t>
                      </a: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600">
                          <a:solidFill>
                            <a:srgbClr val="3C3C3B"/>
                          </a:solidFill>
                          <a:latin typeface="inherit"/>
                          <a:ea typeface="inherit"/>
                          <a:cs typeface="inherit"/>
                          <a:sym typeface="inherit"/>
                        </a:rPr>
                        <a:t>Appcelerator Cloud Services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3C3C3B"/>
                          </a:solidFill>
                          <a:latin typeface="inherit"/>
                          <a:ea typeface="inherit"/>
                          <a:cs typeface="inherit"/>
                          <a:sym typeface="inherit"/>
                        </a:rPr>
                        <a:t>Web Content</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3" invalidUrl="" action="ppaction://hlinksldjump" tgtFrame="" tooltip="" history="1" highlightClick="0" endSnd="0"/>
                        </a:rPr>
                        <a:t>Debugging &amp; Tools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4" invalidUrl="" action="ppaction://hlinksldjump" tgtFrame="" tooltip="" history="1" highlightClick="0" endSnd="0"/>
                        </a:rPr>
                        <a:t>Deploying for Testing</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5" invalidUrl="" action="ppaction://hlinksldjump" tgtFrame="" tooltip="" history="1" highlightClick="0" endSnd="0"/>
                        </a:rPr>
                        <a:t>Publishing</a:t>
                      </a: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r>
              <a:tr h="508000">
                <a:tc>
                  <a:txBody>
                    <a:bodyPr/>
                    <a:lstStyle/>
                    <a:p>
                      <a:pPr lvl="0" algn="l">
                        <a:defRPr b="0" i="0" sz="1800">
                          <a:solidFill>
                            <a:srgbClr val="000000"/>
                          </a:solidFill>
                        </a:defRPr>
                      </a:pPr>
                      <a:r>
                        <a:rPr sz="1600">
                          <a:solidFill>
                            <a:srgbClr val="222222"/>
                          </a:solidFill>
                          <a:latin typeface="Museo"/>
                          <a:ea typeface="Museo"/>
                          <a:cs typeface="Museo"/>
                          <a:sym typeface="Museo"/>
                        </a:rPr>
                        <a:t>Q&amp;A, Hacking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600">
                          <a:solidFill>
                            <a:srgbClr val="222222"/>
                          </a:solidFill>
                          <a:latin typeface="Museo"/>
                          <a:ea typeface="Museo"/>
                          <a:cs typeface="Museo"/>
                          <a:sym typeface="Museo"/>
                        </a:rPr>
                        <a:t>Q&amp;A, Hacking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600">
                          <a:solidFill>
                            <a:srgbClr val="222222"/>
                          </a:solidFill>
                          <a:latin typeface="Museo"/>
                          <a:ea typeface="Museo"/>
                          <a:cs typeface="Museo"/>
                          <a:sym typeface="Museo"/>
                        </a:rPr>
                        <a:t>Q&amp;A, Exam</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r>
            </a:tbl>
          </a:graphicData>
        </a:graphic>
      </p:graphicFrame>
    </p:spTree>
  </p:cSld>
  <p:clrMapOvr>
    <a:masterClrMapping/>
  </p:clrMapOvr>
  <p:transition spd="slow" advClick="1">
    <p:dissolve/>
  </p:transition>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Shape 5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Closures</a:t>
            </a:r>
          </a:p>
        </p:txBody>
      </p:sp>
      <p:sp>
        <p:nvSpPr>
          <p:cNvPr id="529" name="Shape 52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32" name="Group 532"/>
          <p:cNvGrpSpPr/>
          <p:nvPr/>
        </p:nvGrpSpPr>
        <p:grpSpPr>
          <a:xfrm>
            <a:off x="322262" y="1003300"/>
            <a:ext cx="4732339" cy="3929063"/>
            <a:chOff x="0" y="0"/>
            <a:chExt cx="4732337" cy="3929062"/>
          </a:xfrm>
        </p:grpSpPr>
        <p:sp>
          <p:nvSpPr>
            <p:cNvPr id="530" name="Shape 530"/>
            <p:cNvSpPr/>
            <p:nvPr/>
          </p:nvSpPr>
          <p:spPr>
            <a:xfrm>
              <a:off x="-1" y="0"/>
              <a:ext cx="4732339" cy="3929063"/>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31" name="Shape 531"/>
            <p:cNvSpPr/>
            <p:nvPr/>
          </p:nvSpPr>
          <p:spPr>
            <a:xfrm>
              <a:off x="-1" y="0"/>
              <a:ext cx="4732339" cy="3504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Counter = (function()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var privateCounter = 0;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increment: function()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privateCounter++;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decrement: function()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privateCounter--;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value: function()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privateCounter;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Counter.increment();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console.log(Counter.value()); // outputs 1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Counter.decrement(); console.log(Counter.value()); // outputs 0 </a:t>
              </a:r>
            </a:p>
          </p:txBody>
        </p:sp>
      </p:grpSp>
      <p:sp>
        <p:nvSpPr>
          <p:cNvPr id="533" name="Shape 533"/>
          <p:cNvSpPr/>
          <p:nvPr/>
        </p:nvSpPr>
        <p:spPr>
          <a:xfrm>
            <a:off x="5207000" y="1035050"/>
            <a:ext cx="3683000" cy="1599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Variables within functions go out of scope when the function ends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Closures let you preserve a local variable's value</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In this example, increment(), decrement(), and value() are all closures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Closures can cause "memory leaks"</a:t>
            </a:r>
          </a:p>
        </p:txBody>
      </p:sp>
    </p:spTree>
  </p:cSld>
  <p:clrMapOvr>
    <a:masterClrMapping/>
  </p:clrMapOvr>
  <p:transition spd="slow" advClick="1">
    <p:dissolve/>
  </p:transition>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5"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536" name="Shape 536"/>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OBJECTS</a:t>
            </a:r>
          </a:p>
        </p:txBody>
      </p:sp>
    </p:spTree>
  </p:cSld>
  <p:clrMapOvr>
    <a:masterClrMapping/>
  </p:clrMapOvr>
  <p:transition spd="slow" advClick="1">
    <p:dissolve/>
  </p:transition>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Object literals</a:t>
            </a:r>
          </a:p>
        </p:txBody>
      </p:sp>
      <p:sp>
        <p:nvSpPr>
          <p:cNvPr id="539" name="Shape 53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42" name="Group 542"/>
          <p:cNvGrpSpPr/>
          <p:nvPr/>
        </p:nvGrpSpPr>
        <p:grpSpPr>
          <a:xfrm>
            <a:off x="3967162" y="1258887"/>
            <a:ext cx="4719638" cy="2881314"/>
            <a:chOff x="0" y="0"/>
            <a:chExt cx="4719637" cy="2881312"/>
          </a:xfrm>
        </p:grpSpPr>
        <p:sp>
          <p:nvSpPr>
            <p:cNvPr id="540" name="Shape 540"/>
            <p:cNvSpPr/>
            <p:nvPr/>
          </p:nvSpPr>
          <p:spPr>
            <a:xfrm>
              <a:off x="-1" y="-1"/>
              <a:ext cx="4719639" cy="2881314"/>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41" name="Shape 541"/>
            <p:cNvSpPr/>
            <p:nvPr/>
          </p:nvSpPr>
          <p:spPr>
            <a:xfrm>
              <a:off x="-1" y="-1"/>
              <a:ext cx="4719639" cy="28798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var person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equivalent to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person = new Object();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person.name = 'Ralphie';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person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name: 'Ralphie',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speak: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console.log('You\’ll shoot your eye out');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br>
                <a:rPr sz="1600">
                  <a:solidFill>
                    <a:srgbClr val="FFFFFF"/>
                  </a:solidFill>
                  <a:latin typeface="Inconsolata"/>
                  <a:ea typeface="Inconsolata"/>
                  <a:cs typeface="Inconsolata"/>
                  <a:sym typeface="Inconsolata"/>
                </a:rPr>
              </a:br>
            </a:p>
          </p:txBody>
        </p:sp>
      </p:grpSp>
      <p:sp>
        <p:nvSpPr>
          <p:cNvPr id="543" name="Shape 543"/>
          <p:cNvSpPr/>
          <p:nvPr/>
        </p:nvSpPr>
        <p:spPr>
          <a:xfrm>
            <a:off x="322262" y="1123950"/>
            <a:ext cx="3221039"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 objects with {}</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Add properties later or access via dot-notation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 properties as map during creation</a:t>
            </a:r>
          </a:p>
        </p:txBody>
      </p:sp>
    </p:spTree>
  </p:cSld>
  <p:clrMapOvr>
    <a:masterClrMapping/>
  </p:clrMapOvr>
  <p:transition spd="slow" advClick="1">
    <p:dissolve/>
  </p:transition>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Functions as Constructors</a:t>
            </a:r>
          </a:p>
        </p:txBody>
      </p:sp>
      <p:sp>
        <p:nvSpPr>
          <p:cNvPr id="546" name="Shape 54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49" name="Group 549"/>
          <p:cNvGrpSpPr/>
          <p:nvPr/>
        </p:nvGrpSpPr>
        <p:grpSpPr>
          <a:xfrm>
            <a:off x="179138" y="1019175"/>
            <a:ext cx="5073651" cy="3206751"/>
            <a:chOff x="0" y="0"/>
            <a:chExt cx="5073650" cy="3206750"/>
          </a:xfrm>
        </p:grpSpPr>
        <p:sp>
          <p:nvSpPr>
            <p:cNvPr id="547" name="Shape 547"/>
            <p:cNvSpPr/>
            <p:nvPr/>
          </p:nvSpPr>
          <p:spPr>
            <a:xfrm>
              <a:off x="0" y="0"/>
              <a:ext cx="5073650" cy="3206750"/>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48" name="Shape 548"/>
            <p:cNvSpPr/>
            <p:nvPr/>
          </p:nvSpPr>
          <p:spPr>
            <a:xfrm>
              <a:off x="0" y="0"/>
              <a:ext cx="5073650" cy="30968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500">
                  <a:solidFill>
                    <a:srgbClr val="FFFFFF"/>
                  </a:solidFill>
                  <a:latin typeface="Inconsolata"/>
                  <a:ea typeface="Inconsolata"/>
                  <a:cs typeface="Inconsolata"/>
                  <a:sym typeface="Inconsolata"/>
                </a:rPr>
                <a:t>function Person(name) {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      this.name = name;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 </a:t>
              </a:r>
              <a:endParaRPr sz="1500">
                <a:solidFill>
                  <a:srgbClr val="FFFFFF"/>
                </a:solidFill>
                <a:latin typeface="Inconsolata"/>
                <a:ea typeface="Inconsolata"/>
                <a:cs typeface="Inconsolata"/>
                <a:sym typeface="Inconsolata"/>
              </a:endParaRPr>
            </a:p>
            <a:p>
              <a:pPr lvl="0">
                <a:defRPr sz="1800">
                  <a:solidFill>
                    <a:srgbClr val="000000"/>
                  </a:solidFill>
                </a:defRPr>
              </a:pP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var jim = new Person('Jimmy');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console.log(jim.name); // outputs 'Jimmy' </a:t>
              </a:r>
              <a:endParaRPr sz="1500">
                <a:solidFill>
                  <a:srgbClr val="FFFFFF"/>
                </a:solidFill>
                <a:latin typeface="Inconsolata"/>
                <a:ea typeface="Inconsolata"/>
                <a:cs typeface="Inconsolata"/>
                <a:sym typeface="Inconsolata"/>
              </a:endParaRPr>
            </a:p>
            <a:p>
              <a:pPr lvl="0">
                <a:defRPr sz="1800">
                  <a:solidFill>
                    <a:srgbClr val="000000"/>
                  </a:solidFill>
                </a:defRPr>
              </a:pP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var jane = Person('Jane');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console.log(jane.name); // throws error </a:t>
              </a:r>
              <a:endParaRPr sz="1500">
                <a:solidFill>
                  <a:srgbClr val="FFFFFF"/>
                </a:solidFill>
                <a:latin typeface="Inconsolata"/>
                <a:ea typeface="Inconsolata"/>
                <a:cs typeface="Inconsolata"/>
                <a:sym typeface="Inconsolata"/>
              </a:endParaRPr>
            </a:p>
            <a:p>
              <a:pPr lvl="0">
                <a:defRPr sz="1800">
                  <a:solidFill>
                    <a:srgbClr val="000000"/>
                  </a:solidFill>
                </a:defRPr>
              </a:pP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 though in browser environment: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var jane = Person('Jane');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console.log(window.name); // outputs 'Jane' </a:t>
              </a:r>
              <a:endParaRPr sz="1500">
                <a:solidFill>
                  <a:srgbClr val="FFFFFF"/>
                </a:solidFill>
                <a:latin typeface="Inconsolata"/>
                <a:ea typeface="Inconsolata"/>
                <a:cs typeface="Inconsolata"/>
                <a:sym typeface="Inconsolata"/>
              </a:endParaRPr>
            </a:p>
          </p:txBody>
        </p:sp>
      </p:grpSp>
      <p:sp>
        <p:nvSpPr>
          <p:cNvPr id="550" name="Shape 550"/>
          <p:cNvSpPr/>
          <p:nvPr/>
        </p:nvSpPr>
        <p:spPr>
          <a:xfrm>
            <a:off x="5600700" y="1085850"/>
            <a:ext cx="3251200" cy="1259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Functions that create objects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Use care omitting 'new’</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'this' == object being instantiated with 'new’</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'this' == global object without 'new</a:t>
            </a:r>
            <a:r>
              <a:rPr sz="1400">
                <a:solidFill>
                  <a:srgbClr val="3C3C3B"/>
                </a:solidFill>
              </a:rPr>
              <a:t>'</a:t>
            </a:r>
          </a:p>
        </p:txBody>
      </p:sp>
    </p:spTree>
  </p:cSld>
  <p:clrMapOvr>
    <a:masterClrMapping/>
  </p:clrMapOvr>
  <p:transition spd="slow" advClick="1">
    <p:dissolve/>
  </p:transition>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 name="Shape 55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Implicit vs. Explicit Returns</a:t>
            </a:r>
          </a:p>
        </p:txBody>
      </p:sp>
      <p:sp>
        <p:nvSpPr>
          <p:cNvPr id="553" name="Shape 553"/>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56" name="Group 556"/>
          <p:cNvGrpSpPr/>
          <p:nvPr/>
        </p:nvGrpSpPr>
        <p:grpSpPr>
          <a:xfrm>
            <a:off x="347662" y="1057275"/>
            <a:ext cx="3805239" cy="3590925"/>
            <a:chOff x="0" y="0"/>
            <a:chExt cx="3805237" cy="3590925"/>
          </a:xfrm>
        </p:grpSpPr>
        <p:sp>
          <p:nvSpPr>
            <p:cNvPr id="554" name="Shape 554"/>
            <p:cNvSpPr/>
            <p:nvPr/>
          </p:nvSpPr>
          <p:spPr>
            <a:xfrm>
              <a:off x="-1" y="0"/>
              <a:ext cx="3805239" cy="3590925"/>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55" name="Shape 555"/>
            <p:cNvSpPr/>
            <p:nvPr/>
          </p:nvSpPr>
          <p:spPr>
            <a:xfrm>
              <a:off x="-1" y="0"/>
              <a:ext cx="3805239" cy="3214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function Person(name)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this.name = name;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function Android(name)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return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name: name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jim = new Person('Jimmy');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alert(jim.name); // =&gt; Jimmy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jane = Person('Jane');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alert(jane.name); // =&gt; undefined!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alert(window.name); // =&gt; 'Jane' </a:t>
              </a:r>
              <a:endParaRPr sz="1200">
                <a:solidFill>
                  <a:srgbClr val="FFFFFF"/>
                </a:solidFill>
                <a:latin typeface="Inconsolata"/>
                <a:ea typeface="Inconsolata"/>
                <a:cs typeface="Inconsolata"/>
                <a:sym typeface="Inconsolata"/>
              </a:endParaRPr>
            </a:p>
            <a:p>
              <a:pPr lvl="0">
                <a:defRPr sz="1800">
                  <a:solidFill>
                    <a:srgbClr val="000000"/>
                  </a:solidFill>
                </a:defRPr>
              </a:pP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data = new Android('Cmdr Data');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console.log(data.name); // =&gt; Cmdr Data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lore = Android('Lore');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console.log(lore.name); // =&gt; Lore </a:t>
              </a:r>
            </a:p>
          </p:txBody>
        </p:sp>
      </p:grpSp>
      <p:sp>
        <p:nvSpPr>
          <p:cNvPr id="557" name="Shape 557"/>
          <p:cNvSpPr/>
          <p:nvPr/>
        </p:nvSpPr>
        <p:spPr>
          <a:xfrm>
            <a:off x="4991100" y="1190625"/>
            <a:ext cx="3695700" cy="10798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Implicit = no return statement</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Used with a constructor, returns the object that was created</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Implicit returns can cause problems — if you later forget 'new'</a:t>
            </a:r>
          </a:p>
        </p:txBody>
      </p:sp>
    </p:spTree>
  </p:cSld>
  <p:clrMapOvr>
    <a:masterClrMapping/>
  </p:clrMapOvr>
  <p:transition spd="slow" advClick="1">
    <p:dissolve/>
  </p:transition>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ph type="body" idx="1"/>
          </p:nvPr>
        </p:nvSpPr>
        <p:spPr>
          <a:xfrm>
            <a:off x="5075237" y="996950"/>
            <a:ext cx="4041776" cy="2952750"/>
          </a:xfrm>
          <a:prstGeom prst="rect">
            <a:avLst/>
          </a:prstGeom>
        </p:spPr>
        <p:txBody>
          <a:bodyPr lIns="0" tIns="0" rIns="0" bIns="0" anchor="t"/>
          <a:lstStyle/>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JavaScript is a class-free, object oriented language</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Inheritance is via prototypes, not classes</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A prototype is an object from which other objects inherit properties</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Any object can be a prototype</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Every object has a prototype except the top-level Object</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b="1" sz="1824">
                <a:solidFill>
                  <a:srgbClr val="2D2D2B"/>
                </a:solidFill>
              </a:rPr>
              <a:t>__proto__</a:t>
            </a:r>
            <a:r>
              <a:rPr sz="1824">
                <a:solidFill>
                  <a:srgbClr val="2D2D2B"/>
                </a:solidFill>
              </a:rPr>
              <a:t> is a way to access an object's prototype</a:t>
            </a:r>
          </a:p>
        </p:txBody>
      </p:sp>
      <p:sp>
        <p:nvSpPr>
          <p:cNvPr id="560" name="Shape 560"/>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Prototypal Inheritance</a:t>
            </a:r>
          </a:p>
        </p:txBody>
      </p:sp>
      <p:pic>
        <p:nvPicPr>
          <p:cNvPr id="561" name="image58.png"/>
          <p:cNvPicPr/>
          <p:nvPr/>
        </p:nvPicPr>
        <p:blipFill>
          <a:blip r:embed="rId3">
            <a:extLst/>
          </a:blip>
          <a:stretch>
            <a:fillRect/>
          </a:stretch>
        </p:blipFill>
        <p:spPr>
          <a:xfrm>
            <a:off x="288925" y="1176337"/>
            <a:ext cx="4646613" cy="1317626"/>
          </a:xfrm>
          <a:prstGeom prst="rect">
            <a:avLst/>
          </a:prstGeom>
          <a:ln w="12700">
            <a:miter lim="400000"/>
          </a:ln>
        </p:spPr>
      </p:pic>
      <p:sp>
        <p:nvSpPr>
          <p:cNvPr id="562" name="Shape 562"/>
          <p:cNvSpPr/>
          <p:nvPr/>
        </p:nvSpPr>
        <p:spPr>
          <a:xfrm>
            <a:off x="288925" y="2765425"/>
            <a:ext cx="4572000" cy="815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sz="1800">
                <a:solidFill>
                  <a:srgbClr val="000000"/>
                </a:solidFill>
              </a:defRPr>
            </a:pPr>
            <a:r>
              <a:rPr sz="1600">
                <a:solidFill>
                  <a:srgbClr val="3C3C3B"/>
                </a:solidFill>
              </a:rPr>
              <a:t>"</a:t>
            </a:r>
            <a:r>
              <a:rPr i="1" sz="1600">
                <a:solidFill>
                  <a:srgbClr val="3C3C3B"/>
                </a:solidFill>
              </a:rPr>
              <a:t>I have learned to fully embrace prototypalism, and have liberated myself from the confines of the classical model.</a:t>
            </a:r>
            <a:r>
              <a:rPr sz="1600">
                <a:solidFill>
                  <a:srgbClr val="3C3C3B"/>
                </a:solidFill>
              </a:rPr>
              <a:t>" -- Douglas Crockford</a:t>
            </a:r>
          </a:p>
        </p:txBody>
      </p:sp>
    </p:spTree>
  </p:cSld>
  <p:clrMapOvr>
    <a:masterClrMapping/>
  </p:clrMapOvr>
  <p:transition spd="slow" advClick="1">
    <p:dissolve/>
  </p:transition>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Prototype Example</a:t>
            </a:r>
          </a:p>
        </p:txBody>
      </p:sp>
      <p:sp>
        <p:nvSpPr>
          <p:cNvPr id="565" name="Shape 56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68" name="Group 568"/>
          <p:cNvGrpSpPr/>
          <p:nvPr/>
        </p:nvGrpSpPr>
        <p:grpSpPr>
          <a:xfrm>
            <a:off x="457200" y="882649"/>
            <a:ext cx="4481513" cy="4102101"/>
            <a:chOff x="0" y="0"/>
            <a:chExt cx="4481512" cy="4102100"/>
          </a:xfrm>
        </p:grpSpPr>
        <p:sp>
          <p:nvSpPr>
            <p:cNvPr id="566" name="Shape 566"/>
            <p:cNvSpPr/>
            <p:nvPr/>
          </p:nvSpPr>
          <p:spPr>
            <a:xfrm>
              <a:off x="0" y="0"/>
              <a:ext cx="4481513" cy="4102100"/>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sz="1100">
                  <a:solidFill>
                    <a:srgbClr val="FFFFFF"/>
                  </a:solidFill>
                  <a:latin typeface="Inconsolata"/>
                  <a:ea typeface="Inconsolata"/>
                  <a:cs typeface="Inconsolata"/>
                  <a:sym typeface="Inconsolata"/>
                </a:defRPr>
              </a:pPr>
            </a:p>
          </p:txBody>
        </p:sp>
        <p:sp>
          <p:nvSpPr>
            <p:cNvPr id="567" name="Shape 567"/>
            <p:cNvSpPr/>
            <p:nvPr/>
          </p:nvSpPr>
          <p:spPr>
            <a:xfrm>
              <a:off x="0" y="0"/>
              <a:ext cx="4481513" cy="3810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300">
                  <a:solidFill>
                    <a:srgbClr val="FFFFFF"/>
                  </a:solidFill>
                  <a:latin typeface="Inconsolata"/>
                  <a:ea typeface="Inconsolata"/>
                  <a:cs typeface="Inconsolata"/>
                  <a:sym typeface="Inconsolata"/>
                </a:rPr>
                <a:t>function Parent()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this.whoami = 'parent';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Parent.prototype =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speak: function()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console.log('Hello');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Child will inherit from Parent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function Child() {} </a:t>
              </a:r>
              <a:endParaRPr sz="1300">
                <a:solidFill>
                  <a:srgbClr val="FFFFFF"/>
                </a:solidFill>
                <a:latin typeface="Inconsolata"/>
                <a:ea typeface="Inconsolata"/>
                <a:cs typeface="Inconsolata"/>
                <a:sym typeface="Inconsolata"/>
              </a:endParaRPr>
            </a:p>
            <a:p>
              <a:pPr lvl="0">
                <a:defRPr sz="1800">
                  <a:solidFill>
                    <a:srgbClr val="000000"/>
                  </a:solidFill>
                </a:defRPr>
              </a:pP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BFBFBF"/>
                  </a:solidFill>
                  <a:latin typeface="Inconsolata"/>
                  <a:ea typeface="Inconsolata"/>
                  <a:cs typeface="Inconsolata"/>
                  <a:sym typeface="Inconsolata"/>
                </a:rPr>
                <a:t>// Set Child's prototype to a new instance of Parent </a:t>
              </a:r>
              <a:endParaRPr sz="1300">
                <a:solidFill>
                  <a:srgbClr val="BFBFB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Child.prototype = new Parent();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Child.prototype.bye = 'Goodbye'; </a:t>
              </a:r>
              <a:endParaRPr sz="1300">
                <a:solidFill>
                  <a:srgbClr val="FFFFFF"/>
                </a:solidFill>
                <a:latin typeface="Inconsolata"/>
                <a:ea typeface="Inconsolata"/>
                <a:cs typeface="Inconsolata"/>
                <a:sym typeface="Inconsolata"/>
              </a:endParaRPr>
            </a:p>
            <a:p>
              <a:pPr lvl="0">
                <a:defRPr sz="1800">
                  <a:solidFill>
                    <a:srgbClr val="000000"/>
                  </a:solidFill>
                </a:defRPr>
              </a:pP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var son = new Child(); </a:t>
              </a:r>
              <a:r>
                <a:rPr sz="1300">
                  <a:solidFill>
                    <a:srgbClr val="BFBFBF"/>
                  </a:solidFill>
                  <a:latin typeface="Inconsolata"/>
                  <a:ea typeface="Inconsolata"/>
                  <a:cs typeface="Inconsolata"/>
                  <a:sym typeface="Inconsolata"/>
                </a:rPr>
                <a:t>// create an instance</a:t>
              </a:r>
              <a:r>
                <a:rPr sz="1300">
                  <a:solidFill>
                    <a:srgbClr val="FFFFFF"/>
                  </a:solidFill>
                  <a:latin typeface="Inconsolata"/>
                  <a:ea typeface="Inconsolata"/>
                  <a:cs typeface="Inconsolata"/>
                  <a:sym typeface="Inconsolata"/>
                </a:rPr>
                <a: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console.log(son instanceof Child); </a:t>
              </a:r>
              <a:r>
                <a:rPr sz="1300">
                  <a:solidFill>
                    <a:srgbClr val="BFBFBF"/>
                  </a:solidFill>
                  <a:latin typeface="Inconsolata"/>
                  <a:ea typeface="Inconsolata"/>
                  <a:cs typeface="Inconsolata"/>
                  <a:sym typeface="Inconsolata"/>
                </a:rPr>
                <a:t>// true </a:t>
              </a:r>
              <a:endParaRPr sz="1300">
                <a:solidFill>
                  <a:srgbClr val="BFBFB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console.log(son instanceof Parent); </a:t>
              </a:r>
              <a:r>
                <a:rPr sz="1300">
                  <a:solidFill>
                    <a:srgbClr val="BFBFBF"/>
                  </a:solidFill>
                  <a:latin typeface="Inconsolata"/>
                  <a:ea typeface="Inconsolata"/>
                  <a:cs typeface="Inconsolata"/>
                  <a:sym typeface="Inconsolata"/>
                </a:rPr>
                <a:t>// true </a:t>
              </a:r>
              <a:endParaRPr sz="1300">
                <a:solidFill>
                  <a:srgbClr val="BFBFB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son.speak(); </a:t>
              </a:r>
              <a:r>
                <a:rPr sz="1300">
                  <a:solidFill>
                    <a:srgbClr val="BFBFBF"/>
                  </a:solidFill>
                  <a:latin typeface="Inconsolata"/>
                  <a:ea typeface="Inconsolata"/>
                  <a:cs typeface="Inconsolata"/>
                  <a:sym typeface="Inconsolata"/>
                </a:rPr>
                <a:t>// says 'Hello' </a:t>
              </a:r>
              <a:endParaRPr sz="1300">
                <a:solidFill>
                  <a:srgbClr val="BFBFB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console.log(son.whoami); </a:t>
              </a:r>
              <a:r>
                <a:rPr sz="1300">
                  <a:solidFill>
                    <a:srgbClr val="BFBFBF"/>
                  </a:solidFill>
                  <a:latin typeface="Inconsolata"/>
                  <a:ea typeface="Inconsolata"/>
                  <a:cs typeface="Inconsolata"/>
                  <a:sym typeface="Inconsolata"/>
                </a:rPr>
                <a:t>// 'parent' </a:t>
              </a:r>
              <a:br>
                <a:rPr sz="1300">
                  <a:solidFill>
                    <a:srgbClr val="BFBFB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Inheritance - Property/Method Lookup</a:t>
            </a:r>
          </a:p>
        </p:txBody>
      </p:sp>
      <p:sp>
        <p:nvSpPr>
          <p:cNvPr id="571" name="Shape 57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74" name="Group 574"/>
          <p:cNvGrpSpPr/>
          <p:nvPr/>
        </p:nvGrpSpPr>
        <p:grpSpPr>
          <a:xfrm>
            <a:off x="5010150" y="1182687"/>
            <a:ext cx="3357563" cy="2957514"/>
            <a:chOff x="0" y="0"/>
            <a:chExt cx="3357562" cy="2957512"/>
          </a:xfrm>
        </p:grpSpPr>
        <p:sp>
          <p:nvSpPr>
            <p:cNvPr id="572" name="Shape 572"/>
            <p:cNvSpPr/>
            <p:nvPr/>
          </p:nvSpPr>
          <p:spPr>
            <a:xfrm>
              <a:off x="0" y="-1"/>
              <a:ext cx="3357563" cy="2957514"/>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73" name="Shape 573"/>
            <p:cNvSpPr/>
            <p:nvPr/>
          </p:nvSpPr>
          <p:spPr>
            <a:xfrm>
              <a:off x="0" y="-1"/>
              <a:ext cx="3357563" cy="23891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function Parent()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this.whoami = 'parent';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Parent.prototype =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speak: function()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console.log('Hello');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function Child()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Child.prototype = new Parent(); </a:t>
              </a:r>
              <a:endParaRPr sz="1200">
                <a:solidFill>
                  <a:srgbClr val="FFFFFF"/>
                </a:solidFill>
                <a:latin typeface="Inconsolata"/>
                <a:ea typeface="Inconsolata"/>
                <a:cs typeface="Inconsolata"/>
                <a:sym typeface="Inconsolata"/>
              </a:endParaRPr>
            </a:p>
            <a:p>
              <a:pPr lvl="0">
                <a:defRPr sz="1800">
                  <a:solidFill>
                    <a:srgbClr val="000000"/>
                  </a:solidFill>
                </a:defRPr>
              </a:pP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son = new Child();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console.log(son.whoami);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console.log(son.foo); // undefined </a:t>
              </a:r>
            </a:p>
          </p:txBody>
        </p:sp>
      </p:grpSp>
      <p:sp>
        <p:nvSpPr>
          <p:cNvPr id="575" name="Shape 575"/>
          <p:cNvSpPr/>
          <p:nvPr/>
        </p:nvSpPr>
        <p:spPr>
          <a:xfrm>
            <a:off x="457200" y="1182687"/>
            <a:ext cx="3797300" cy="1980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Looks first at specific object</a:t>
            </a:r>
            <a:br>
              <a:rPr sz="1400">
                <a:solidFill>
                  <a:srgbClr val="FFFFFF"/>
                </a:solidFill>
                <a:latin typeface="Inconsolata"/>
                <a:ea typeface="Inconsolata"/>
                <a:cs typeface="Inconsolata"/>
                <a:sym typeface="Inconsolata"/>
              </a:rPr>
            </a:br>
            <a:r>
              <a:rPr sz="1400">
                <a:solidFill>
                  <a:srgbClr val="FFFFFF"/>
                </a:solidFill>
                <a:latin typeface="Inconsolata"/>
                <a:ea typeface="Inconsolata"/>
                <a:cs typeface="Inconsolata"/>
                <a:sym typeface="Inconsolata"/>
              </a:rPr>
              <a:t>son.hasOwnProperty(whoami)==false</a:t>
            </a:r>
            <a:endParaRPr sz="1400">
              <a:solidFill>
                <a:srgbClr val="FFFFFF"/>
              </a:solidFill>
              <a:latin typeface="Inconsolata"/>
              <a:ea typeface="Inconsolata"/>
              <a:cs typeface="Inconsolata"/>
              <a:sym typeface="Inconsolata"/>
            </a:endParaRPr>
          </a:p>
          <a:p>
            <a:pPr lvl="0" marL="171450" indent="-171450">
              <a:buClr>
                <a:srgbClr val="FFFFFF"/>
              </a:buClr>
              <a:buSzPct val="100000"/>
              <a:buFont typeface="Arial"/>
              <a:buChar char="•"/>
              <a:defRPr sz="1800">
                <a:solidFill>
                  <a:srgbClr val="000000"/>
                </a:solidFill>
              </a:defRPr>
            </a:pP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Looks to up the prototype chain</a:t>
            </a:r>
            <a:br>
              <a:rPr sz="1400">
                <a:solidFill>
                  <a:srgbClr val="FFFFFF"/>
                </a:solidFill>
                <a:latin typeface="Inconsolata"/>
                <a:ea typeface="Inconsolata"/>
                <a:cs typeface="Inconsolata"/>
                <a:sym typeface="Inconsolata"/>
              </a:rPr>
            </a:br>
            <a:r>
              <a:rPr sz="1400">
                <a:solidFill>
                  <a:srgbClr val="FFFFFF"/>
                </a:solidFill>
                <a:latin typeface="Inconsolata"/>
                <a:ea typeface="Inconsolata"/>
                <a:cs typeface="Inconsolata"/>
                <a:sym typeface="Inconsolata"/>
              </a:rPr>
              <a:t>Child.hasOwnProperty(whoami)==false</a:t>
            </a:r>
            <a:br>
              <a:rPr sz="1400">
                <a:solidFill>
                  <a:srgbClr val="FFFFFF"/>
                </a:solidFill>
                <a:latin typeface="Inconsolata"/>
                <a:ea typeface="Inconsolata"/>
                <a:cs typeface="Inconsolata"/>
                <a:sym typeface="Inconsolata"/>
              </a:rPr>
            </a:br>
            <a:r>
              <a:rPr sz="1400">
                <a:solidFill>
                  <a:srgbClr val="FFFFFF"/>
                </a:solidFill>
                <a:latin typeface="Inconsolata"/>
                <a:ea typeface="Inconsolata"/>
                <a:cs typeface="Inconsolata"/>
                <a:sym typeface="Inconsolata"/>
              </a:rPr>
              <a:t>Parent.hasOwnProperty(whoami)==true</a:t>
            </a:r>
            <a:endParaRPr sz="1400">
              <a:solidFill>
                <a:srgbClr val="FFFFFF"/>
              </a:solidFill>
              <a:latin typeface="Inconsolata"/>
              <a:ea typeface="Inconsolata"/>
              <a:cs typeface="Inconsolata"/>
              <a:sym typeface="Inconsolata"/>
            </a:endParaRPr>
          </a:p>
          <a:p>
            <a:pPr lvl="0" marL="171450" indent="-171450">
              <a:buClr>
                <a:srgbClr val="FFFFFF"/>
              </a:buClr>
              <a:buSzPct val="100000"/>
              <a:buFont typeface="Arial"/>
              <a:buChar char="•"/>
              <a:defRPr sz="1800">
                <a:solidFill>
                  <a:srgbClr val="000000"/>
                </a:solidFill>
              </a:defRPr>
            </a:pP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Continues till it reaches Object, the prototype of all objects. If not there, returns undefined</a:t>
            </a:r>
          </a:p>
        </p:txBody>
      </p:sp>
    </p:spTree>
  </p:cSld>
  <p:clrMapOvr>
    <a:masterClrMapping/>
  </p:clrMapOvr>
  <p:transition spd="slow" advClick="1">
    <p:dissolve/>
  </p:transition>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Shape 577"/>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Parasitic Inheritance</a:t>
            </a:r>
            <a:br>
              <a:rPr b="1" cap="small" sz="960">
                <a:solidFill>
                  <a:srgbClr val="A71220"/>
                </a:solidFill>
              </a:rPr>
            </a:br>
          </a:p>
        </p:txBody>
      </p:sp>
      <p:sp>
        <p:nvSpPr>
          <p:cNvPr id="578" name="Shape 57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81" name="Group 581"/>
          <p:cNvGrpSpPr/>
          <p:nvPr/>
        </p:nvGrpSpPr>
        <p:grpSpPr>
          <a:xfrm>
            <a:off x="407987" y="1006475"/>
            <a:ext cx="5281614" cy="3070225"/>
            <a:chOff x="0" y="0"/>
            <a:chExt cx="5281612" cy="3070225"/>
          </a:xfrm>
        </p:grpSpPr>
        <p:sp>
          <p:nvSpPr>
            <p:cNvPr id="579" name="Shape 579"/>
            <p:cNvSpPr/>
            <p:nvPr/>
          </p:nvSpPr>
          <p:spPr>
            <a:xfrm>
              <a:off x="-1" y="0"/>
              <a:ext cx="5281614" cy="3070225"/>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80" name="Shape 580"/>
            <p:cNvSpPr/>
            <p:nvPr/>
          </p:nvSpPr>
          <p:spPr>
            <a:xfrm>
              <a:off x="-1" y="0"/>
              <a:ext cx="5281614" cy="26893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sz="1600">
                  <a:solidFill>
                    <a:srgbClr val="FFFFFF"/>
                  </a:solidFill>
                  <a:latin typeface="Inconsolata"/>
                  <a:ea typeface="Inconsolata"/>
                  <a:cs typeface="Inconsolata"/>
                  <a:sym typeface="Inconsolata"/>
                </a:rPr>
                <a:t>var Person = function(name, age)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this.name = name;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this.age = age;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Employee = function(name, age, group)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e = new Person(name, age);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e.group = group;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return 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alex = new Employee('Alejandro', 25, 'Developer'); </a:t>
              </a:r>
            </a:p>
          </p:txBody>
        </p:sp>
      </p:grpSp>
      <p:sp>
        <p:nvSpPr>
          <p:cNvPr id="582" name="Shape 582"/>
          <p:cNvSpPr/>
          <p:nvPr/>
        </p:nvSpPr>
        <p:spPr>
          <a:xfrm>
            <a:off x="407987" y="4389437"/>
            <a:ext cx="3249614" cy="2891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sz="1200">
                <a:solidFill>
                  <a:srgbClr val="EFEEED"/>
                </a:solidFill>
                <a:latin typeface="Open Sans"/>
                <a:ea typeface="Open Sans"/>
                <a:cs typeface="Open Sans"/>
                <a:sym typeface="Open Sans"/>
              </a:defRPr>
            </a:lvl1pPr>
          </a:lstStyle>
          <a:p>
            <a:pPr lvl="0">
              <a:defRPr sz="1800">
                <a:solidFill>
                  <a:srgbClr val="000000"/>
                </a:solidFill>
              </a:defRPr>
            </a:pPr>
            <a:r>
              <a:rPr sz="1200">
                <a:solidFill>
                  <a:srgbClr val="EFEEED"/>
                </a:solidFill>
              </a:rPr>
              <a:t>Simple pattern for inheritance in JavaScript</a:t>
            </a:r>
          </a:p>
        </p:txBody>
      </p:sp>
    </p:spTree>
  </p:cSld>
  <p:clrMapOvr>
    <a:masterClrMapping/>
  </p:clrMapOvr>
  <p:transition spd="slow" advClick="1">
    <p:dissolve/>
  </p:transition>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4"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585" name="Shape 58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MODULES</a:t>
            </a:r>
          </a:p>
        </p:txBody>
      </p:sp>
    </p:spTree>
  </p:cSld>
  <p:clrMapOvr>
    <a:masterClrMapping/>
  </p:clrMapOvr>
  <p:transition spd="slow" advClick="1">
    <p:dissolve/>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Follow Along</a:t>
            </a:r>
          </a:p>
        </p:txBody>
      </p:sp>
      <p:sp>
        <p:nvSpPr>
          <p:cNvPr id="79" name="Shape 79"/>
          <p:cNvSpPr/>
          <p:nvPr>
            <p:ph type="body" idx="1"/>
          </p:nvPr>
        </p:nvSpPr>
        <p:spPr>
          <a:xfrm>
            <a:off x="457200" y="1071562"/>
            <a:ext cx="4483100" cy="2065337"/>
          </a:xfrm>
          <a:prstGeom prst="rect">
            <a:avLst/>
          </a:prstGeom>
        </p:spPr>
        <p:txBody>
          <a:bodyPr/>
          <a:lstStyle/>
          <a:p>
            <a:pPr lvl="0" marL="301752" indent="-301752" defTabSz="403908">
              <a:buBlip>
                <a:blip r:embed="rId3"/>
              </a:buBlip>
              <a:defRPr sz="1800">
                <a:solidFill>
                  <a:srgbClr val="000000"/>
                </a:solidFill>
              </a:defRPr>
            </a:pPr>
            <a:r>
              <a:rPr sz="2772">
                <a:solidFill>
                  <a:srgbClr val="2D2D2B"/>
                </a:solidFill>
              </a:rPr>
              <a:t>TRY IT sections</a:t>
            </a:r>
            <a:endParaRPr sz="2772">
              <a:solidFill>
                <a:srgbClr val="2D2D2B"/>
              </a:solidFill>
            </a:endParaRPr>
          </a:p>
          <a:p>
            <a:pPr lvl="0" marL="301752" indent="-301752" defTabSz="403908">
              <a:buBlip>
                <a:blip r:embed="rId3"/>
              </a:buBlip>
              <a:defRPr sz="1800">
                <a:solidFill>
                  <a:srgbClr val="000000"/>
                </a:solidFill>
              </a:defRPr>
            </a:pPr>
            <a:r>
              <a:rPr sz="2772">
                <a:solidFill>
                  <a:srgbClr val="2D2D2B"/>
                </a:solidFill>
              </a:rPr>
              <a:t>LABS</a:t>
            </a:r>
            <a:endParaRPr sz="2772">
              <a:solidFill>
                <a:srgbClr val="2D2D2B"/>
              </a:solidFill>
            </a:endParaRPr>
          </a:p>
          <a:p>
            <a:pPr lvl="0" marL="301752" indent="-301752" defTabSz="403908">
              <a:buBlip>
                <a:blip r:embed="rId3"/>
              </a:buBlip>
              <a:defRPr sz="1800">
                <a:solidFill>
                  <a:srgbClr val="000000"/>
                </a:solidFill>
              </a:defRPr>
            </a:pPr>
            <a:r>
              <a:rPr sz="2772">
                <a:solidFill>
                  <a:srgbClr val="2D2D2B"/>
                </a:solidFill>
              </a:rPr>
              <a:t>PDF with slides</a:t>
            </a:r>
            <a:endParaRPr sz="2772">
              <a:solidFill>
                <a:srgbClr val="2D2D2B"/>
              </a:solidFill>
            </a:endParaRPr>
          </a:p>
          <a:p>
            <a:pPr lvl="0" marL="301752" indent="-301752" defTabSz="403908">
              <a:buBlip>
                <a:blip r:embed="rId3"/>
              </a:buBlip>
              <a:defRPr sz="1800">
                <a:solidFill>
                  <a:srgbClr val="000000"/>
                </a:solidFill>
              </a:defRPr>
            </a:pPr>
            <a:r>
              <a:rPr sz="2772">
                <a:solidFill>
                  <a:srgbClr val="2D2D2B"/>
                </a:solidFill>
              </a:rPr>
              <a:t>Lab code</a:t>
            </a:r>
          </a:p>
        </p:txBody>
      </p:sp>
      <p:pic>
        <p:nvPicPr>
          <p:cNvPr id="80" name="image6.png" descr="Screen Shot 2014-07-06 at 12.47.52 AM.png"/>
          <p:cNvPicPr/>
          <p:nvPr/>
        </p:nvPicPr>
        <p:blipFill>
          <a:blip r:embed="rId4">
            <a:extLst/>
          </a:blip>
          <a:stretch>
            <a:fillRect/>
          </a:stretch>
        </p:blipFill>
        <p:spPr>
          <a:xfrm>
            <a:off x="4940300" y="1274762"/>
            <a:ext cx="2824509" cy="1570038"/>
          </a:xfrm>
          <a:prstGeom prst="rect">
            <a:avLst/>
          </a:prstGeom>
          <a:ln w="12700">
            <a:miter lim="400000"/>
          </a:ln>
        </p:spPr>
      </p:pic>
      <p:pic>
        <p:nvPicPr>
          <p:cNvPr id="81" name="image7.png" descr="Screen Shot 2014-07-06 at 12.48.31 AM.png"/>
          <p:cNvPicPr/>
          <p:nvPr/>
        </p:nvPicPr>
        <p:blipFill>
          <a:blip r:embed="rId5">
            <a:extLst/>
          </a:blip>
          <a:stretch>
            <a:fillRect/>
          </a:stretch>
        </p:blipFill>
        <p:spPr>
          <a:xfrm>
            <a:off x="4940300" y="2953024"/>
            <a:ext cx="2824509" cy="1590996"/>
          </a:xfrm>
          <a:prstGeom prst="rect">
            <a:avLst/>
          </a:prstGeom>
          <a:ln w="12700">
            <a:miter lim="400000"/>
          </a:ln>
        </p:spPr>
      </p:pic>
    </p:spTree>
  </p:cSld>
  <p:clrMapOvr>
    <a:masterClrMapping/>
  </p:clrMapOvr>
  <p:transition spd="slow" advClick="1">
    <p:dissolve/>
  </p:transition>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 name="Shape 58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CommonJS</a:t>
            </a:r>
          </a:p>
        </p:txBody>
      </p:sp>
      <p:sp>
        <p:nvSpPr>
          <p:cNvPr id="588" name="Shape 588"/>
          <p:cNvSpPr/>
          <p:nvPr>
            <p:ph type="body" idx="1"/>
          </p:nvPr>
        </p:nvSpPr>
        <p:spPr>
          <a:xfrm>
            <a:off x="457200" y="1154112"/>
            <a:ext cx="8229600" cy="3440113"/>
          </a:xfrm>
          <a:prstGeom prst="rect">
            <a:avLst/>
          </a:prstGeom>
        </p:spPr>
        <p:txBody>
          <a:bodyPr/>
          <a:lstStyle/>
          <a:p>
            <a:pPr lvl="0" marL="239485" indent="-239485">
              <a:lnSpc>
                <a:spcPct val="80000"/>
              </a:lnSpc>
              <a:spcBef>
                <a:spcPts val="500"/>
              </a:spcBef>
              <a:buBlip>
                <a:blip r:embed="rId2"/>
              </a:buBlip>
              <a:defRPr sz="1800">
                <a:solidFill>
                  <a:srgbClr val="000000"/>
                </a:solidFill>
              </a:defRPr>
            </a:pPr>
            <a:r>
              <a:rPr sz="2200">
                <a:solidFill>
                  <a:srgbClr val="2D2D2B"/>
                </a:solidFill>
              </a:rPr>
              <a:t>Standard way to create self-contained, exportable functionality. See commonjs.org for the spec.</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Goals:</a:t>
            </a:r>
            <a:endParaRPr sz="2200">
              <a:solidFill>
                <a:srgbClr val="2D2D2B"/>
              </a:solidFill>
            </a:endParaRPr>
          </a:p>
          <a:p>
            <a:pPr lvl="1" marL="515484" indent="-199571">
              <a:lnSpc>
                <a:spcPct val="80000"/>
              </a:lnSpc>
              <a:spcBef>
                <a:spcPts val="500"/>
              </a:spcBef>
              <a:buBlip>
                <a:blip r:embed="rId2"/>
              </a:buBlip>
              <a:defRPr sz="1800">
                <a:solidFill>
                  <a:srgbClr val="000000"/>
                </a:solidFill>
              </a:defRPr>
            </a:pPr>
            <a:r>
              <a:rPr sz="2200">
                <a:solidFill>
                  <a:srgbClr val="2D2D2B"/>
                </a:solidFill>
              </a:rPr>
              <a:t>Private scope within the module</a:t>
            </a:r>
            <a:endParaRPr sz="2200">
              <a:solidFill>
                <a:srgbClr val="2D2D2B"/>
              </a:solidFill>
            </a:endParaRPr>
          </a:p>
          <a:p>
            <a:pPr lvl="1" marL="515484" indent="-199571">
              <a:lnSpc>
                <a:spcPct val="80000"/>
              </a:lnSpc>
              <a:spcBef>
                <a:spcPts val="500"/>
              </a:spcBef>
              <a:buBlip>
                <a:blip r:embed="rId2"/>
              </a:buBlip>
              <a:defRPr sz="1800">
                <a:solidFill>
                  <a:srgbClr val="000000"/>
                </a:solidFill>
              </a:defRPr>
            </a:pPr>
            <a:r>
              <a:rPr sz="2200">
                <a:solidFill>
                  <a:srgbClr val="2D2D2B"/>
                </a:solidFill>
              </a:rPr>
              <a:t>Explicitly exported API</a:t>
            </a:r>
            <a:endParaRPr sz="2200">
              <a:solidFill>
                <a:srgbClr val="2D2D2B"/>
              </a:solidFill>
            </a:endParaRPr>
          </a:p>
          <a:p>
            <a:pPr lvl="1" marL="515484" indent="-199571">
              <a:lnSpc>
                <a:spcPct val="80000"/>
              </a:lnSpc>
              <a:spcBef>
                <a:spcPts val="500"/>
              </a:spcBef>
              <a:buBlip>
                <a:blip r:embed="rId2"/>
              </a:buBlip>
              <a:defRPr sz="1800">
                <a:solidFill>
                  <a:srgbClr val="000000"/>
                </a:solidFill>
              </a:defRPr>
            </a:pPr>
            <a:r>
              <a:rPr sz="2200">
                <a:solidFill>
                  <a:srgbClr val="2D2D2B"/>
                </a:solidFill>
              </a:rPr>
              <a:t>Decoupling and reusability</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Inside a module, exports is an object to which you can attach properties</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You can replace that object by setting module.exports</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Modules "imported" with the require() global function</a:t>
            </a:r>
          </a:p>
        </p:txBody>
      </p:sp>
    </p:spTree>
  </p:cSld>
  <p:clrMapOvr>
    <a:masterClrMapping/>
  </p:clrMapOvr>
  <p:transition spd="slow" advClick="1">
    <p:dissolve/>
  </p:transition>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 name="Shape 5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Helper / Library Pattern</a:t>
            </a:r>
          </a:p>
        </p:txBody>
      </p:sp>
      <p:sp>
        <p:nvSpPr>
          <p:cNvPr id="591" name="Shape 59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94" name="Group 594"/>
          <p:cNvGrpSpPr/>
          <p:nvPr/>
        </p:nvGrpSpPr>
        <p:grpSpPr>
          <a:xfrm>
            <a:off x="457200" y="1014413"/>
            <a:ext cx="3433763" cy="4276853"/>
            <a:chOff x="0" y="0"/>
            <a:chExt cx="3433762" cy="4276852"/>
          </a:xfrm>
        </p:grpSpPr>
        <p:sp>
          <p:nvSpPr>
            <p:cNvPr id="592" name="Shape 592"/>
            <p:cNvSpPr/>
            <p:nvPr/>
          </p:nvSpPr>
          <p:spPr>
            <a:xfrm>
              <a:off x="0" y="0"/>
              <a:ext cx="3433763" cy="2430462"/>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593" name="Shape 593"/>
            <p:cNvSpPr/>
            <p:nvPr/>
          </p:nvSpPr>
          <p:spPr>
            <a:xfrm>
              <a:off x="0" y="0"/>
              <a:ext cx="3433763" cy="42768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file is network.js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exports.getData =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 get data from the network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exports.postData =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 post data to the network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rPr>
                <a:t>};</a:t>
              </a:r>
              <a:endParaRPr sz="1600">
                <a:solidFill>
                  <a:srgbClr val="FFFFFF"/>
                </a:solidFill>
              </a:endParaRPr>
            </a:p>
            <a:p>
              <a:pPr lvl="0">
                <a:defRPr sz="1800">
                  <a:solidFill>
                    <a:srgbClr val="000000"/>
                  </a:solidFill>
                </a:defRPr>
              </a:pPr>
              <a:endParaRPr sz="1600">
                <a:solidFill>
                  <a:srgbClr val="FFFFFF"/>
                </a:solidFill>
              </a:endParaRPr>
            </a:p>
            <a:p>
              <a:pPr lvl="0">
                <a:defRPr sz="1800">
                  <a:solidFill>
                    <a:srgbClr val="000000"/>
                  </a:solidFill>
                </a:defRPr>
              </a:pPr>
              <a:r>
                <a:rPr sz="1600">
                  <a:solidFill>
                    <a:srgbClr val="FFFFFF"/>
                  </a:solidFill>
                </a:rPr>
                <a:t>//equiv</a:t>
              </a:r>
              <a:endParaRPr sz="1600">
                <a:solidFill>
                  <a:srgbClr val="FFFFFF"/>
                </a:solidFill>
              </a:endParaRPr>
            </a:p>
            <a:p>
              <a:pPr lvl="0">
                <a:defRPr sz="1800">
                  <a:solidFill>
                    <a:srgbClr val="000000"/>
                  </a:solidFill>
                </a:defRPr>
              </a:pPr>
              <a:endParaRPr sz="1600">
                <a:solidFill>
                  <a:srgbClr val="FFFFFF"/>
                </a:solidFill>
              </a:endParaRPr>
            </a:p>
            <a:p>
              <a:pPr lvl="0">
                <a:defRPr sz="1800">
                  <a:solidFill>
                    <a:srgbClr val="000000"/>
                  </a:solidFill>
                </a:defRPr>
              </a:pPr>
              <a:r>
                <a:rPr sz="1600">
                  <a:solidFill>
                    <a:srgbClr val="BFBFBF"/>
                  </a:solidFill>
                  <a:latin typeface="Inconsolata"/>
                  <a:ea typeface="Inconsolata"/>
                  <a:cs typeface="Inconsolata"/>
                  <a:sym typeface="Inconsolata"/>
                </a:rPr>
                <a:t>// file is network.js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exports.getData = getdata;</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exports.postData = postdata;</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getdata = function(){};</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postdata = function(){};</a:t>
              </a:r>
              <a:endParaRPr sz="1600">
                <a:solidFill>
                  <a:srgbClr val="FFFFFF"/>
                </a:solidFill>
                <a:latin typeface="Inconsolata"/>
                <a:ea typeface="Inconsolata"/>
                <a:cs typeface="Inconsolata"/>
                <a:sym typeface="Inconsolata"/>
              </a:endParaRPr>
            </a:p>
          </p:txBody>
        </p:sp>
      </p:grpSp>
      <p:grpSp>
        <p:nvGrpSpPr>
          <p:cNvPr id="597" name="Group 597"/>
          <p:cNvGrpSpPr/>
          <p:nvPr/>
        </p:nvGrpSpPr>
        <p:grpSpPr>
          <a:xfrm>
            <a:off x="4130675" y="1009650"/>
            <a:ext cx="4078288" cy="2448052"/>
            <a:chOff x="0" y="0"/>
            <a:chExt cx="4078287" cy="2448051"/>
          </a:xfrm>
        </p:grpSpPr>
        <p:sp>
          <p:nvSpPr>
            <p:cNvPr id="595" name="Shape 595"/>
            <p:cNvSpPr/>
            <p:nvPr/>
          </p:nvSpPr>
          <p:spPr>
            <a:xfrm>
              <a:off x="0" y="0"/>
              <a:ext cx="4078288" cy="243522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96" name="Shape 596"/>
            <p:cNvSpPr/>
            <p:nvPr/>
          </p:nvSpPr>
          <p:spPr>
            <a:xfrm>
              <a:off x="0" y="0"/>
              <a:ext cx="4078288" cy="2448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BFBFBF"/>
                  </a:solidFill>
                  <a:latin typeface="Inconsolata"/>
                  <a:ea typeface="Inconsolata"/>
                  <a:cs typeface="Inconsolata"/>
                  <a:sym typeface="Inconsolata"/>
                </a:rPr>
                <a:t>// how to use it </a:t>
              </a:r>
              <a:endParaRPr sz="1600">
                <a:solidFill>
                  <a:srgbClr val="BFBFB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net = require(‘network');</a:t>
              </a:r>
              <a:r>
                <a:rPr sz="1600">
                  <a:solidFill>
                    <a:srgbClr val="BFBFBF"/>
                  </a:solidFill>
                  <a:latin typeface="Inconsolata"/>
                  <a:ea typeface="Inconsolata"/>
                  <a:cs typeface="Inconsolata"/>
                  <a:sym typeface="Inconsolata"/>
                </a:rPr>
                <a:t> // no '.js'!! </a:t>
              </a:r>
              <a:endParaRPr sz="1600">
                <a:solidFill>
                  <a:srgbClr val="BFBFB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someData = net.getData();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button.addEventListener('click',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net.postData(someData);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br>
                <a:rPr sz="16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9" name="Shape 59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Factory Pattern</a:t>
            </a:r>
          </a:p>
        </p:txBody>
      </p:sp>
      <p:sp>
        <p:nvSpPr>
          <p:cNvPr id="600" name="Shape 600"/>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603" name="Group 603"/>
          <p:cNvGrpSpPr/>
          <p:nvPr/>
        </p:nvGrpSpPr>
        <p:grpSpPr>
          <a:xfrm>
            <a:off x="360363" y="1014413"/>
            <a:ext cx="8326436" cy="1741486"/>
            <a:chOff x="0" y="0"/>
            <a:chExt cx="8326435" cy="1741485"/>
          </a:xfrm>
        </p:grpSpPr>
        <p:sp>
          <p:nvSpPr>
            <p:cNvPr id="601" name="Shape 601"/>
            <p:cNvSpPr/>
            <p:nvPr/>
          </p:nvSpPr>
          <p:spPr>
            <a:xfrm>
              <a:off x="0" y="0"/>
              <a:ext cx="8326436" cy="1741486"/>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602" name="Shape 602"/>
            <p:cNvSpPr/>
            <p:nvPr/>
          </p:nvSpPr>
          <p:spPr>
            <a:xfrm>
              <a:off x="0" y="0"/>
              <a:ext cx="8326436" cy="1599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BFBFBF"/>
                  </a:solidFill>
                  <a:latin typeface="Inconsolata"/>
                  <a:ea typeface="Inconsolata"/>
                  <a:cs typeface="Inconsolata"/>
                  <a:sym typeface="Inconsolata"/>
                </a:rPr>
                <a:t>// file is Button.js </a:t>
              </a:r>
              <a:endParaRPr sz="1400">
                <a:solidFill>
                  <a:srgbClr val="BFBFB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creates a UI component we'll need many copies of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Button = function(title)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Ti.UI.createButton({ title: title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module.exports = Button; </a:t>
              </a:r>
              <a:r>
                <a:rPr sz="1400">
                  <a:solidFill>
                    <a:srgbClr val="BFBFBF"/>
                  </a:solidFill>
                  <a:latin typeface="Inconsolata"/>
                  <a:ea typeface="Inconsolata"/>
                  <a:cs typeface="Inconsolata"/>
                  <a:sym typeface="Inconsolata"/>
                </a:rPr>
                <a:t>// return the constructor </a:t>
              </a:r>
              <a:br>
                <a:rPr sz="1400">
                  <a:solidFill>
                    <a:srgbClr val="BFBFBF"/>
                  </a:solidFill>
                  <a:latin typeface="Inconsolata"/>
                  <a:ea typeface="Inconsolata"/>
                  <a:cs typeface="Inconsolata"/>
                  <a:sym typeface="Inconsolata"/>
                </a:rPr>
              </a:br>
            </a:p>
          </p:txBody>
        </p:sp>
      </p:grpSp>
      <p:grpSp>
        <p:nvGrpSpPr>
          <p:cNvPr id="606" name="Group 606"/>
          <p:cNvGrpSpPr/>
          <p:nvPr/>
        </p:nvGrpSpPr>
        <p:grpSpPr>
          <a:xfrm>
            <a:off x="360363" y="2917824"/>
            <a:ext cx="8326436" cy="1997076"/>
            <a:chOff x="0" y="0"/>
            <a:chExt cx="8326435" cy="1997075"/>
          </a:xfrm>
        </p:grpSpPr>
        <p:sp>
          <p:nvSpPr>
            <p:cNvPr id="604" name="Shape 604"/>
            <p:cNvSpPr/>
            <p:nvPr/>
          </p:nvSpPr>
          <p:spPr>
            <a:xfrm>
              <a:off x="0" y="0"/>
              <a:ext cx="8326436" cy="19970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605" name="Shape 605"/>
            <p:cNvSpPr/>
            <p:nvPr/>
          </p:nvSpPr>
          <p:spPr>
            <a:xfrm>
              <a:off x="0" y="0"/>
              <a:ext cx="8326436" cy="1650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sz="1400">
                  <a:solidFill>
                    <a:srgbClr val="BFBFBF"/>
                  </a:solidFill>
                  <a:latin typeface="Inconsolata"/>
                  <a:ea typeface="Inconsolata"/>
                  <a:cs typeface="Inconsolata"/>
                  <a:sym typeface="Inconsolata"/>
                </a:rPr>
                <a:t>// how to use it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Button = require('ui/Button');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now make some instances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button1 = new Button('foo');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button2 = new Button('bar'); </a:t>
              </a:r>
              <a:br>
                <a:rPr sz="14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Modules in Titanium</a:t>
            </a:r>
          </a:p>
        </p:txBody>
      </p:sp>
      <p:sp>
        <p:nvSpPr>
          <p:cNvPr id="609" name="Shape 609"/>
          <p:cNvSpPr/>
          <p:nvPr>
            <p:ph type="body" idx="1"/>
          </p:nvPr>
        </p:nvSpPr>
        <p:spPr>
          <a:xfrm>
            <a:off x="457200" y="1154112"/>
            <a:ext cx="8229600" cy="3440113"/>
          </a:xfrm>
          <a:prstGeom prst="rect">
            <a:avLst/>
          </a:prstGeom>
        </p:spPr>
        <p:txBody>
          <a:bodyPr/>
          <a:lstStyle/>
          <a:p>
            <a:pPr lvl="0" marL="277368" indent="-277368" defTabSz="399828">
              <a:lnSpc>
                <a:spcPct val="80000"/>
              </a:lnSpc>
              <a:buBlip>
                <a:blip r:embed="rId2"/>
              </a:buBlip>
              <a:defRPr sz="1800">
                <a:solidFill>
                  <a:srgbClr val="000000"/>
                </a:solidFill>
              </a:defRPr>
            </a:pPr>
            <a:r>
              <a:rPr sz="2548">
                <a:solidFill>
                  <a:srgbClr val="2D2D2B"/>
                </a:solidFill>
              </a:rPr>
              <a:t>Caching — module isn't re-evaluated with subsequent require()'s</a:t>
            </a:r>
            <a:endParaRPr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Omit leading '/' </a:t>
            </a:r>
            <a:r>
              <a:rPr b="1" sz="2548">
                <a:solidFill>
                  <a:srgbClr val="2D2D2B"/>
                </a:solidFill>
              </a:rPr>
              <a:t>... require('ui/somemodule')</a:t>
            </a:r>
            <a:endParaRPr b="1"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Paths are relative to Resources directory</a:t>
            </a:r>
            <a:endParaRPr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Pass in live data the module will need (e.g. a user object)</a:t>
            </a:r>
            <a:endParaRPr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Require in any libraries/modules the module will need (e.g. your database module)</a:t>
            </a:r>
            <a:endParaRPr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In Titanium, a module has access to its parent's global object -- but don't count on it</a:t>
            </a:r>
          </a:p>
        </p:txBody>
      </p:sp>
    </p:spTree>
  </p:cSld>
  <p:clrMapOvr>
    <a:masterClrMapping/>
  </p:clrMapOvr>
  <p:transition spd="slow" advClick="1">
    <p:dissolve/>
  </p:transition>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1"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612" name="Shape 612"/>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BEST PRACTICES</a:t>
            </a:r>
          </a:p>
        </p:txBody>
      </p:sp>
    </p:spTree>
  </p:cSld>
  <p:clrMapOvr>
    <a:masterClrMapping/>
  </p:clrMapOvr>
  <p:transition spd="slow" advClick="1">
    <p:dissolve/>
  </p:transition>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Shape 6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Code for Readability</a:t>
            </a:r>
          </a:p>
        </p:txBody>
      </p:sp>
      <p:sp>
        <p:nvSpPr>
          <p:cNvPr id="615" name="Shape 615"/>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618" name="Group 618"/>
          <p:cNvGrpSpPr/>
          <p:nvPr/>
        </p:nvGrpSpPr>
        <p:grpSpPr>
          <a:xfrm>
            <a:off x="4292600" y="1409699"/>
            <a:ext cx="4271963" cy="2557465"/>
            <a:chOff x="0" y="0"/>
            <a:chExt cx="4271962" cy="2557463"/>
          </a:xfrm>
        </p:grpSpPr>
        <p:sp>
          <p:nvSpPr>
            <p:cNvPr id="616" name="Shape 616"/>
            <p:cNvSpPr/>
            <p:nvPr/>
          </p:nvSpPr>
          <p:spPr>
            <a:xfrm>
              <a:off x="0" y="-1"/>
              <a:ext cx="4271963" cy="255746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617" name="Shape 617"/>
            <p:cNvSpPr/>
            <p:nvPr/>
          </p:nvSpPr>
          <p:spPr>
            <a:xfrm>
              <a:off x="0" y="-1"/>
              <a:ext cx="4271963" cy="22321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var a; </a:t>
              </a:r>
              <a:r>
                <a:rPr sz="1600">
                  <a:solidFill>
                    <a:srgbClr val="BFBFBF"/>
                  </a:solidFill>
                  <a:latin typeface="Inconsolata"/>
                  <a:ea typeface="Inconsolata"/>
                  <a:cs typeface="Inconsolata"/>
                  <a:sym typeface="Inconsolata"/>
                </a:rPr>
                <a:t>// not so good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object_user_level_superadmin; // ugh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admin; </a:t>
              </a:r>
              <a:r>
                <a:rPr sz="1600">
                  <a:solidFill>
                    <a:srgbClr val="BFBFBF"/>
                  </a:solidFill>
                  <a:latin typeface="Inconsolata"/>
                  <a:ea typeface="Inconsolata"/>
                  <a:cs typeface="Inconsolata"/>
                  <a:sym typeface="Inconsolata"/>
                </a:rPr>
                <a:t>// Goldilocks! </a:t>
              </a:r>
              <a:endParaRPr sz="1600">
                <a:solidFill>
                  <a:srgbClr val="BFBFB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myFunc(1, 2, 1, 3); </a:t>
              </a:r>
              <a:r>
                <a:rPr sz="1600">
                  <a:solidFill>
                    <a:srgbClr val="BFBFBF"/>
                  </a:solidFill>
                  <a:latin typeface="Inconsolata"/>
                  <a:ea typeface="Inconsolata"/>
                  <a:cs typeface="Inconsolata"/>
                  <a:sym typeface="Inconsolata"/>
                </a:rPr>
                <a:t>// unclear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myFunc({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height: 1, width: 2, left: 1, right: 3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much clearer </a:t>
              </a:r>
              <a:endParaRPr sz="1600">
                <a:solidFill>
                  <a:srgbClr val="BFBFBF"/>
                </a:solidFill>
                <a:latin typeface="Inconsolata"/>
                <a:ea typeface="Inconsolata"/>
                <a:cs typeface="Inconsolata"/>
                <a:sym typeface="Inconsolata"/>
              </a:endParaRPr>
            </a:p>
          </p:txBody>
        </p:sp>
      </p:grpSp>
      <p:sp>
        <p:nvSpPr>
          <p:cNvPr id="619" name="Shape 619"/>
          <p:cNvSpPr/>
          <p:nvPr/>
        </p:nvSpPr>
        <p:spPr>
          <a:xfrm>
            <a:off x="360363" y="1416050"/>
            <a:ext cx="3683001" cy="1348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Naming variables and objects</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Spacing and indentation</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Pass {} rather than a list of arguments</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Comments</a:t>
            </a:r>
            <a:endParaRPr sz="1600">
              <a:solidFill>
                <a:srgbClr val="FFFFFF"/>
              </a:solidFill>
              <a:latin typeface="Inconsolata"/>
              <a:ea typeface="Inconsolata"/>
              <a:cs typeface="Inconsolata"/>
              <a:sym typeface="Inconsolata"/>
            </a:endParaRPr>
          </a:p>
          <a:p>
            <a:pPr lvl="0">
              <a:defRPr sz="1800">
                <a:solidFill>
                  <a:srgbClr val="000000"/>
                </a:solidFill>
              </a:defRPr>
            </a:pPr>
            <a:r>
              <a:rPr sz="1200">
                <a:solidFill>
                  <a:srgbClr val="3C3C3B"/>
                </a:solidFill>
              </a:rPr>
              <a:t>'</a:t>
            </a:r>
          </a:p>
        </p:txBody>
      </p:sp>
    </p:spTree>
  </p:cSld>
  <p:clrMapOvr>
    <a:masterClrMapping/>
  </p:clrMapOvr>
  <p:transition spd="slow" advClick="1">
    <p:dissolve/>
  </p:transition>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1" name="Shape 62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Garbage Collection</a:t>
            </a:r>
          </a:p>
        </p:txBody>
      </p:sp>
      <p:sp>
        <p:nvSpPr>
          <p:cNvPr id="622" name="Shape 62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Automatic via "mark &amp; sweep“</a:t>
            </a:r>
            <a:endParaRPr sz="2800">
              <a:solidFill>
                <a:srgbClr val="2D2D2B"/>
              </a:solidFill>
            </a:endParaRPr>
          </a:p>
          <a:p>
            <a:pPr lvl="0">
              <a:buBlip>
                <a:blip r:embed="rId2"/>
              </a:buBlip>
              <a:defRPr sz="1800">
                <a:solidFill>
                  <a:srgbClr val="000000"/>
                </a:solidFill>
              </a:defRPr>
            </a:pPr>
            <a:r>
              <a:rPr sz="2800">
                <a:solidFill>
                  <a:srgbClr val="2D2D2B"/>
                </a:solidFill>
              </a:rPr>
              <a:t>Objects collected when no references remain</a:t>
            </a:r>
            <a:endParaRPr sz="2800">
              <a:solidFill>
                <a:srgbClr val="2D2D2B"/>
              </a:solidFill>
            </a:endParaRPr>
          </a:p>
          <a:p>
            <a:pPr lvl="0">
              <a:buBlip>
                <a:blip r:embed="rId2"/>
              </a:buBlip>
              <a:defRPr sz="1800">
                <a:solidFill>
                  <a:srgbClr val="000000"/>
                </a:solidFill>
              </a:defRPr>
            </a:pPr>
            <a:r>
              <a:rPr sz="2800">
                <a:solidFill>
                  <a:srgbClr val="2D2D2B"/>
                </a:solidFill>
              </a:rPr>
              <a:t>Nothing in the global space is ever collected!</a:t>
            </a:r>
            <a:endParaRPr sz="2800">
              <a:solidFill>
                <a:srgbClr val="2D2D2B"/>
              </a:solidFill>
            </a:endParaRPr>
          </a:p>
          <a:p>
            <a:pPr lvl="0">
              <a:buBlip>
                <a:blip r:embed="rId2"/>
              </a:buBlip>
              <a:defRPr sz="1800">
                <a:solidFill>
                  <a:srgbClr val="000000"/>
                </a:solidFill>
              </a:defRPr>
            </a:pPr>
            <a:r>
              <a:rPr sz="2800">
                <a:solidFill>
                  <a:srgbClr val="2D2D2B"/>
                </a:solidFill>
              </a:rPr>
              <a:t>"Force" collection by encapsulating within functions or modules that will go out of scope</a:t>
            </a:r>
          </a:p>
        </p:txBody>
      </p:sp>
    </p:spTree>
  </p:cSld>
  <p:clrMapOvr>
    <a:masterClrMapping/>
  </p:clrMapOvr>
  <p:transition spd="slow" advClick="1">
    <p:dissolve/>
  </p:transition>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 name="Shape 62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Avoiding Memory Leaks</a:t>
            </a:r>
          </a:p>
        </p:txBody>
      </p:sp>
      <p:sp>
        <p:nvSpPr>
          <p:cNvPr id="625" name="Shape 62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Don't store variables in the global scope</a:t>
            </a:r>
            <a:endParaRPr sz="2800">
              <a:solidFill>
                <a:srgbClr val="2D2D2B"/>
              </a:solidFill>
            </a:endParaRPr>
          </a:p>
          <a:p>
            <a:pPr lvl="0">
              <a:buBlip>
                <a:blip r:embed="rId2"/>
              </a:buBlip>
              <a:defRPr sz="1800">
                <a:solidFill>
                  <a:srgbClr val="000000"/>
                </a:solidFill>
              </a:defRPr>
            </a:pPr>
            <a:r>
              <a:rPr sz="2800">
                <a:solidFill>
                  <a:srgbClr val="2D2D2B"/>
                </a:solidFill>
              </a:rPr>
              <a:t>Set objects = null when no longer needed</a:t>
            </a:r>
            <a:endParaRPr sz="2800">
              <a:solidFill>
                <a:srgbClr val="2D2D2B"/>
              </a:solidFill>
            </a:endParaRPr>
          </a:p>
          <a:p>
            <a:pPr lvl="0">
              <a:buBlip>
                <a:blip r:embed="rId2"/>
              </a:buBlip>
              <a:defRPr sz="1800">
                <a:solidFill>
                  <a:srgbClr val="000000"/>
                </a:solidFill>
              </a:defRPr>
            </a:pPr>
            <a:r>
              <a:rPr sz="2800">
                <a:solidFill>
                  <a:srgbClr val="2D2D2B"/>
                </a:solidFill>
              </a:rPr>
              <a:t>Watch for "hidden" references in functions, closures, event listeners, accidental global assignments</a:t>
            </a:r>
            <a:endParaRPr sz="2800">
              <a:solidFill>
                <a:srgbClr val="2D2D2B"/>
              </a:solidFill>
            </a:endParaRPr>
          </a:p>
          <a:p>
            <a:pPr lvl="0">
              <a:buBlip>
                <a:blip r:embed="rId2"/>
              </a:buBlip>
              <a:defRPr sz="1800">
                <a:solidFill>
                  <a:srgbClr val="000000"/>
                </a:solidFill>
              </a:defRPr>
            </a:pPr>
            <a:r>
              <a:rPr sz="2800">
                <a:solidFill>
                  <a:srgbClr val="2D2D2B"/>
                </a:solidFill>
              </a:rPr>
              <a:t>Profile your app</a:t>
            </a:r>
          </a:p>
        </p:txBody>
      </p:sp>
    </p:spTree>
  </p:cSld>
  <p:clrMapOvr>
    <a:masterClrMapping/>
  </p:clrMapOvr>
  <p:transition spd="slow" advClick="1">
    <p:dissolve/>
  </p:transition>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Performant Coding</a:t>
            </a:r>
          </a:p>
        </p:txBody>
      </p:sp>
      <p:sp>
        <p:nvSpPr>
          <p:cNvPr id="628" name="Shape 628"/>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800">
                <a:solidFill>
                  <a:srgbClr val="2D2D2B"/>
                </a:solidFill>
              </a:rPr>
              <a:t>Defer execution — load modules as needed &amp; don't Ti.include() code</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Modules cache code so it's not re-evaluated</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Avoid the global scope</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Use closures sparingly</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Avoid eval() and implicit evals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Don't change data types stored in a variable</a:t>
            </a:r>
          </a:p>
        </p:txBody>
      </p:sp>
    </p:spTree>
  </p:cSld>
  <p:clrMapOvr>
    <a:masterClrMapping/>
  </p:clrMapOvr>
  <p:transition spd="slow" advClick="1">
    <p:dissolve/>
  </p:transition>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 name="Shape 63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Performant Loops</a:t>
            </a:r>
          </a:p>
        </p:txBody>
      </p:sp>
      <p:sp>
        <p:nvSpPr>
          <p:cNvPr id="631" name="Shape 63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634" name="Group 634"/>
          <p:cNvGrpSpPr/>
          <p:nvPr/>
        </p:nvGrpSpPr>
        <p:grpSpPr>
          <a:xfrm>
            <a:off x="2874963" y="908049"/>
            <a:ext cx="4705351" cy="4130676"/>
            <a:chOff x="0" y="0"/>
            <a:chExt cx="4705350" cy="4130675"/>
          </a:xfrm>
        </p:grpSpPr>
        <p:sp>
          <p:nvSpPr>
            <p:cNvPr id="632" name="Shape 632"/>
            <p:cNvSpPr/>
            <p:nvPr/>
          </p:nvSpPr>
          <p:spPr>
            <a:xfrm>
              <a:off x="0" y="0"/>
              <a:ext cx="4705350" cy="413067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633" name="Shape 633"/>
            <p:cNvSpPr/>
            <p:nvPr/>
          </p:nvSpPr>
          <p:spPr>
            <a:xfrm>
              <a:off x="0" y="0"/>
              <a:ext cx="4705350" cy="3694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BFBFBF"/>
                  </a:solidFill>
                  <a:latin typeface="Inconsolata"/>
                  <a:ea typeface="Inconsolata"/>
                  <a:cs typeface="Inconsolata"/>
                  <a:sym typeface="Inconsolata"/>
                </a:rPr>
                <a:t>// with arr.length = 10000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for(var i=0, j=arr.length; i &lt; j; i++)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is faster than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for(var i=0; i &lt; arr.length; i++)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foo = bar.someproperty.anotherproperty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while(foo &lt; 10)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faster than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while(bar.someproperty.anotherproperty &lt; 10) {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for(var i=0; i &lt; 100; i++)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someVal = (a &lt; b) ? a : b;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is a tiny bit faster than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someVal = Math.min(a,b);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arr[arr.length] = newMember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is faster than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arr.push(newMember)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grpSp>
      <p:sp>
        <p:nvSpPr>
          <p:cNvPr id="635" name="Shape 635"/>
          <p:cNvSpPr/>
          <p:nvPr/>
        </p:nvSpPr>
        <p:spPr>
          <a:xfrm>
            <a:off x="0" y="908050"/>
            <a:ext cx="2803525" cy="1218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Set upper bound before loop</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For/in loops slower than for or while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 local references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Operators a little faster than functions'</a:t>
            </a:r>
          </a:p>
        </p:txBody>
      </p:sp>
    </p:spTree>
  </p:cSld>
  <p:clrMapOvr>
    <a:masterClrMapping/>
  </p:clrMapOvr>
  <p:transition spd="slow"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
        <p:nvSpPr>
          <p:cNvPr id="86" name="Shape 86"/>
          <p:cNvSpPr/>
          <p:nvPr>
            <p:ph type="body" idx="1"/>
          </p:nvPr>
        </p:nvSpPr>
        <p:spPr>
          <a:xfrm>
            <a:off x="457200" y="1681163"/>
            <a:ext cx="8229600" cy="2913063"/>
          </a:xfrm>
          <a:prstGeom prst="rect">
            <a:avLst/>
          </a:prstGeom>
        </p:spPr>
        <p:txBody>
          <a:bodyPr/>
          <a:lstStyle/>
          <a:p>
            <a:pPr lvl="0">
              <a:buBlip>
                <a:blip r:embed="rId2"/>
              </a:buBlip>
              <a:defRPr sz="1800">
                <a:solidFill>
                  <a:srgbClr val="000000"/>
                </a:solidFill>
              </a:defRPr>
            </a:pPr>
            <a:endParaRPr sz="2800">
              <a:solidFill>
                <a:srgbClr val="2D2D2B"/>
              </a:solidFill>
            </a:endParaRPr>
          </a:p>
          <a:p>
            <a:pPr lvl="0">
              <a:buBlip>
                <a:blip r:embed="rId2"/>
              </a:buBlip>
              <a:defRPr sz="1800">
                <a:solidFill>
                  <a:srgbClr val="000000"/>
                </a:solidFill>
              </a:defRPr>
            </a:pPr>
            <a:r>
              <a:rPr sz="2800">
                <a:solidFill>
                  <a:srgbClr val="2D2D2B"/>
                </a:solidFill>
              </a:rPr>
              <a:t>Am I supposed to know Javascript?</a:t>
            </a:r>
          </a:p>
        </p:txBody>
      </p:sp>
      <p:sp>
        <p:nvSpPr>
          <p:cNvPr id="87" name="Shape 87"/>
          <p:cNvSpPr/>
          <p:nvPr/>
        </p:nvSpPr>
        <p:spPr>
          <a:xfrm>
            <a:off x="2754313" y="1109662"/>
            <a:ext cx="264716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2D2D2B"/>
                </a:solidFill>
              </a:defRPr>
            </a:lvl1pPr>
          </a:lstStyle>
          <a:p>
            <a:pPr lvl="0">
              <a:defRPr sz="1800">
                <a:solidFill>
                  <a:srgbClr val="000000"/>
                </a:solidFill>
              </a:defRPr>
            </a:pPr>
            <a:r>
              <a:rPr sz="2400">
                <a:solidFill>
                  <a:srgbClr val="2D2D2B"/>
                </a:solidFill>
              </a:rPr>
              <a:t>Here are some ideas</a:t>
            </a:r>
          </a:p>
        </p:txBody>
      </p:sp>
    </p:spTree>
  </p:cSld>
  <p:clrMapOvr>
    <a:masterClrMapping/>
  </p:clrMapOvr>
  <p:transition spd="slow" advClick="1">
    <p:dissolve/>
  </p:transition>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 name="Shape 6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638" name="Shape 638"/>
          <p:cNvSpPr/>
          <p:nvPr>
            <p:ph type="body" idx="1"/>
          </p:nvPr>
        </p:nvSpPr>
        <p:spPr>
          <a:xfrm>
            <a:off x="457200" y="1154112"/>
            <a:ext cx="8229600" cy="3440113"/>
          </a:xfrm>
          <a:prstGeom prst="rect">
            <a:avLst/>
          </a:prstGeom>
        </p:spPr>
        <p:txBody>
          <a:bodyPr/>
          <a:lstStyle/>
          <a:p>
            <a:pPr lvl="0" marL="0" indent="0" algn="ctr">
              <a:lnSpc>
                <a:spcPct val="80000"/>
              </a:lnSpc>
              <a:spcBef>
                <a:spcPts val="500"/>
              </a:spcBef>
              <a:buSzTx/>
              <a:buNone/>
              <a:defRPr sz="1800">
                <a:solidFill>
                  <a:srgbClr val="000000"/>
                </a:solidFill>
              </a:defRPr>
            </a:pPr>
            <a:r>
              <a:rPr sz="2300">
                <a:solidFill>
                  <a:srgbClr val="2D2D2B"/>
                </a:solidFill>
              </a:rPr>
              <a:t>In this lesson, you:</a:t>
            </a:r>
            <a:endParaRPr sz="2300">
              <a:solidFill>
                <a:srgbClr val="2D2D2B"/>
              </a:solidFill>
            </a:endParaRPr>
          </a:p>
          <a:p>
            <a:pPr lvl="0" marL="0" indent="0" algn="ctr">
              <a:lnSpc>
                <a:spcPct val="80000"/>
              </a:lnSpc>
              <a:spcBef>
                <a:spcPts val="500"/>
              </a:spcBef>
              <a:buSzTx/>
              <a:buNone/>
              <a:defRPr sz="1800">
                <a:solidFill>
                  <a:srgbClr val="000000"/>
                </a:solidFill>
              </a:defRPr>
            </a:pP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Examined JavaScript language basics</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Gained an understanding of variables and scope</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Learned how to create and use functions</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Learned how to create and use objects and manage inheritance</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Examined CommonJS modules</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Examined code that implements JavaScript best practices</a:t>
            </a:r>
          </a:p>
        </p:txBody>
      </p:sp>
    </p:spTree>
  </p:cSld>
  <p:clrMapOvr>
    <a:masterClrMapping/>
  </p:clrMapOvr>
  <p:transition spd="slow" advClick="1">
    <p:dissolve/>
  </p:transition>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 name="Shape 640"/>
          <p:cNvSpPr/>
          <p:nvPr>
            <p:ph type="title"/>
          </p:nvPr>
        </p:nvSpPr>
        <p:spPr>
          <a:xfrm>
            <a:off x="396875" y="184150"/>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Tree>
  </p:cSld>
  <p:clrMapOvr>
    <a:masterClrMapping/>
  </p:clrMapOvr>
  <p:transition spd="slow" advClick="1">
    <p:dissolve/>
  </p:transition>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 name="Shape 64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643" name="Shape 643"/>
          <p:cNvSpPr/>
          <p:nvPr>
            <p:ph type="body" idx="1"/>
          </p:nvPr>
        </p:nvSpPr>
        <p:spPr>
          <a:xfrm>
            <a:off x="457200" y="1154112"/>
            <a:ext cx="8229600" cy="3440113"/>
          </a:xfrm>
          <a:prstGeom prst="rect">
            <a:avLst/>
          </a:prstGeom>
        </p:spPr>
        <p:txBody>
          <a:bodyPr/>
          <a:lstStyle/>
          <a:p>
            <a:pPr lvl="0" marL="0" indent="0" algn="ctr" defTabSz="383508">
              <a:lnSpc>
                <a:spcPct val="80000"/>
              </a:lnSpc>
              <a:spcBef>
                <a:spcPts val="400"/>
              </a:spcBef>
              <a:buSzTx/>
              <a:buNone/>
              <a:defRPr sz="1800">
                <a:solidFill>
                  <a:srgbClr val="000000"/>
                </a:solidFill>
              </a:defRPr>
            </a:pPr>
            <a:r>
              <a:rPr sz="1692">
                <a:solidFill>
                  <a:srgbClr val="2D2D2B"/>
                </a:solidFill>
              </a:rPr>
              <a:t>In this lab, you will:</a:t>
            </a:r>
            <a:endParaRPr sz="1692">
              <a:solidFill>
                <a:srgbClr val="2D2D2B"/>
              </a:solidFill>
            </a:endParaRPr>
          </a:p>
          <a:p>
            <a:pPr lvl="0" marL="0" indent="0" algn="ctr" defTabSz="383508">
              <a:lnSpc>
                <a:spcPct val="80000"/>
              </a:lnSpc>
              <a:buSzTx/>
              <a:buNone/>
              <a:defRPr sz="1800">
                <a:solidFill>
                  <a:srgbClr val="000000"/>
                </a:solidFill>
              </a:defRPr>
            </a:pPr>
            <a:endParaRPr sz="1692">
              <a:solidFill>
                <a:srgbClr val="2D2D2B"/>
              </a:solidFill>
            </a:endParaRPr>
          </a:p>
          <a:p>
            <a:pPr lvl="0" marL="0" indent="0" defTabSz="383508">
              <a:lnSpc>
                <a:spcPct val="80000"/>
              </a:lnSpc>
              <a:spcBef>
                <a:spcPts val="400"/>
              </a:spcBef>
              <a:buBlip>
                <a:blip r:embed="rId2"/>
              </a:buBlip>
              <a:defRPr sz="1800">
                <a:solidFill>
                  <a:srgbClr val="000000"/>
                </a:solidFill>
              </a:defRPr>
            </a:pPr>
            <a:r>
              <a:rPr sz="1692">
                <a:solidFill>
                  <a:srgbClr val="2D2D2B"/>
                </a:solidFill>
              </a:rPr>
              <a:t>Take the "JavaScript Scope Quiz"</a:t>
            </a:r>
            <a:br>
              <a:rPr sz="1692">
                <a:solidFill>
                  <a:srgbClr val="2D2D2B"/>
                </a:solidFill>
              </a:rPr>
            </a:br>
            <a:r>
              <a:rPr sz="1692">
                <a:solidFill>
                  <a:srgbClr val="2D2D2B"/>
                </a:solidFill>
              </a:rPr>
              <a:t>    </a:t>
            </a:r>
            <a:r>
              <a:rPr sz="1692">
                <a:solidFill>
                  <a:srgbClr val="2D2D2B"/>
                </a:solidFill>
                <a:hlinkClick r:id="rId3" invalidUrl="" action="" tgtFrame="" tooltip="" history="1" highlightClick="0" endSnd="0"/>
              </a:rPr>
              <a:t>http://madebyknight.com/javascript-scope/</a:t>
            </a:r>
            <a:endParaRPr sz="1692">
              <a:solidFill>
                <a:srgbClr val="2D2D2B"/>
              </a:solidFill>
            </a:endParaRPr>
          </a:p>
          <a:p>
            <a:pPr lvl="0" marL="0" indent="0" defTabSz="383508">
              <a:lnSpc>
                <a:spcPct val="80000"/>
              </a:lnSpc>
              <a:spcBef>
                <a:spcPts val="400"/>
              </a:spcBef>
              <a:buBlip>
                <a:blip r:embed="rId2"/>
              </a:buBlip>
              <a:defRPr sz="1800">
                <a:solidFill>
                  <a:srgbClr val="000000"/>
                </a:solidFill>
              </a:defRPr>
            </a:pPr>
            <a:r>
              <a:rPr sz="1692">
                <a:solidFill>
                  <a:srgbClr val="2D2D2B"/>
                </a:solidFill>
              </a:rPr>
              <a:t>Homework: Take Baranovskiy’s JavaScript quiz</a:t>
            </a:r>
            <a:br>
              <a:rPr sz="1692">
                <a:solidFill>
                  <a:srgbClr val="2D2D2B"/>
                </a:solidFill>
              </a:rPr>
            </a:br>
            <a:r>
              <a:rPr sz="1692">
                <a:solidFill>
                  <a:srgbClr val="2D2D2B"/>
                </a:solidFill>
              </a:rPr>
              <a:t>    </a:t>
            </a:r>
            <a:r>
              <a:rPr sz="1692">
                <a:solidFill>
                  <a:srgbClr val="2D2D2B"/>
                </a:solidFill>
                <a:hlinkClick r:id="rId4" invalidUrl="" action="" tgtFrame="" tooltip="" history="1" highlightClick="0" endSnd="0"/>
              </a:rPr>
              <a:t>http://dmitry.baranovskiy.com/post/91403200</a:t>
            </a:r>
            <a:br>
              <a:rPr sz="2632">
                <a:solidFill>
                  <a:srgbClr val="2D2D2B"/>
                </a:solidFill>
              </a:rPr>
            </a:br>
            <a:r>
              <a:rPr sz="1692">
                <a:solidFill>
                  <a:srgbClr val="2D2D2B"/>
                </a:solidFill>
              </a:rPr>
              <a:t>    See </a:t>
            </a:r>
            <a:r>
              <a:rPr sz="1692">
                <a:solidFill>
                  <a:srgbClr val="2D2D2B"/>
                </a:solidFill>
                <a:hlinkClick r:id="rId5" invalidUrl="" action="" tgtFrame="" tooltip="" history="1" highlightClick="0" endSnd="0"/>
              </a:rPr>
              <a:t>www.nczonline.net/blog/2010/01/26/answering-</a:t>
            </a:r>
            <a:r>
              <a:rPr sz="1692">
                <a:solidFill>
                  <a:srgbClr val="2D2D2B"/>
                </a:solidFill>
              </a:rPr>
              <a:t>  </a:t>
            </a:r>
            <a:endParaRPr sz="1692">
              <a:solidFill>
                <a:srgbClr val="2D2D2B"/>
              </a:solidFill>
            </a:endParaRPr>
          </a:p>
          <a:p>
            <a:pPr lvl="0" marL="0" indent="0" defTabSz="383508">
              <a:lnSpc>
                <a:spcPct val="80000"/>
              </a:lnSpc>
              <a:spcBef>
                <a:spcPts val="400"/>
              </a:spcBef>
              <a:buSzTx/>
              <a:buNone/>
              <a:defRPr sz="1800">
                <a:solidFill>
                  <a:srgbClr val="000000"/>
                </a:solidFill>
              </a:defRPr>
            </a:pPr>
            <a:r>
              <a:rPr sz="1692">
                <a:solidFill>
                  <a:srgbClr val="2D2D2B"/>
                </a:solidFill>
              </a:rPr>
              <a:t>         baranovskiys-javascript-quiz/ for answers</a:t>
            </a:r>
            <a:endParaRPr sz="1692">
              <a:solidFill>
                <a:srgbClr val="2D2D2B"/>
              </a:solidFill>
            </a:endParaRPr>
          </a:p>
          <a:p>
            <a:pPr lvl="0" marL="0" indent="0" defTabSz="383508">
              <a:lnSpc>
                <a:spcPct val="80000"/>
              </a:lnSpc>
              <a:spcBef>
                <a:spcPts val="400"/>
              </a:spcBef>
              <a:buBlip>
                <a:blip r:embed="rId2"/>
              </a:buBlip>
              <a:defRPr sz="1800">
                <a:solidFill>
                  <a:srgbClr val="000000"/>
                </a:solidFill>
              </a:defRPr>
            </a:pPr>
            <a:r>
              <a:rPr sz="1692">
                <a:solidFill>
                  <a:srgbClr val="2D2D2B"/>
                </a:solidFill>
              </a:rPr>
              <a:t>Homework: Work through John Resig's Learning JavaScript tutorial</a:t>
            </a:r>
            <a:br>
              <a:rPr sz="1692">
                <a:solidFill>
                  <a:srgbClr val="2D2D2B"/>
                </a:solidFill>
              </a:rPr>
            </a:br>
            <a:r>
              <a:rPr sz="1692">
                <a:solidFill>
                  <a:srgbClr val="2D2D2B"/>
                </a:solidFill>
              </a:rPr>
              <a:t>    </a:t>
            </a:r>
            <a:r>
              <a:rPr sz="1692">
                <a:solidFill>
                  <a:srgbClr val="2D2D2B"/>
                </a:solidFill>
                <a:hlinkClick r:id="rId6" invalidUrl="" action="" tgtFrame="" tooltip="" history="1" highlightClick="0" endSnd="0"/>
              </a:rPr>
              <a:t>http://ejohn.org/apps/learn/</a:t>
            </a:r>
            <a:endParaRPr sz="1692">
              <a:solidFill>
                <a:srgbClr val="2D2D2B"/>
              </a:solidFill>
            </a:endParaRPr>
          </a:p>
          <a:p>
            <a:pPr lvl="0" marL="0" indent="0" defTabSz="383508">
              <a:lnSpc>
                <a:spcPct val="80000"/>
              </a:lnSpc>
              <a:buSzTx/>
              <a:buNone/>
              <a:defRPr sz="1800">
                <a:solidFill>
                  <a:srgbClr val="000000"/>
                </a:solidFill>
              </a:defRPr>
            </a:pPr>
            <a:endParaRPr sz="1692">
              <a:solidFill>
                <a:srgbClr val="2D2D2B"/>
              </a:solidFill>
            </a:endParaRPr>
          </a:p>
          <a:p>
            <a:pPr lvl="0" marL="0" indent="0" algn="ctr" defTabSz="383508">
              <a:lnSpc>
                <a:spcPct val="80000"/>
              </a:lnSpc>
              <a:spcBef>
                <a:spcPts val="400"/>
              </a:spcBef>
              <a:buSzTx/>
              <a:buNone/>
              <a:defRPr sz="1800">
                <a:solidFill>
                  <a:srgbClr val="000000"/>
                </a:solidFill>
              </a:defRPr>
            </a:pPr>
            <a:r>
              <a:rPr sz="1692">
                <a:solidFill>
                  <a:srgbClr val="2D2D2B"/>
                </a:solidFill>
              </a:rPr>
              <a:t>Tips: Use http://jsbin.com/ with the HTML pane off; and JavaScript, Console, &amp; Output panes on to test code</a:t>
            </a:r>
          </a:p>
        </p:txBody>
      </p:sp>
    </p:spTree>
  </p:cSld>
  <p:clrMapOvr>
    <a:masterClrMapping/>
  </p:clrMapOvr>
  <p:transition spd="slow" advClick="1">
    <p:dissolve/>
  </p:transition>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Shape 64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User Interface</a:t>
            </a:r>
          </a:p>
        </p:txBody>
      </p:sp>
      <p:sp>
        <p:nvSpPr>
          <p:cNvPr id="646" name="Shape 646"/>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649" name="Shape 64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the components used to create your UI</a:t>
            </a:r>
            <a:endParaRPr sz="2800">
              <a:solidFill>
                <a:srgbClr val="2D2D2B"/>
              </a:solidFill>
            </a:endParaRPr>
          </a:p>
          <a:p>
            <a:pPr lvl="0">
              <a:buBlip>
                <a:blip r:embed="rId2"/>
              </a:buBlip>
              <a:defRPr sz="1800">
                <a:solidFill>
                  <a:srgbClr val="000000"/>
                </a:solidFill>
              </a:defRPr>
            </a:pPr>
            <a:r>
              <a:rPr sz="2800">
                <a:solidFill>
                  <a:srgbClr val="2D2D2B"/>
                </a:solidFill>
              </a:rPr>
              <a:t>Learn your options for UI layout and component positioning</a:t>
            </a:r>
            <a:endParaRPr sz="2800">
              <a:solidFill>
                <a:srgbClr val="2D2D2B"/>
              </a:solidFill>
            </a:endParaRPr>
          </a:p>
          <a:p>
            <a:pPr lvl="0">
              <a:buBlip>
                <a:blip r:embed="rId2"/>
              </a:buBlip>
              <a:defRPr sz="1800">
                <a:solidFill>
                  <a:srgbClr val="000000"/>
                </a:solidFill>
              </a:defRPr>
            </a:pPr>
            <a:r>
              <a:rPr sz="2800">
                <a:solidFill>
                  <a:srgbClr val="2D2D2B"/>
                </a:solidFill>
              </a:rPr>
              <a:t>Handle user and non-user generated events</a:t>
            </a:r>
            <a:endParaRPr sz="2800">
              <a:solidFill>
                <a:srgbClr val="2D2D2B"/>
              </a:solidFill>
            </a:endParaRPr>
          </a:p>
          <a:p>
            <a:pPr lvl="0">
              <a:buBlip>
                <a:blip r:embed="rId2"/>
              </a:buBlip>
              <a:defRPr sz="1800">
                <a:solidFill>
                  <a:srgbClr val="000000"/>
                </a:solidFill>
              </a:defRPr>
            </a:pPr>
            <a:r>
              <a:rPr sz="2800">
                <a:solidFill>
                  <a:srgbClr val="2D2D2B"/>
                </a:solidFill>
              </a:rPr>
              <a:t>Learn how to set your app's icon &amp; splash screens, and internationalize your app</a:t>
            </a:r>
          </a:p>
        </p:txBody>
      </p:sp>
    </p:spTree>
  </p:cSld>
  <p:clrMapOvr>
    <a:masterClrMapping/>
  </p:clrMapOvr>
  <p:transition spd="slow" advClick="1">
    <p:dissolve/>
  </p:transition>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1"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652" name="Shape 652"/>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UI COMPONENTS</a:t>
            </a:r>
            <a:br>
              <a:rPr b="1" sz="1066">
                <a:solidFill>
                  <a:srgbClr val="FFFFFE"/>
                </a:solidFill>
              </a:rPr>
            </a:br>
          </a:p>
        </p:txBody>
      </p:sp>
    </p:spTree>
  </p:cSld>
  <p:clrMapOvr>
    <a:masterClrMapping/>
  </p:clrMapOvr>
  <p:transition spd="slow" advClick="1">
    <p:dissolve/>
  </p:transition>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Shape 65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Controls</a:t>
            </a:r>
          </a:p>
        </p:txBody>
      </p:sp>
      <p:sp>
        <p:nvSpPr>
          <p:cNvPr id="655" name="Shape 65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Windows and Views</a:t>
            </a:r>
            <a:endParaRPr sz="2800">
              <a:solidFill>
                <a:srgbClr val="2D2D2B"/>
              </a:solidFill>
            </a:endParaRPr>
          </a:p>
          <a:p>
            <a:pPr lvl="0">
              <a:buBlip>
                <a:blip r:embed="rId2"/>
              </a:buBlip>
              <a:defRPr sz="1800">
                <a:solidFill>
                  <a:srgbClr val="000000"/>
                </a:solidFill>
              </a:defRPr>
            </a:pPr>
            <a:r>
              <a:rPr sz="2800">
                <a:solidFill>
                  <a:srgbClr val="2D2D2B"/>
                </a:solidFill>
              </a:rPr>
              <a:t>Labels</a:t>
            </a:r>
            <a:endParaRPr sz="2800">
              <a:solidFill>
                <a:srgbClr val="2D2D2B"/>
              </a:solidFill>
            </a:endParaRPr>
          </a:p>
          <a:p>
            <a:pPr lvl="0">
              <a:buBlip>
                <a:blip r:embed="rId2"/>
              </a:buBlip>
              <a:defRPr sz="1800">
                <a:solidFill>
                  <a:srgbClr val="000000"/>
                </a:solidFill>
              </a:defRPr>
            </a:pPr>
            <a:r>
              <a:rPr sz="2800">
                <a:solidFill>
                  <a:srgbClr val="2D2D2B"/>
                </a:solidFill>
              </a:rPr>
              <a:t>ImageViews</a:t>
            </a:r>
            <a:endParaRPr sz="2800">
              <a:solidFill>
                <a:srgbClr val="2D2D2B"/>
              </a:solidFill>
            </a:endParaRPr>
          </a:p>
          <a:p>
            <a:pPr lvl="0">
              <a:buBlip>
                <a:blip r:embed="rId2"/>
              </a:buBlip>
              <a:defRPr sz="1800">
                <a:solidFill>
                  <a:srgbClr val="000000"/>
                </a:solidFill>
              </a:defRPr>
            </a:pPr>
            <a:r>
              <a:rPr sz="2800">
                <a:solidFill>
                  <a:srgbClr val="2D2D2B"/>
                </a:solidFill>
              </a:rPr>
              <a:t>Buttons, Text Fields, Text Areas</a:t>
            </a:r>
            <a:endParaRPr sz="2800">
              <a:solidFill>
                <a:srgbClr val="2D2D2B"/>
              </a:solidFill>
            </a:endParaRPr>
          </a:p>
          <a:p>
            <a:pPr lvl="0">
              <a:buBlip>
                <a:blip r:embed="rId2"/>
              </a:buBlip>
              <a:defRPr sz="1800">
                <a:solidFill>
                  <a:srgbClr val="000000"/>
                </a:solidFill>
              </a:defRPr>
            </a:pPr>
            <a:r>
              <a:rPr sz="2800">
                <a:solidFill>
                  <a:srgbClr val="2D2D2B"/>
                </a:solidFill>
              </a:rPr>
              <a:t>Navigation controls -- tabs, split windows, etc.</a:t>
            </a:r>
            <a:endParaRPr sz="2800">
              <a:solidFill>
                <a:srgbClr val="2D2D2B"/>
              </a:solidFill>
            </a:endParaRPr>
          </a:p>
          <a:p>
            <a:pPr lvl="0">
              <a:buBlip>
                <a:blip r:embed="rId2"/>
              </a:buBlip>
              <a:defRPr sz="1800">
                <a:solidFill>
                  <a:srgbClr val="000000"/>
                </a:solidFill>
              </a:defRPr>
            </a:pPr>
            <a:r>
              <a:rPr sz="2800">
                <a:solidFill>
                  <a:srgbClr val="2D2D2B"/>
                </a:solidFill>
              </a:rPr>
              <a:t>Media-related (video or audio players)</a:t>
            </a:r>
          </a:p>
        </p:txBody>
      </p:sp>
    </p:spTree>
  </p:cSld>
  <p:clrMapOvr>
    <a:masterClrMapping/>
  </p:clrMapOvr>
  <p:transition spd="slow" advClick="1">
    <p:dissolve/>
  </p:transition>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Shape 6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Windows &amp; Views</a:t>
            </a:r>
          </a:p>
        </p:txBody>
      </p:sp>
      <p:sp>
        <p:nvSpPr>
          <p:cNvPr id="658" name="Shape 65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'Containers' to hold other components</a:t>
            </a:r>
            <a:endParaRPr sz="2800">
              <a:solidFill>
                <a:srgbClr val="2D2D2B"/>
              </a:solidFill>
            </a:endParaRPr>
          </a:p>
          <a:p>
            <a:pPr lvl="0">
              <a:buBlip>
                <a:blip r:embed="rId2"/>
              </a:buBlip>
              <a:defRPr sz="1800">
                <a:solidFill>
                  <a:srgbClr val="000000"/>
                </a:solidFill>
              </a:defRPr>
            </a:pPr>
            <a:r>
              <a:rPr sz="2800">
                <a:solidFill>
                  <a:srgbClr val="2D2D2B"/>
                </a:solidFill>
              </a:rPr>
              <a:t>Windows = full screen (usually)</a:t>
            </a:r>
            <a:endParaRPr sz="2800">
              <a:solidFill>
                <a:srgbClr val="2D2D2B"/>
              </a:solidFill>
            </a:endParaRPr>
          </a:p>
          <a:p>
            <a:pPr lvl="0">
              <a:buBlip>
                <a:blip r:embed="rId2"/>
              </a:buBlip>
              <a:defRPr sz="1800">
                <a:solidFill>
                  <a:srgbClr val="000000"/>
                </a:solidFill>
              </a:defRPr>
            </a:pPr>
            <a:r>
              <a:rPr sz="2800">
                <a:solidFill>
                  <a:srgbClr val="2D2D2B"/>
                </a:solidFill>
              </a:rPr>
              <a:t>Views = portion of the screen (like a </a:t>
            </a:r>
            <a:r>
              <a:rPr b="1" sz="2800">
                <a:solidFill>
                  <a:srgbClr val="2D2D2B"/>
                </a:solidFill>
              </a:rPr>
              <a:t>&lt;div&gt;</a:t>
            </a:r>
            <a:r>
              <a:rPr sz="2800">
                <a:solidFill>
                  <a:srgbClr val="2D2D2B"/>
                </a:solidFill>
              </a:rPr>
              <a:t>)</a:t>
            </a:r>
            <a:endParaRPr sz="2800">
              <a:solidFill>
                <a:srgbClr val="2D2D2B"/>
              </a:solidFill>
            </a:endParaRPr>
          </a:p>
          <a:p>
            <a:pPr lvl="0">
              <a:buBlip>
                <a:blip r:embed="rId2"/>
              </a:buBlip>
              <a:defRPr sz="1800">
                <a:solidFill>
                  <a:srgbClr val="000000"/>
                </a:solidFill>
              </a:defRPr>
            </a:pPr>
            <a:r>
              <a:rPr sz="2800">
                <a:solidFill>
                  <a:srgbClr val="2D2D2B"/>
                </a:solidFill>
              </a:rPr>
              <a:t>Every app has at least one window</a:t>
            </a:r>
          </a:p>
        </p:txBody>
      </p:sp>
    </p:spTree>
  </p:cSld>
  <p:clrMapOvr>
    <a:masterClrMapping/>
  </p:clrMapOvr>
  <p:transition spd="slow" advClick="1">
    <p:dissolve/>
  </p:transition>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 Hierarchy - Window-based apps</a:t>
            </a:r>
          </a:p>
        </p:txBody>
      </p:sp>
      <p:sp>
        <p:nvSpPr>
          <p:cNvPr id="661" name="Shape 66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662" name="Shape 662"/>
          <p:cNvSpPr/>
          <p:nvPr/>
        </p:nvSpPr>
        <p:spPr>
          <a:xfrm>
            <a:off x="4291012" y="1084262"/>
            <a:ext cx="3387726" cy="7208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Single window (no tabs)</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Views inside window or other views</a:t>
            </a:r>
          </a:p>
        </p:txBody>
      </p:sp>
      <p:grpSp>
        <p:nvGrpSpPr>
          <p:cNvPr id="665" name="Group 665"/>
          <p:cNvGrpSpPr/>
          <p:nvPr/>
        </p:nvGrpSpPr>
        <p:grpSpPr>
          <a:xfrm>
            <a:off x="4425950" y="2070099"/>
            <a:ext cx="3252788" cy="2016253"/>
            <a:chOff x="0" y="0"/>
            <a:chExt cx="3252787" cy="2016251"/>
          </a:xfrm>
        </p:grpSpPr>
        <p:sp>
          <p:nvSpPr>
            <p:cNvPr id="663" name="Shape 663"/>
            <p:cNvSpPr/>
            <p:nvPr/>
          </p:nvSpPr>
          <p:spPr>
            <a:xfrm>
              <a:off x="0" y="-1"/>
              <a:ext cx="3252788" cy="187166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100">
                  <a:solidFill>
                    <a:srgbClr val="FFFFFF"/>
                  </a:solidFill>
                  <a:latin typeface="Inconsolata"/>
                  <a:ea typeface="Inconsolata"/>
                  <a:cs typeface="Inconsolata"/>
                  <a:sym typeface="Inconsolata"/>
                </a:defRPr>
              </a:pPr>
            </a:p>
          </p:txBody>
        </p:sp>
        <p:sp>
          <p:nvSpPr>
            <p:cNvPr id="664" name="Shape 664"/>
            <p:cNvSpPr/>
            <p:nvPr/>
          </p:nvSpPr>
          <p:spPr>
            <a:xfrm>
              <a:off x="0" y="-1"/>
              <a:ext cx="3252788" cy="2016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&lt;Alloy&gt;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&lt;Window&gt;</a:t>
              </a:r>
              <a:endParaRPr sz="1600">
                <a:solidFill>
                  <a:srgbClr val="FFFFFF"/>
                </a:solidFill>
                <a:latin typeface="Inconsolata"/>
                <a:ea typeface="Inconsolata"/>
                <a:cs typeface="Inconsolata"/>
                <a:sym typeface="Inconsolata"/>
              </a:endParaRPr>
            </a:p>
            <a:p>
              <a:pPr lvl="2">
                <a:defRPr sz="1800">
                  <a:solidFill>
                    <a:srgbClr val="000000"/>
                  </a:solidFill>
                </a:defRPr>
              </a:pPr>
              <a:r>
                <a:rPr sz="1600">
                  <a:solidFill>
                    <a:srgbClr val="FFFFFF"/>
                  </a:solidFill>
                  <a:latin typeface="Inconsolata"/>
                  <a:ea typeface="Inconsolata"/>
                  <a:cs typeface="Inconsolata"/>
                  <a:sym typeface="Inconsolata"/>
                </a:rPr>
                <a:t>&lt;View&gt;…&lt;/View&gt;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&lt;View&gt;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&lt;Button /&gt;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&lt;/View&gt;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&lt;/Window&gt;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&lt;/Alloy&gt; </a:t>
              </a:r>
              <a:br>
                <a:rPr sz="1600">
                  <a:solidFill>
                    <a:srgbClr val="FFFFFF"/>
                  </a:solidFill>
                  <a:latin typeface="Inconsolata"/>
                  <a:ea typeface="Inconsolata"/>
                  <a:cs typeface="Inconsolata"/>
                  <a:sym typeface="Inconsolata"/>
                </a:rPr>
              </a:br>
            </a:p>
          </p:txBody>
        </p:sp>
      </p:grpSp>
      <p:pic>
        <p:nvPicPr>
          <p:cNvPr id="666" name="image59.png" descr="Screen_Shot_2014-07-08_at_12_14_58_PM.png"/>
          <p:cNvPicPr/>
          <p:nvPr/>
        </p:nvPicPr>
        <p:blipFill>
          <a:blip r:embed="rId2">
            <a:extLst/>
          </a:blip>
          <a:stretch>
            <a:fillRect/>
          </a:stretch>
        </p:blipFill>
        <p:spPr>
          <a:xfrm>
            <a:off x="1100137" y="1000125"/>
            <a:ext cx="1998663" cy="4022725"/>
          </a:xfrm>
          <a:prstGeom prst="rect">
            <a:avLst/>
          </a:prstGeom>
          <a:ln w="12700">
            <a:miter lim="400000"/>
          </a:ln>
        </p:spPr>
      </p:pic>
    </p:spTree>
  </p:cSld>
  <p:clrMapOvr>
    <a:masterClrMapping/>
  </p:clrMapOvr>
  <p:transition spd="slow" advClick="1">
    <p:dissolve/>
  </p:transition>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Shape 66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 Hierarchy - Tab-based apps</a:t>
            </a:r>
          </a:p>
        </p:txBody>
      </p:sp>
      <p:sp>
        <p:nvSpPr>
          <p:cNvPr id="669" name="Shape 66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670" name="Shape 670"/>
          <p:cNvSpPr/>
          <p:nvPr/>
        </p:nvSpPr>
        <p:spPr>
          <a:xfrm>
            <a:off x="4278312" y="963612"/>
            <a:ext cx="3386138" cy="936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85750" indent="-2857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Tab group with 1+ tabs</a:t>
            </a:r>
            <a:endParaRPr sz="1600">
              <a:solidFill>
                <a:srgbClr val="FFFFFF"/>
              </a:solidFill>
              <a:latin typeface="Inconsolata"/>
              <a:ea typeface="Inconsolata"/>
              <a:cs typeface="Inconsolata"/>
              <a:sym typeface="Inconsolata"/>
            </a:endParaRPr>
          </a:p>
          <a:p>
            <a:pPr lvl="0" marL="285750" indent="-2857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Each tab has one window</a:t>
            </a:r>
            <a:endParaRPr sz="1600">
              <a:solidFill>
                <a:srgbClr val="FFFFFF"/>
              </a:solidFill>
              <a:latin typeface="Inconsolata"/>
              <a:ea typeface="Inconsolata"/>
              <a:cs typeface="Inconsolata"/>
              <a:sym typeface="Inconsolata"/>
            </a:endParaRPr>
          </a:p>
          <a:p>
            <a:pPr lvl="0" marL="285750" indent="-2857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Views inside window or other views</a:t>
            </a:r>
          </a:p>
        </p:txBody>
      </p:sp>
      <p:grpSp>
        <p:nvGrpSpPr>
          <p:cNvPr id="673" name="Group 673"/>
          <p:cNvGrpSpPr/>
          <p:nvPr/>
        </p:nvGrpSpPr>
        <p:grpSpPr>
          <a:xfrm>
            <a:off x="4278312" y="2019299"/>
            <a:ext cx="4089401" cy="2217740"/>
            <a:chOff x="0" y="0"/>
            <a:chExt cx="4089400" cy="2217738"/>
          </a:xfrm>
        </p:grpSpPr>
        <p:sp>
          <p:nvSpPr>
            <p:cNvPr id="671" name="Shape 671"/>
            <p:cNvSpPr/>
            <p:nvPr/>
          </p:nvSpPr>
          <p:spPr>
            <a:xfrm>
              <a:off x="0" y="-1"/>
              <a:ext cx="4089400" cy="2217740"/>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672" name="Shape 672"/>
            <p:cNvSpPr/>
            <p:nvPr/>
          </p:nvSpPr>
          <p:spPr>
            <a:xfrm>
              <a:off x="0" y="-1"/>
              <a:ext cx="4089400" cy="1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&lt;Alloy&gt;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&lt;TabGroup&gt;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&lt;Window&gt;&lt;View&gt;&lt;/View&gt;&lt;/Window&gt;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&lt;/TabGroup&gt;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&lt;/Alloy&gt; </a:t>
              </a:r>
            </a:p>
          </p:txBody>
        </p:sp>
      </p:grpSp>
      <p:pic>
        <p:nvPicPr>
          <p:cNvPr id="674" name="image60.png" descr="Screen_Shot_2014-07-08_at_12_31_40_PM.png"/>
          <p:cNvPicPr/>
          <p:nvPr/>
        </p:nvPicPr>
        <p:blipFill>
          <a:blip r:embed="rId2">
            <a:extLst/>
          </a:blip>
          <a:stretch>
            <a:fillRect/>
          </a:stretch>
        </p:blipFill>
        <p:spPr>
          <a:xfrm>
            <a:off x="989012" y="963612"/>
            <a:ext cx="1982788" cy="3994151"/>
          </a:xfrm>
          <a:prstGeom prst="rect">
            <a:avLst/>
          </a:prstGeom>
          <a:ln w="12700">
            <a:miter lim="400000"/>
          </a:ln>
        </p:spPr>
      </p:pic>
    </p:spTree>
  </p:cSld>
  <p:clrMapOvr>
    <a:masterClrMapping/>
  </p:clrMapOvr>
  <p:transition spd="slow" advClick="1">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GETTING STARTED</a:t>
            </a:r>
          </a:p>
        </p:txBody>
      </p:sp>
      <p:sp>
        <p:nvSpPr>
          <p:cNvPr id="90" name="Shape 90"/>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6 UI Components</a:t>
            </a:r>
          </a:p>
        </p:txBody>
      </p:sp>
      <p:pic>
        <p:nvPicPr>
          <p:cNvPr id="677" name="image61.png"/>
          <p:cNvPicPr/>
          <p:nvPr/>
        </p:nvPicPr>
        <p:blipFill>
          <a:blip r:embed="rId2">
            <a:extLst/>
          </a:blip>
          <a:stretch>
            <a:fillRect/>
          </a:stretch>
        </p:blipFill>
        <p:spPr>
          <a:xfrm>
            <a:off x="2233613" y="1154112"/>
            <a:ext cx="4676776" cy="3440114"/>
          </a:xfrm>
          <a:prstGeom prst="rect">
            <a:avLst/>
          </a:prstGeom>
          <a:ln w="12700">
            <a:miter lim="400000"/>
          </a:ln>
        </p:spPr>
      </p:pic>
    </p:spTree>
  </p:cSld>
  <p:clrMapOvr>
    <a:masterClrMapping/>
  </p:clrMapOvr>
  <p:transition spd="slow" advClick="1">
    <p:dissolve/>
  </p:transition>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9" name="Shape 67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7 UI Components</a:t>
            </a:r>
          </a:p>
        </p:txBody>
      </p:sp>
      <p:pic>
        <p:nvPicPr>
          <p:cNvPr id="680" name="image62.png"/>
          <p:cNvPicPr/>
          <p:nvPr/>
        </p:nvPicPr>
        <p:blipFill>
          <a:blip r:embed="rId2">
            <a:extLst/>
          </a:blip>
          <a:stretch>
            <a:fillRect/>
          </a:stretch>
        </p:blipFill>
        <p:spPr>
          <a:xfrm>
            <a:off x="2174875" y="796925"/>
            <a:ext cx="4400550" cy="4346575"/>
          </a:xfrm>
          <a:prstGeom prst="rect">
            <a:avLst/>
          </a:prstGeom>
          <a:ln w="12700">
            <a:miter lim="400000"/>
          </a:ln>
        </p:spPr>
      </p:pic>
    </p:spTree>
  </p:cSld>
  <p:clrMapOvr>
    <a:masterClrMapping/>
  </p:clrMapOvr>
  <p:transition spd="slow" advClick="1">
    <p:dissolve/>
  </p:transition>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2" name="Shape 6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2.x User Interface Components</a:t>
            </a:r>
          </a:p>
        </p:txBody>
      </p:sp>
      <p:pic>
        <p:nvPicPr>
          <p:cNvPr id="683" name="image63.png"/>
          <p:cNvPicPr/>
          <p:nvPr/>
        </p:nvPicPr>
        <p:blipFill>
          <a:blip r:embed="rId2">
            <a:extLst/>
          </a:blip>
          <a:stretch>
            <a:fillRect/>
          </a:stretch>
        </p:blipFill>
        <p:spPr>
          <a:xfrm>
            <a:off x="1857375" y="1154112"/>
            <a:ext cx="5429250" cy="3440114"/>
          </a:xfrm>
          <a:prstGeom prst="rect">
            <a:avLst/>
          </a:prstGeom>
          <a:ln w="12700">
            <a:miter lim="400000"/>
          </a:ln>
        </p:spPr>
      </p:pic>
    </p:spTree>
  </p:cSld>
  <p:clrMapOvr>
    <a:masterClrMapping/>
  </p:clrMapOvr>
  <p:transition spd="slow" advClick="1">
    <p:dissolve/>
  </p:transition>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5" name="Shape 68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4.x User Interface Components</a:t>
            </a:r>
          </a:p>
        </p:txBody>
      </p:sp>
      <p:pic>
        <p:nvPicPr>
          <p:cNvPr id="686" name="image64.png"/>
          <p:cNvPicPr/>
          <p:nvPr/>
        </p:nvPicPr>
        <p:blipFill>
          <a:blip r:embed="rId2">
            <a:extLst/>
          </a:blip>
          <a:stretch>
            <a:fillRect/>
          </a:stretch>
        </p:blipFill>
        <p:spPr>
          <a:xfrm>
            <a:off x="2101850" y="1154112"/>
            <a:ext cx="1955800" cy="3440114"/>
          </a:xfrm>
          <a:prstGeom prst="rect">
            <a:avLst/>
          </a:prstGeom>
          <a:ln w="12700">
            <a:miter lim="400000"/>
          </a:ln>
        </p:spPr>
      </p:pic>
      <p:pic>
        <p:nvPicPr>
          <p:cNvPr id="687" name="image65.png"/>
          <p:cNvPicPr/>
          <p:nvPr/>
        </p:nvPicPr>
        <p:blipFill>
          <a:blip r:embed="rId3">
            <a:extLst/>
          </a:blip>
          <a:stretch>
            <a:fillRect/>
          </a:stretch>
        </p:blipFill>
        <p:spPr>
          <a:xfrm>
            <a:off x="5154612" y="1103312"/>
            <a:ext cx="1971676" cy="3490914"/>
          </a:xfrm>
          <a:prstGeom prst="rect">
            <a:avLst/>
          </a:prstGeom>
          <a:ln w="12700">
            <a:miter lim="400000"/>
          </a:ln>
        </p:spPr>
      </p:pic>
    </p:spTree>
  </p:cSld>
  <p:clrMapOvr>
    <a:masterClrMapping/>
  </p:clrMapOvr>
  <p:transition spd="slow" advClick="1">
    <p:dissolve/>
  </p:transition>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91" name="Group 691"/>
          <p:cNvGrpSpPr/>
          <p:nvPr/>
        </p:nvGrpSpPr>
        <p:grpSpPr>
          <a:xfrm>
            <a:off x="-4738" y="-1"/>
            <a:ext cx="9309101" cy="5143501"/>
            <a:chOff x="0" y="0"/>
            <a:chExt cx="9309099" cy="5143500"/>
          </a:xfrm>
        </p:grpSpPr>
        <p:pic>
          <p:nvPicPr>
            <p:cNvPr id="689"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690"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692" name="Shape 692"/>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693"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694" name="Shape 694"/>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90000"/>
              </a:lnSpc>
              <a:spcBef>
                <a:spcPts val="500"/>
              </a:spcBef>
              <a:buSzPct val="75000"/>
              <a:buBlip>
                <a:blip r:embed="rId4"/>
              </a:buBlip>
              <a:defRPr sz="1800">
                <a:solidFill>
                  <a:srgbClr val="000000"/>
                </a:solidFill>
              </a:defRPr>
            </a:pPr>
            <a:r>
              <a:rPr sz="2300">
                <a:solidFill>
                  <a:srgbClr val="2D2D2B"/>
                </a:solidFill>
              </a:rPr>
              <a:t>In Studio, create a new Titanium Mobile project.</a:t>
            </a:r>
            <a:endParaRPr sz="2300">
              <a:solidFill>
                <a:srgbClr val="2D2D2B"/>
              </a:solidFill>
            </a:endParaRPr>
          </a:p>
          <a:p>
            <a:pPr lvl="0" marL="304800" indent="-304800">
              <a:lnSpc>
                <a:spcPct val="90000"/>
              </a:lnSpc>
              <a:spcBef>
                <a:spcPts val="500"/>
              </a:spcBef>
              <a:buSzPct val="75000"/>
              <a:buBlip>
                <a:blip r:embed="rId4"/>
              </a:buBlip>
              <a:defRPr sz="1800">
                <a:solidFill>
                  <a:srgbClr val="000000"/>
                </a:solidFill>
              </a:defRPr>
            </a:pPr>
            <a:r>
              <a:rPr sz="2300">
                <a:solidFill>
                  <a:srgbClr val="2D2D2B"/>
                </a:solidFill>
              </a:rPr>
              <a:t>Examine the view hierarchy in app/views/index.xml</a:t>
            </a:r>
            <a:endParaRPr sz="2300">
              <a:solidFill>
                <a:srgbClr val="2D2D2B"/>
              </a:solidFill>
            </a:endParaRPr>
          </a:p>
          <a:p>
            <a:pPr lvl="0" marL="304800" indent="-304800">
              <a:lnSpc>
                <a:spcPct val="90000"/>
              </a:lnSpc>
              <a:spcBef>
                <a:spcPts val="500"/>
              </a:spcBef>
              <a:buSzPct val="75000"/>
              <a:buBlip>
                <a:blip r:embed="rId4"/>
              </a:buBlip>
              <a:defRPr sz="1800">
                <a:solidFill>
                  <a:srgbClr val="000000"/>
                </a:solidFill>
              </a:defRPr>
            </a:pPr>
            <a:r>
              <a:rPr sz="2300">
                <a:solidFill>
                  <a:srgbClr val="2D2D2B"/>
                </a:solidFill>
              </a:rPr>
              <a:t>Identify the containers in the view hierarchy of this app</a:t>
            </a:r>
          </a:p>
        </p:txBody>
      </p:sp>
    </p:spTree>
  </p:cSld>
  <p:clrMapOvr>
    <a:masterClrMapping/>
  </p:clrMapOvr>
  <p:transition spd="slow" advClick="1">
    <p:dissolve/>
  </p:transition>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Positioning</a:t>
            </a:r>
          </a:p>
        </p:txBody>
      </p:sp>
      <p:sp>
        <p:nvSpPr>
          <p:cNvPr id="697" name="Shape 69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698" name="Shape 698"/>
          <p:cNvSpPr/>
          <p:nvPr/>
        </p:nvSpPr>
        <p:spPr>
          <a:xfrm>
            <a:off x="246063" y="1095375"/>
            <a:ext cx="1744661" cy="7208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top and left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bottom and right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center</a:t>
            </a:r>
          </a:p>
        </p:txBody>
      </p:sp>
      <p:grpSp>
        <p:nvGrpSpPr>
          <p:cNvPr id="701" name="Group 701"/>
          <p:cNvGrpSpPr/>
          <p:nvPr/>
        </p:nvGrpSpPr>
        <p:grpSpPr>
          <a:xfrm>
            <a:off x="4533900" y="982620"/>
            <a:ext cx="3370263" cy="3965618"/>
            <a:chOff x="0" y="-7979"/>
            <a:chExt cx="3370262" cy="3965617"/>
          </a:xfrm>
        </p:grpSpPr>
        <p:sp>
          <p:nvSpPr>
            <p:cNvPr id="699" name="Shape 699"/>
            <p:cNvSpPr/>
            <p:nvPr/>
          </p:nvSpPr>
          <p:spPr>
            <a:xfrm>
              <a:off x="0" y="0"/>
              <a:ext cx="3370263" cy="3957638"/>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700" name="Shape 700"/>
            <p:cNvSpPr/>
            <p:nvPr/>
          </p:nvSpPr>
          <p:spPr>
            <a:xfrm>
              <a:off x="0" y="-7980"/>
              <a:ext cx="3370263" cy="35275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&lt;View id=“red” /&gt;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&lt;View id=“blue” /&gt;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&lt;View id=“yellow” /&gt;</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“#red”:{</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top: 10, left: 10,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width: 10, height: 10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“#blue”:{</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center:{x:50%,y:50%},	 	width: 50, height: 50</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“#yellow”:{</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bottom:70, right: 70,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width: 10, height: 10</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a:t>
              </a:r>
            </a:p>
          </p:txBody>
        </p:sp>
      </p:grpSp>
      <p:pic>
        <p:nvPicPr>
          <p:cNvPr id="702" name="image66.png"/>
          <p:cNvPicPr/>
          <p:nvPr/>
        </p:nvPicPr>
        <p:blipFill>
          <a:blip r:embed="rId3">
            <a:extLst/>
          </a:blip>
          <a:stretch>
            <a:fillRect/>
          </a:stretch>
        </p:blipFill>
        <p:spPr>
          <a:xfrm>
            <a:off x="2124075" y="1095375"/>
            <a:ext cx="1700214" cy="3443288"/>
          </a:xfrm>
          <a:prstGeom prst="rect">
            <a:avLst/>
          </a:prstGeom>
          <a:ln w="12700">
            <a:miter lim="400000"/>
          </a:ln>
        </p:spPr>
      </p:pic>
    </p:spTree>
  </p:cSld>
  <p:clrMapOvr>
    <a:masterClrMapping/>
  </p:clrMapOvr>
  <p:transition spd="slow" advClick="1">
    <p:dissolve/>
  </p:transition>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Shape 70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Units</a:t>
            </a:r>
          </a:p>
        </p:txBody>
      </p:sp>
      <p:sp>
        <p:nvSpPr>
          <p:cNvPr id="707" name="Shape 70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10" name="Group 710"/>
          <p:cNvGrpSpPr/>
          <p:nvPr/>
        </p:nvGrpSpPr>
        <p:grpSpPr>
          <a:xfrm>
            <a:off x="871537" y="1517649"/>
            <a:ext cx="7400926" cy="1763715"/>
            <a:chOff x="0" y="0"/>
            <a:chExt cx="7400925" cy="1763713"/>
          </a:xfrm>
        </p:grpSpPr>
        <p:sp>
          <p:nvSpPr>
            <p:cNvPr id="708" name="Shape 708"/>
            <p:cNvSpPr/>
            <p:nvPr/>
          </p:nvSpPr>
          <p:spPr>
            <a:xfrm>
              <a:off x="0" y="-1"/>
              <a:ext cx="7400925" cy="176371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709" name="Shape 709"/>
            <p:cNvSpPr/>
            <p:nvPr/>
          </p:nvSpPr>
          <p:spPr>
            <a:xfrm>
              <a:off x="0" y="-1"/>
              <a:ext cx="7400925" cy="1408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view = Ti.UI.createView({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You would not normally mix units like this */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top: '10mm',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left: '5px',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width: '30%',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height: 50 </a:t>
              </a:r>
              <a:r>
                <a:rPr sz="1400">
                  <a:solidFill>
                    <a:srgbClr val="BFBFBF"/>
                  </a:solidFill>
                  <a:latin typeface="Inconsolata"/>
                  <a:ea typeface="Inconsolata"/>
                  <a:cs typeface="Inconsolata"/>
                  <a:sym typeface="Inconsolata"/>
                </a:rPr>
                <a:t>/* default system units are used here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p>
          </p:txBody>
        </p:sp>
      </p:grpSp>
      <p:sp>
        <p:nvSpPr>
          <p:cNvPr id="711" name="Shape 711"/>
          <p:cNvSpPr/>
          <p:nvPr/>
        </p:nvSpPr>
        <p:spPr>
          <a:xfrm>
            <a:off x="457200" y="908050"/>
            <a:ext cx="5070475" cy="5730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200">
                <a:solidFill>
                  <a:srgbClr val="FFFFFF"/>
                </a:solidFill>
                <a:latin typeface="Inconsolata"/>
                <a:ea typeface="Inconsolata"/>
                <a:cs typeface="Inconsolata"/>
                <a:sym typeface="Inconsolata"/>
              </a:rPr>
              <a:t>Absolute measurements: px (pixels), dp/dip, mm, cm, in</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Relative measurements: % = percent of the parent's height or width</a:t>
            </a:r>
          </a:p>
        </p:txBody>
      </p:sp>
      <p:sp>
        <p:nvSpPr>
          <p:cNvPr id="712" name="Shape 712"/>
          <p:cNvSpPr/>
          <p:nvPr/>
        </p:nvSpPr>
        <p:spPr>
          <a:xfrm>
            <a:off x="457200" y="3484562"/>
            <a:ext cx="6985000" cy="242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FFFFFF"/>
                </a:solidFill>
                <a:latin typeface="Inconsolata"/>
                <a:ea typeface="Inconsolata"/>
                <a:cs typeface="Inconsolata"/>
                <a:sym typeface="Inconsolata"/>
              </a:defRPr>
            </a:lvl1pPr>
          </a:lstStyle>
          <a:p>
            <a:pPr lvl="0">
              <a:defRPr sz="1800">
                <a:solidFill>
                  <a:srgbClr val="000000"/>
                </a:solidFill>
              </a:defRPr>
            </a:pPr>
            <a:r>
              <a:rPr sz="1200">
                <a:solidFill>
                  <a:srgbClr val="FFFFFF"/>
                </a:solidFill>
              </a:rPr>
              <a:t>Default units - on Android = pixels; on iOS = dip</a:t>
            </a:r>
          </a:p>
        </p:txBody>
      </p:sp>
    </p:spTree>
  </p:cSld>
  <p:clrMapOvr>
    <a:masterClrMapping/>
  </p:clrMapOvr>
  <p:transition spd="slow" advClick="1">
    <p:dissolve/>
  </p:transition>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Shape 7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Auto' Behaviors</a:t>
            </a:r>
          </a:p>
        </p:txBody>
      </p:sp>
      <p:sp>
        <p:nvSpPr>
          <p:cNvPr id="715" name="Shape 715"/>
          <p:cNvSpPr/>
          <p:nvPr>
            <p:ph type="body" idx="1"/>
          </p:nvPr>
        </p:nvSpPr>
        <p:spPr>
          <a:xfrm>
            <a:off x="457200" y="1154112"/>
            <a:ext cx="8229600" cy="3440113"/>
          </a:xfrm>
          <a:prstGeom prst="rect">
            <a:avLst/>
          </a:prstGeom>
        </p:spPr>
        <p:txBody>
          <a:bodyPr/>
          <a:lstStyle/>
          <a:p>
            <a:pPr lvl="0">
              <a:lnSpc>
                <a:spcPct val="80000"/>
              </a:lnSpc>
              <a:spcBef>
                <a:spcPts val="500"/>
              </a:spcBef>
              <a:buBlip>
                <a:blip r:embed="rId2"/>
              </a:buBlip>
              <a:defRPr sz="1800">
                <a:solidFill>
                  <a:srgbClr val="000000"/>
                </a:solidFill>
              </a:defRPr>
            </a:pPr>
            <a:r>
              <a:rPr sz="2300">
                <a:solidFill>
                  <a:srgbClr val="2D2D2B"/>
                </a:solidFill>
              </a:rPr>
              <a:t>You can use Ti.UI.SIZE or Ti.UI.FILL instead of actual height/width value</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SIZE: fits to contents</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FILL: fills parent</a:t>
            </a:r>
            <a:endParaRPr sz="2300">
              <a:solidFill>
                <a:srgbClr val="2D2D2B"/>
              </a:solidFill>
            </a:endParaRPr>
          </a:p>
          <a:p>
            <a:pPr lvl="1" marL="0" indent="315913">
              <a:lnSpc>
                <a:spcPct val="80000"/>
              </a:lnSpc>
              <a:spcBef>
                <a:spcPts val="500"/>
              </a:spcBef>
              <a:buSzTx/>
              <a:buNone/>
              <a:defRPr sz="1800">
                <a:solidFill>
                  <a:srgbClr val="000000"/>
                </a:solidFill>
              </a:defRPr>
            </a:pP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Defaults (if you don't set a height/width)</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Buttons, labels, images, text fields and areas = Ti.UI.SIZE</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Windows, views, tables, webviews = Ti.UI.FILL</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Table rows = FILL for width and SIZE for height</a:t>
            </a:r>
          </a:p>
        </p:txBody>
      </p:sp>
    </p:spTree>
  </p:cSld>
  <p:clrMapOvr>
    <a:masterClrMapping/>
  </p:clrMapOvr>
  <p:transition spd="slow" advClick="1">
    <p:dissolve/>
  </p:transition>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Shape 71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Coordinates Grid</a:t>
            </a:r>
          </a:p>
        </p:txBody>
      </p:sp>
      <p:sp>
        <p:nvSpPr>
          <p:cNvPr id="718" name="Shape 718"/>
          <p:cNvSpPr/>
          <p:nvPr>
            <p:ph type="body" idx="1"/>
          </p:nvPr>
        </p:nvSpPr>
        <p:spPr>
          <a:xfrm>
            <a:off x="457200" y="1154112"/>
            <a:ext cx="8229600" cy="3440113"/>
          </a:xfrm>
          <a:prstGeom prst="rect">
            <a:avLst/>
          </a:prstGeom>
        </p:spPr>
        <p:txBody>
          <a:bodyPr/>
          <a:lstStyle/>
          <a:p>
            <a:pPr lvl="0" marL="0" indent="0">
              <a:lnSpc>
                <a:spcPct val="80000"/>
              </a:lnSpc>
              <a:buSzTx/>
              <a:buNone/>
              <a:defRPr sz="1800">
                <a:solidFill>
                  <a:srgbClr val="000000"/>
                </a:solidFill>
              </a:defRPr>
            </a:pPr>
            <a:r>
              <a:rPr sz="2500">
                <a:solidFill>
                  <a:srgbClr val="2D2D2B"/>
                </a:solidFill>
              </a:rPr>
              <a:t>iPhone 3/4 - 320 by 480 point grid</a:t>
            </a:r>
            <a:endParaRPr sz="2500">
              <a:solidFill>
                <a:srgbClr val="2D2D2B"/>
              </a:solidFill>
            </a:endParaRPr>
          </a:p>
          <a:p>
            <a:pPr lvl="0" marL="0" indent="0">
              <a:lnSpc>
                <a:spcPct val="80000"/>
              </a:lnSpc>
              <a:buSzTx/>
              <a:buNone/>
              <a:defRPr sz="1800">
                <a:solidFill>
                  <a:srgbClr val="000000"/>
                </a:solidFill>
              </a:defRPr>
            </a:pPr>
            <a:r>
              <a:rPr sz="2500">
                <a:solidFill>
                  <a:srgbClr val="2D2D2B"/>
                </a:solidFill>
              </a:rPr>
              <a:t>iPhone 5 - 320 by 568 point grid</a:t>
            </a:r>
            <a:endParaRPr sz="2500">
              <a:solidFill>
                <a:srgbClr val="2D2D2B"/>
              </a:solidFill>
            </a:endParaRPr>
          </a:p>
          <a:p>
            <a:pPr lvl="0" marL="0" indent="0">
              <a:lnSpc>
                <a:spcPct val="80000"/>
              </a:lnSpc>
              <a:buSzTx/>
              <a:buNone/>
              <a:defRPr sz="1800">
                <a:solidFill>
                  <a:srgbClr val="000000"/>
                </a:solidFill>
              </a:defRPr>
            </a:pPr>
            <a:r>
              <a:rPr sz="2500">
                <a:solidFill>
                  <a:srgbClr val="2D2D2B"/>
                </a:solidFill>
              </a:rPr>
              <a:t>iPad 1/2/3 - 1024 by 768 grid</a:t>
            </a:r>
            <a:endParaRPr sz="2500">
              <a:solidFill>
                <a:srgbClr val="2D2D2B"/>
              </a:solidFill>
            </a:endParaRPr>
          </a:p>
          <a:p>
            <a:pPr lvl="0" marL="0" indent="0">
              <a:lnSpc>
                <a:spcPct val="80000"/>
              </a:lnSpc>
              <a:buSzTx/>
              <a:buNone/>
              <a:defRPr sz="1800">
                <a:solidFill>
                  <a:srgbClr val="000000"/>
                </a:solidFill>
              </a:defRPr>
            </a:pPr>
            <a:endParaRPr sz="2500">
              <a:solidFill>
                <a:srgbClr val="2D2D2B"/>
              </a:solidFill>
            </a:endParaRPr>
          </a:p>
          <a:p>
            <a:pPr lvl="0" marL="0" indent="0">
              <a:lnSpc>
                <a:spcPct val="80000"/>
              </a:lnSpc>
              <a:buSzTx/>
              <a:buNone/>
              <a:defRPr sz="1800">
                <a:solidFill>
                  <a:srgbClr val="000000"/>
                </a:solidFill>
              </a:defRPr>
            </a:pPr>
            <a:r>
              <a:rPr sz="2500">
                <a:solidFill>
                  <a:srgbClr val="2D2D2B"/>
                </a:solidFill>
              </a:rPr>
              <a:t>Android sizes vary:</a:t>
            </a:r>
            <a:endParaRPr sz="2500">
              <a:solidFill>
                <a:srgbClr val="2D2D2B"/>
              </a:solidFill>
            </a:endParaRPr>
          </a:p>
          <a:p>
            <a:pPr lvl="1">
              <a:lnSpc>
                <a:spcPct val="80000"/>
              </a:lnSpc>
              <a:buBlip>
                <a:blip r:embed="rId2"/>
              </a:buBlip>
              <a:defRPr sz="1800">
                <a:solidFill>
                  <a:srgbClr val="000000"/>
                </a:solidFill>
              </a:defRPr>
            </a:pPr>
            <a:r>
              <a:rPr sz="2500">
                <a:solidFill>
                  <a:srgbClr val="2D2D2B"/>
                </a:solidFill>
              </a:rPr>
              <a:t>HVGA = 320 by 480 px</a:t>
            </a:r>
            <a:endParaRPr sz="2500">
              <a:solidFill>
                <a:srgbClr val="2D2D2B"/>
              </a:solidFill>
            </a:endParaRPr>
          </a:p>
          <a:p>
            <a:pPr lvl="1">
              <a:lnSpc>
                <a:spcPct val="80000"/>
              </a:lnSpc>
              <a:buBlip>
                <a:blip r:embed="rId2"/>
              </a:buBlip>
              <a:defRPr sz="1800">
                <a:solidFill>
                  <a:srgbClr val="000000"/>
                </a:solidFill>
              </a:defRPr>
            </a:pPr>
            <a:r>
              <a:rPr sz="2500">
                <a:solidFill>
                  <a:srgbClr val="2D2D2B"/>
                </a:solidFill>
              </a:rPr>
              <a:t>WVGA800 = 480 by 800 px</a:t>
            </a:r>
            <a:endParaRPr sz="2500">
              <a:solidFill>
                <a:srgbClr val="2D2D2B"/>
              </a:solidFill>
            </a:endParaRPr>
          </a:p>
          <a:p>
            <a:pPr lvl="1">
              <a:lnSpc>
                <a:spcPct val="80000"/>
              </a:lnSpc>
              <a:buBlip>
                <a:blip r:embed="rId2"/>
              </a:buBlip>
              <a:defRPr sz="1800">
                <a:solidFill>
                  <a:srgbClr val="000000"/>
                </a:solidFill>
              </a:defRPr>
            </a:pPr>
            <a:r>
              <a:rPr sz="2500">
                <a:solidFill>
                  <a:srgbClr val="2D2D2B"/>
                </a:solidFill>
              </a:rPr>
              <a:t>WVGA854 = 480 by 854 px</a:t>
            </a:r>
          </a:p>
        </p:txBody>
      </p:sp>
    </p:spTree>
  </p:cSld>
  <p:clrMapOvr>
    <a:masterClrMapping/>
  </p:clrMapOvr>
  <p:transition spd="slow" advClick="1">
    <p:dissolve/>
  </p:transition>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 name="Shape 72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Layout modes</a:t>
            </a:r>
          </a:p>
        </p:txBody>
      </p:sp>
      <p:sp>
        <p:nvSpPr>
          <p:cNvPr id="721" name="Shape 72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Absolute</a:t>
            </a:r>
            <a:endParaRPr sz="2800">
              <a:solidFill>
                <a:srgbClr val="2D2D2B"/>
              </a:solidFill>
            </a:endParaRPr>
          </a:p>
          <a:p>
            <a:pPr lvl="0">
              <a:buBlip>
                <a:blip r:embed="rId2"/>
              </a:buBlip>
              <a:defRPr sz="1800">
                <a:solidFill>
                  <a:srgbClr val="000000"/>
                </a:solidFill>
              </a:defRPr>
            </a:pPr>
            <a:r>
              <a:rPr sz="2800">
                <a:solidFill>
                  <a:srgbClr val="2D2D2B"/>
                </a:solidFill>
              </a:rPr>
              <a:t>Vertical</a:t>
            </a:r>
            <a:endParaRPr sz="2800">
              <a:solidFill>
                <a:srgbClr val="2D2D2B"/>
              </a:solidFill>
            </a:endParaRPr>
          </a:p>
          <a:p>
            <a:pPr lvl="0">
              <a:buBlip>
                <a:blip r:embed="rId2"/>
              </a:buBlip>
              <a:defRPr sz="1800">
                <a:solidFill>
                  <a:srgbClr val="000000"/>
                </a:solidFill>
              </a:defRPr>
            </a:pPr>
            <a:r>
              <a:rPr sz="2800">
                <a:solidFill>
                  <a:srgbClr val="2D2D2B"/>
                </a:solidFill>
              </a:rPr>
              <a:t>Horizontal</a:t>
            </a:r>
          </a:p>
        </p:txBody>
      </p:sp>
    </p:spTree>
  </p:cSld>
  <p:clrMapOvr>
    <a:masterClrMapping/>
  </p:clrMapOvr>
  <p:transition spd="slow" advClick="1">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95" name="Shape 9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the market, features, and typical use-cases for Appcelerator Titanium</a:t>
            </a:r>
            <a:endParaRPr sz="2800">
              <a:solidFill>
                <a:srgbClr val="2D2D2B"/>
              </a:solidFill>
            </a:endParaRPr>
          </a:p>
          <a:p>
            <a:pPr lvl="0">
              <a:buBlip>
                <a:blip r:embed="rId2"/>
              </a:buBlip>
              <a:defRPr sz="1800">
                <a:solidFill>
                  <a:srgbClr val="000000"/>
                </a:solidFill>
              </a:defRPr>
            </a:pPr>
            <a:r>
              <a:rPr sz="2800">
                <a:solidFill>
                  <a:srgbClr val="2D2D2B"/>
                </a:solidFill>
              </a:rPr>
              <a:t>Examine the basic Titanium architecture</a:t>
            </a:r>
            <a:endParaRPr sz="2800">
              <a:solidFill>
                <a:srgbClr val="2D2D2B"/>
              </a:solidFill>
            </a:endParaRPr>
          </a:p>
          <a:p>
            <a:pPr lvl="0">
              <a:buBlip>
                <a:blip r:embed="rId2"/>
              </a:buBlip>
              <a:defRPr sz="1800">
                <a:solidFill>
                  <a:srgbClr val="000000"/>
                </a:solidFill>
              </a:defRPr>
            </a:pPr>
            <a:r>
              <a:rPr sz="2800">
                <a:solidFill>
                  <a:srgbClr val="2D2D2B"/>
                </a:solidFill>
              </a:rPr>
              <a:t>List the steps in the app development process</a:t>
            </a:r>
            <a:endParaRPr sz="2800">
              <a:solidFill>
                <a:srgbClr val="2D2D2B"/>
              </a:solidFill>
            </a:endParaRPr>
          </a:p>
          <a:p>
            <a:pPr lvl="0">
              <a:buBlip>
                <a:blip r:embed="rId2"/>
              </a:buBlip>
              <a:defRPr sz="1800">
                <a:solidFill>
                  <a:srgbClr val="000000"/>
                </a:solidFill>
              </a:defRPr>
            </a:pPr>
            <a:r>
              <a:rPr sz="2800">
                <a:solidFill>
                  <a:srgbClr val="2D2D2B"/>
                </a:solidFill>
              </a:rPr>
              <a:t>List the resources available to help developers</a:t>
            </a:r>
          </a:p>
        </p:txBody>
      </p:sp>
    </p:spTree>
  </p:cSld>
  <p:clrMapOvr>
    <a:masterClrMapping/>
  </p:clrMapOvr>
  <p:transition spd="slow" advClick="1">
    <p:dissolve/>
  </p:transition>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 name="Shape 72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Absolute Layout</a:t>
            </a:r>
          </a:p>
        </p:txBody>
      </p:sp>
      <p:pic>
        <p:nvPicPr>
          <p:cNvPr id="724" name="image67.png"/>
          <p:cNvPicPr/>
          <p:nvPr/>
        </p:nvPicPr>
        <p:blipFill>
          <a:blip r:embed="rId2">
            <a:extLst/>
          </a:blip>
          <a:stretch>
            <a:fillRect/>
          </a:stretch>
        </p:blipFill>
        <p:spPr>
          <a:xfrm>
            <a:off x="846137" y="1447800"/>
            <a:ext cx="2282826" cy="2206625"/>
          </a:xfrm>
          <a:prstGeom prst="rect">
            <a:avLst/>
          </a:prstGeom>
          <a:ln w="12700">
            <a:miter lim="400000"/>
          </a:ln>
        </p:spPr>
      </p:pic>
      <p:sp>
        <p:nvSpPr>
          <p:cNvPr id="725" name="Shape 725"/>
          <p:cNvSpPr/>
          <p:nvPr/>
        </p:nvSpPr>
        <p:spPr>
          <a:xfrm>
            <a:off x="3708400" y="1447800"/>
            <a:ext cx="4710669" cy="2031365"/>
          </a:xfrm>
          <a:prstGeom prst="rect">
            <a:avLst/>
          </a:prstGeom>
          <a:ln>
            <a:solidFill>
              <a:srgbClr val="7D0E18"/>
            </a:solidFill>
            <a:miter/>
          </a:ln>
          <a:extLst>
            <a:ext uri="{C572A759-6A51-4108-AA02-DFA0A04FC94B}">
              <ma14:wrappingTextBoxFlag xmlns:ma14="http://schemas.microsoft.com/office/mac/drawingml/2011/main" val="1"/>
            </a:ext>
          </a:extLst>
        </p:spPr>
        <p:txBody>
          <a:bodyPr wrap="none" lIns="0" tIns="0" rIns="0" bIns="0">
            <a:spAutoFit/>
          </a:bodyPr>
          <a:lstStyle/>
          <a:p>
            <a:pPr lvl="0">
              <a:defRPr sz="1800">
                <a:solidFill>
                  <a:srgbClr val="000000"/>
                </a:solidFill>
              </a:defRPr>
            </a:pPr>
            <a:r>
              <a:rPr sz="1600">
                <a:solidFill>
                  <a:srgbClr val="3C3C3B"/>
                </a:solidFill>
              </a:rPr>
              <a:t>&lt;Button id=“SaveBtn”&gt;Save my Information&lt;/Button&gt;</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a:p>
            <a:pPr lvl="0">
              <a:defRPr sz="1800">
                <a:solidFill>
                  <a:srgbClr val="000000"/>
                </a:solidFill>
              </a:defRPr>
            </a:pPr>
            <a:r>
              <a:rPr sz="1600">
                <a:solidFill>
                  <a:srgbClr val="3C3C3B"/>
                </a:solidFill>
              </a:rPr>
              <a:t>“#SaveBtn”:{</a:t>
            </a:r>
            <a:endParaRPr sz="1600">
              <a:solidFill>
                <a:srgbClr val="3C3C3B"/>
              </a:solidFill>
            </a:endParaRPr>
          </a:p>
          <a:p>
            <a:pPr lvl="0">
              <a:defRPr sz="1800">
                <a:solidFill>
                  <a:srgbClr val="000000"/>
                </a:solidFill>
              </a:defRPr>
            </a:pPr>
            <a:r>
              <a:rPr sz="1600">
                <a:solidFill>
                  <a:srgbClr val="3C3C3B"/>
                </a:solidFill>
              </a:rPr>
              <a:t>	</a:t>
            </a:r>
            <a:r>
              <a:rPr b="1" sz="1600">
                <a:solidFill>
                  <a:srgbClr val="A71220"/>
                </a:solidFill>
              </a:rPr>
              <a:t>top: 170</a:t>
            </a:r>
            <a:endParaRPr b="1" sz="1600">
              <a:solidFill>
                <a:srgbClr val="A71220"/>
              </a:solidFill>
            </a:endParaRPr>
          </a:p>
          <a:p>
            <a:pPr lvl="0">
              <a:defRPr sz="1800">
                <a:solidFill>
                  <a:srgbClr val="000000"/>
                </a:solidFill>
              </a:defRPr>
            </a:pPr>
            <a:r>
              <a:rPr sz="1600">
                <a:solidFill>
                  <a:srgbClr val="3C3C3B"/>
                </a:solidFill>
              </a:rPr>
              <a:t>	right: 20,</a:t>
            </a:r>
            <a:endParaRPr sz="1600">
              <a:solidFill>
                <a:srgbClr val="3C3C3B"/>
              </a:solidFill>
            </a:endParaRPr>
          </a:p>
          <a:p>
            <a:pPr lvl="0">
              <a:defRPr sz="1800">
                <a:solidFill>
                  <a:srgbClr val="000000"/>
                </a:solidFill>
              </a:defRPr>
            </a:pPr>
            <a:r>
              <a:rPr sz="1600">
                <a:solidFill>
                  <a:srgbClr val="3C3C3B"/>
                </a:solidFill>
              </a:rPr>
              <a:t>	width: 280</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p:txBody>
      </p:sp>
    </p:spTree>
  </p:cSld>
  <p:clrMapOvr>
    <a:masterClrMapping/>
  </p:clrMapOvr>
  <p:transition spd="slow" advClick="1">
    <p:dissolve/>
  </p:transition>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Vertical Layout</a:t>
            </a:r>
          </a:p>
        </p:txBody>
      </p:sp>
      <p:pic>
        <p:nvPicPr>
          <p:cNvPr id="728" name="image68.png"/>
          <p:cNvPicPr/>
          <p:nvPr/>
        </p:nvPicPr>
        <p:blipFill>
          <a:blip r:embed="rId2">
            <a:extLst/>
          </a:blip>
          <a:srcRect l="54265" t="34" r="0" b="0"/>
          <a:stretch>
            <a:fillRect/>
          </a:stretch>
        </p:blipFill>
        <p:spPr>
          <a:xfrm>
            <a:off x="4846637" y="1198562"/>
            <a:ext cx="1995488" cy="3440114"/>
          </a:xfrm>
          <a:prstGeom prst="rect">
            <a:avLst/>
          </a:prstGeom>
          <a:ln w="12700">
            <a:miter lim="400000"/>
          </a:ln>
        </p:spPr>
      </p:pic>
      <p:sp>
        <p:nvSpPr>
          <p:cNvPr id="729" name="Shape 729"/>
          <p:cNvSpPr/>
          <p:nvPr/>
        </p:nvSpPr>
        <p:spPr>
          <a:xfrm>
            <a:off x="1524000" y="1198562"/>
            <a:ext cx="2680554" cy="3479166"/>
          </a:xfrm>
          <a:prstGeom prst="rect">
            <a:avLst/>
          </a:prstGeom>
          <a:ln>
            <a:solidFill>
              <a:srgbClr val="7D0E18"/>
            </a:solidFill>
            <a:miter/>
          </a:ln>
          <a:extLst>
            <a:ext uri="{C572A759-6A51-4108-AA02-DFA0A04FC94B}">
              <ma14:wrappingTextBoxFlag xmlns:ma14="http://schemas.microsoft.com/office/mac/drawingml/2011/main" val="1"/>
            </a:ext>
          </a:extLst>
        </p:spPr>
        <p:txBody>
          <a:bodyPr wrap="none" lIns="0" tIns="0" rIns="0" bIns="0">
            <a:spAutoFit/>
          </a:bodyPr>
          <a:lstStyle/>
          <a:p>
            <a:pPr lvl="0">
              <a:defRPr sz="1800">
                <a:solidFill>
                  <a:srgbClr val="000000"/>
                </a:solidFill>
              </a:defRPr>
            </a:pPr>
            <a:r>
              <a:rPr sz="1600">
                <a:solidFill>
                  <a:srgbClr val="3C3C3B"/>
                </a:solidFill>
              </a:rPr>
              <a:t>“Window”:{</a:t>
            </a:r>
            <a:endParaRPr sz="1600">
              <a:solidFill>
                <a:srgbClr val="3C3C3B"/>
              </a:solidFill>
            </a:endParaRPr>
          </a:p>
          <a:p>
            <a:pPr lvl="0">
              <a:defRPr sz="1800">
                <a:solidFill>
                  <a:srgbClr val="000000"/>
                </a:solidFill>
              </a:defRPr>
            </a:pPr>
            <a:r>
              <a:rPr sz="1600">
                <a:solidFill>
                  <a:srgbClr val="3C3C3B"/>
                </a:solidFill>
              </a:rPr>
              <a:t>	layout: “vertical”</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a:p>
            <a:pPr lvl="0">
              <a:defRPr sz="1800">
                <a:solidFill>
                  <a:srgbClr val="000000"/>
                </a:solidFill>
              </a:defRPr>
            </a:pPr>
            <a:r>
              <a:rPr sz="1600">
                <a:solidFill>
                  <a:srgbClr val="3C3C3B"/>
                </a:solidFill>
              </a:rPr>
              <a:t>“#green”:{</a:t>
            </a:r>
            <a:endParaRPr sz="1600">
              <a:solidFill>
                <a:srgbClr val="3C3C3B"/>
              </a:solidFill>
            </a:endParaRPr>
          </a:p>
          <a:p>
            <a:pPr lvl="0">
              <a:defRPr sz="1800">
                <a:solidFill>
                  <a:srgbClr val="000000"/>
                </a:solidFill>
              </a:defRPr>
            </a:pPr>
            <a:r>
              <a:rPr sz="1600">
                <a:solidFill>
                  <a:srgbClr val="3C3C3B"/>
                </a:solidFill>
              </a:rPr>
              <a:t>	</a:t>
            </a:r>
            <a:r>
              <a:rPr b="1" sz="1600">
                <a:solidFill>
                  <a:srgbClr val="A71220"/>
                </a:solidFill>
              </a:rPr>
              <a:t>top: 50,</a:t>
            </a:r>
            <a:endParaRPr b="1" sz="1600">
              <a:solidFill>
                <a:srgbClr val="A71220"/>
              </a:solidFill>
            </a:endParaRPr>
          </a:p>
          <a:p>
            <a:pPr lvl="0">
              <a:defRPr sz="1800">
                <a:solidFill>
                  <a:srgbClr val="000000"/>
                </a:solidFill>
              </a:defRPr>
            </a:pPr>
            <a:r>
              <a:rPr sz="1600">
                <a:solidFill>
                  <a:srgbClr val="3C3C3B"/>
                </a:solidFill>
              </a:rPr>
              <a:t>	backgroundColor: ‘green’</a:t>
            </a:r>
            <a:endParaRPr sz="1600">
              <a:solidFill>
                <a:srgbClr val="3C3C3B"/>
              </a:solidFill>
            </a:endParaRPr>
          </a:p>
          <a:p>
            <a:pPr lvl="0">
              <a:defRPr sz="1800">
                <a:solidFill>
                  <a:srgbClr val="000000"/>
                </a:solidFill>
              </a:defRPr>
            </a:pPr>
            <a:r>
              <a:rPr sz="1600">
                <a:solidFill>
                  <a:srgbClr val="3C3C3B"/>
                </a:solidFill>
              </a:rPr>
              <a:t>	height: 120</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a:p>
            <a:pPr lvl="0">
              <a:defRPr sz="1800">
                <a:solidFill>
                  <a:srgbClr val="000000"/>
                </a:solidFill>
              </a:defRPr>
            </a:pPr>
            <a:r>
              <a:rPr sz="1600">
                <a:solidFill>
                  <a:srgbClr val="3C3C3B"/>
                </a:solidFill>
              </a:rPr>
              <a:t>“#red”:{</a:t>
            </a:r>
            <a:endParaRPr sz="1600">
              <a:solidFill>
                <a:srgbClr val="3C3C3B"/>
              </a:solidFill>
            </a:endParaRPr>
          </a:p>
          <a:p>
            <a:pPr lvl="0">
              <a:defRPr sz="1800">
                <a:solidFill>
                  <a:srgbClr val="000000"/>
                </a:solidFill>
              </a:defRPr>
            </a:pPr>
            <a:r>
              <a:rPr sz="1600">
                <a:solidFill>
                  <a:srgbClr val="3C3C3B"/>
                </a:solidFill>
              </a:rPr>
              <a:t>	</a:t>
            </a:r>
            <a:r>
              <a:rPr b="1" sz="1600">
                <a:solidFill>
                  <a:srgbClr val="A71220"/>
                </a:solidFill>
              </a:rPr>
              <a:t>top: 50,</a:t>
            </a:r>
            <a:endParaRPr b="1" sz="1600">
              <a:solidFill>
                <a:srgbClr val="A71220"/>
              </a:solidFill>
            </a:endParaRPr>
          </a:p>
          <a:p>
            <a:pPr lvl="0">
              <a:defRPr sz="1800">
                <a:solidFill>
                  <a:srgbClr val="000000"/>
                </a:solidFill>
              </a:defRPr>
            </a:pPr>
            <a:r>
              <a:rPr sz="1600">
                <a:solidFill>
                  <a:srgbClr val="3C3C3B"/>
                </a:solidFill>
              </a:rPr>
              <a:t>	backgroundColor: ‘red’</a:t>
            </a:r>
            <a:endParaRPr sz="1600">
              <a:solidFill>
                <a:srgbClr val="3C3C3B"/>
              </a:solidFill>
            </a:endParaRPr>
          </a:p>
          <a:p>
            <a:pPr lvl="0">
              <a:defRPr sz="1800">
                <a:solidFill>
                  <a:srgbClr val="000000"/>
                </a:solidFill>
              </a:defRPr>
            </a:pPr>
            <a:r>
              <a:rPr sz="1600">
                <a:solidFill>
                  <a:srgbClr val="3C3C3B"/>
                </a:solidFill>
              </a:rPr>
              <a:t>	height: 120</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p:txBody>
      </p:sp>
    </p:spTree>
  </p:cSld>
  <p:clrMapOvr>
    <a:masterClrMapping/>
  </p:clrMapOvr>
  <p:transition spd="slow" advClick="1">
    <p:dissolve/>
  </p:transition>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33" name="Group 733"/>
          <p:cNvGrpSpPr/>
          <p:nvPr/>
        </p:nvGrpSpPr>
        <p:grpSpPr>
          <a:xfrm>
            <a:off x="-6350" y="-1"/>
            <a:ext cx="9309100" cy="5143501"/>
            <a:chOff x="0" y="0"/>
            <a:chExt cx="9309099" cy="5143500"/>
          </a:xfrm>
        </p:grpSpPr>
        <p:pic>
          <p:nvPicPr>
            <p:cNvPr id="731"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732"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734" name="Shape 734"/>
          <p:cNvSpPr/>
          <p:nvPr/>
        </p:nvSpPr>
        <p:spPr>
          <a:xfrm>
            <a:off x="5843666" y="307359"/>
            <a:ext cx="1981201"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735"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736" name="Shape 736"/>
          <p:cNvSpPr/>
          <p:nvPr/>
        </p:nvSpPr>
        <p:spPr>
          <a:xfrm>
            <a:off x="4987925" y="1652806"/>
            <a:ext cx="3790950" cy="31981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To the sample project you began earlier, change the Window to vertical layout.</a:t>
            </a:r>
            <a:endParaRPr sz="17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Create a view and add it to the window. Make the view 120 units tall and 50 units from the top. Set its background to be green</a:t>
            </a:r>
            <a:endParaRPr sz="17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Create a second view with the same properties, though with a red background. Add it to the window</a:t>
            </a:r>
            <a:endParaRPr sz="17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Build your project. Does the screen roughly match the preceding slide?</a:t>
            </a:r>
            <a:endParaRPr sz="1700">
              <a:solidFill>
                <a:srgbClr val="2D2D2B"/>
              </a:solidFill>
            </a:endParaRPr>
          </a:p>
        </p:txBody>
      </p:sp>
    </p:spTree>
  </p:cSld>
  <p:clrMapOvr>
    <a:masterClrMapping/>
  </p:clrMapOvr>
  <p:transition spd="slow" advClick="1">
    <p:dissolve/>
  </p:transition>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8"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739" name="Shape 739"/>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EVENTS</a:t>
            </a:r>
          </a:p>
        </p:txBody>
      </p:sp>
    </p:spTree>
  </p:cSld>
  <p:clrMapOvr>
    <a:masterClrMapping/>
  </p:clrMapOvr>
  <p:transition spd="slow" advClick="1">
    <p:dissolve/>
  </p:transition>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 Handling</a:t>
            </a:r>
          </a:p>
        </p:txBody>
      </p:sp>
      <p:sp>
        <p:nvSpPr>
          <p:cNvPr id="742" name="Shape 742"/>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Events are things that happen that you can monitor and react to</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User-generated: clicks, swipes, shakes, etc.</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Custom: non-user events that you use to signal within your app</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System-generated: battery low, phone call or SMS received</a:t>
            </a:r>
          </a:p>
        </p:txBody>
      </p:sp>
    </p:spTree>
  </p:cSld>
  <p:clrMapOvr>
    <a:masterClrMapping/>
  </p:clrMapOvr>
  <p:transition spd="slow" advClick="1">
    <p:dissolve/>
  </p:transition>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4" name="Shape 7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 Handling, cont'd</a:t>
            </a:r>
          </a:p>
        </p:txBody>
      </p:sp>
      <p:sp>
        <p:nvSpPr>
          <p:cNvPr id="745" name="Shape 745"/>
          <p:cNvSpPr/>
          <p:nvPr>
            <p:ph type="body" idx="1"/>
          </p:nvPr>
        </p:nvSpPr>
        <p:spPr>
          <a:xfrm>
            <a:off x="457200" y="1154112"/>
            <a:ext cx="8229600" cy="3440113"/>
          </a:xfrm>
          <a:prstGeom prst="rect">
            <a:avLst/>
          </a:prstGeom>
        </p:spPr>
        <p:txBody>
          <a:bodyPr/>
          <a:lstStyle/>
          <a:p>
            <a:pPr lvl="0">
              <a:lnSpc>
                <a:spcPct val="80000"/>
              </a:lnSpc>
              <a:buBlip>
                <a:blip r:embed="rId2"/>
              </a:buBlip>
              <a:defRPr sz="1800">
                <a:solidFill>
                  <a:srgbClr val="000000"/>
                </a:solidFill>
              </a:defRPr>
            </a:pPr>
            <a:r>
              <a:rPr sz="2500">
                <a:solidFill>
                  <a:srgbClr val="2D2D2B"/>
                </a:solidFill>
              </a:rPr>
              <a:t>Event listener - code you 'attach' to something to run when an event occurs</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Firing event - causing an event so that listeners are engaged</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You can add a listener on any UI component</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You can add custom listeners to nearly any object in your app</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You can fire any user-generated or custom type event (not the system events though)</a:t>
            </a:r>
          </a:p>
        </p:txBody>
      </p:sp>
    </p:spTree>
  </p:cSld>
  <p:clrMapOvr>
    <a:masterClrMapping/>
  </p:clrMapOvr>
  <p:transition spd="slow" advClick="1">
    <p:dissolve/>
  </p:transition>
</p:sld>
</file>

<file path=ppt/slides/slide1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7" name="Shape 7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 1</a:t>
            </a:r>
          </a:p>
        </p:txBody>
      </p:sp>
      <p:sp>
        <p:nvSpPr>
          <p:cNvPr id="748" name="Shape 74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749" name="Shape 749"/>
          <p:cNvSpPr/>
          <p:nvPr/>
        </p:nvSpPr>
        <p:spPr>
          <a:xfrm>
            <a:off x="1441622" y="1101641"/>
            <a:ext cx="6260756" cy="23441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a:solidFill>
                  <a:srgbClr val="BFBFBF"/>
                </a:solidFill>
                <a:latin typeface="Inconsolata"/>
                <a:ea typeface="Inconsolata"/>
                <a:cs typeface="Inconsolata"/>
                <a:sym typeface="Inconsolata"/>
              </a:rPr>
              <a:t>// let's start with a UI component, a button</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btn = Ti.UI.createButton({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title: 'Click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btn.addEventListener('click', function(e)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alert('Ouch! You clicked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p>
        </p:txBody>
      </p:sp>
    </p:spTree>
  </p:cSld>
  <p:clrMapOvr>
    <a:masterClrMapping/>
  </p:clrMapOvr>
  <p:transition spd="slow" advClick="1">
    <p:dissolve/>
  </p:transition>
</p:sld>
</file>

<file path=ppt/slides/slide1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 name="Shape 7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 2</a:t>
            </a:r>
          </a:p>
        </p:txBody>
      </p:sp>
      <p:sp>
        <p:nvSpPr>
          <p:cNvPr id="752" name="Shape 75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55" name="Group 755"/>
          <p:cNvGrpSpPr/>
          <p:nvPr/>
        </p:nvGrpSpPr>
        <p:grpSpPr>
          <a:xfrm>
            <a:off x="1982788" y="1323883"/>
            <a:ext cx="4875213" cy="3372867"/>
            <a:chOff x="0" y="0"/>
            <a:chExt cx="4875212" cy="3372865"/>
          </a:xfrm>
        </p:grpSpPr>
        <p:sp>
          <p:nvSpPr>
            <p:cNvPr id="753" name="Shape 753"/>
            <p:cNvSpPr/>
            <p:nvPr/>
          </p:nvSpPr>
          <p:spPr>
            <a:xfrm>
              <a:off x="0" y="0"/>
              <a:ext cx="4875213" cy="309880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754" name="Shape 754"/>
            <p:cNvSpPr/>
            <p:nvPr/>
          </p:nvSpPr>
          <p:spPr>
            <a:xfrm>
              <a:off x="0" y="0"/>
              <a:ext cx="4875213" cy="33728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BFBFBF"/>
                  </a:solidFill>
                  <a:latin typeface="Inconsolata"/>
                  <a:ea typeface="Inconsolata"/>
                  <a:cs typeface="Inconsolata"/>
                  <a:sym typeface="Inconsolata"/>
                </a:rPr>
                <a:t>// let's start with a UI component, a button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&lt;Button onClick=“ouch” id=“btn”&gt;I am a button&lt;/Button&gt;</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let's define our function first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ouch()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alert('Ouch! You clicked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BFBFBF"/>
                  </a:solidFill>
                  <a:latin typeface="Inconsolata"/>
                  <a:ea typeface="Inconsolata"/>
                  <a:cs typeface="Inconsolata"/>
                  <a:sym typeface="Inconsolata"/>
                </a:rPr>
                <a:t>// then use it in the listener -- without the () !!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BFBFBF"/>
                  </a:solidFill>
                  <a:latin typeface="Inconsolata"/>
                  <a:ea typeface="Inconsolata"/>
                  <a:cs typeface="Inconsolata"/>
                  <a:sym typeface="Inconsolata"/>
                </a:rPr>
                <a:t>$.</a:t>
              </a:r>
              <a:r>
                <a:rPr>
                  <a:solidFill>
                    <a:srgbClr val="FFFFFF"/>
                  </a:solidFill>
                  <a:latin typeface="Inconsolata"/>
                  <a:ea typeface="Inconsolata"/>
                  <a:cs typeface="Inconsolata"/>
                  <a:sym typeface="Inconsolata"/>
                </a:rPr>
                <a:t>btn.addEventListener(‘click', ouch); </a:t>
              </a:r>
            </a:p>
          </p:txBody>
        </p:sp>
      </p:grpSp>
    </p:spTree>
  </p:cSld>
  <p:clrMapOvr>
    <a:masterClrMapping/>
  </p:clrMapOvr>
  <p:transition spd="slow" advClick="1">
    <p:dissolve/>
  </p:transition>
</p:sld>
</file>

<file path=ppt/slides/slide1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 name="Shape 7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Removing Event Listeners</a:t>
            </a:r>
          </a:p>
        </p:txBody>
      </p:sp>
      <p:sp>
        <p:nvSpPr>
          <p:cNvPr id="758" name="Shape 75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61" name="Group 761"/>
          <p:cNvGrpSpPr/>
          <p:nvPr/>
        </p:nvGrpSpPr>
        <p:grpSpPr>
          <a:xfrm>
            <a:off x="1719263" y="1058587"/>
            <a:ext cx="6036591" cy="3729589"/>
            <a:chOff x="0" y="0"/>
            <a:chExt cx="6036590" cy="3729588"/>
          </a:xfrm>
        </p:grpSpPr>
        <p:sp>
          <p:nvSpPr>
            <p:cNvPr id="759" name="Shape 759"/>
            <p:cNvSpPr/>
            <p:nvPr/>
          </p:nvSpPr>
          <p:spPr>
            <a:xfrm>
              <a:off x="-1" y="-1"/>
              <a:ext cx="6036592" cy="3729590"/>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800">
                  <a:solidFill>
                    <a:srgbClr val="FFFFFF"/>
                  </a:solidFill>
                  <a:latin typeface="Inconsolata"/>
                  <a:ea typeface="Inconsolata"/>
                  <a:cs typeface="Inconsolata"/>
                  <a:sym typeface="Inconsolata"/>
                </a:defRPr>
              </a:pPr>
            </a:p>
          </p:txBody>
        </p:sp>
        <p:sp>
          <p:nvSpPr>
            <p:cNvPr id="760" name="Shape 760"/>
            <p:cNvSpPr/>
            <p:nvPr/>
          </p:nvSpPr>
          <p:spPr>
            <a:xfrm>
              <a:off x="-1" y="-1"/>
              <a:ext cx="6036592" cy="35705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0">
                <a:defRPr sz="1800">
                  <a:solidFill>
                    <a:srgbClr val="000000"/>
                  </a:solidFill>
                </a:defRPr>
              </a:pPr>
              <a:r>
                <a:rPr>
                  <a:solidFill>
                    <a:srgbClr val="FFFFFF"/>
                  </a:solidFill>
                  <a:latin typeface="Inconsolata"/>
                  <a:ea typeface="Inconsolata"/>
                  <a:cs typeface="Inconsolata"/>
                  <a:sym typeface="Inconsolata"/>
                </a:rPr>
                <a:t>&lt;Button id=“btn”&gt;I am a button&lt;/Button&gt;</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ouch()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alert('Ouch! You clicked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$.btn.removeEventListener('click', ouch);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$.btn.title = "You can't click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$.btn.addEventListener('click', ouch); </a:t>
              </a:r>
              <a:endParaRPr>
                <a:solidFill>
                  <a:srgbClr val="FFFFFF"/>
                </a:solidFill>
                <a:latin typeface="Inconsolata"/>
                <a:ea typeface="Inconsolata"/>
                <a:cs typeface="Inconsolata"/>
                <a:sym typeface="Inconsolata"/>
              </a:endParaRPr>
            </a:p>
          </p:txBody>
        </p:sp>
      </p:grpSp>
    </p:spTree>
  </p:cSld>
  <p:clrMapOvr>
    <a:masterClrMapping/>
  </p:clrMapOvr>
  <p:transition spd="slow" advClick="1">
    <p:dissolve/>
  </p:transition>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 name="Shape 7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 Object Properties</a:t>
            </a:r>
          </a:p>
        </p:txBody>
      </p:sp>
      <p:sp>
        <p:nvSpPr>
          <p:cNvPr id="764" name="Shape 76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67" name="Group 767"/>
          <p:cNvGrpSpPr/>
          <p:nvPr/>
        </p:nvGrpSpPr>
        <p:grpSpPr>
          <a:xfrm>
            <a:off x="1220787" y="1406524"/>
            <a:ext cx="6683376" cy="2407667"/>
            <a:chOff x="0" y="0"/>
            <a:chExt cx="6683375" cy="2407666"/>
          </a:xfrm>
        </p:grpSpPr>
        <p:sp>
          <p:nvSpPr>
            <p:cNvPr id="765" name="Shape 765"/>
            <p:cNvSpPr/>
            <p:nvPr/>
          </p:nvSpPr>
          <p:spPr>
            <a:xfrm>
              <a:off x="0" y="0"/>
              <a:ext cx="6683375" cy="2209800"/>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800">
                  <a:solidFill>
                    <a:srgbClr val="FFFFFF"/>
                  </a:solidFill>
                  <a:latin typeface="Inconsolata"/>
                  <a:ea typeface="Inconsolata"/>
                  <a:cs typeface="Inconsolata"/>
                  <a:sym typeface="Inconsolata"/>
                </a:defRPr>
              </a:pPr>
            </a:p>
          </p:txBody>
        </p:sp>
        <p:sp>
          <p:nvSpPr>
            <p:cNvPr id="766" name="Shape 766"/>
            <p:cNvSpPr/>
            <p:nvPr/>
          </p:nvSpPr>
          <p:spPr>
            <a:xfrm>
              <a:off x="0" y="0"/>
              <a:ext cx="6683375" cy="2407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FFFFFF"/>
                  </a:solidFill>
                </a:rPr>
                <a:t>&lt;TextField id=“textField”&gt;</a:t>
              </a:r>
              <a:endParaRPr>
                <a:solidFill>
                  <a:srgbClr val="FFFFFF"/>
                </a:solidFill>
              </a:endParaRPr>
            </a:p>
            <a:p>
              <a:pPr lvl="0">
                <a:defRPr sz="1800">
                  <a:solidFill>
                    <a:srgbClr val="000000"/>
                  </a:solidFill>
                </a:defRPr>
              </a:pPr>
              <a:r>
                <a:rPr>
                  <a:solidFill>
                    <a:srgbClr val="FFFFFF"/>
                  </a:solidFill>
                </a:rPr>
                <a:t>&lt;TextField id=“anotherField”&gt;</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$.textField.addEventListener('change', function(e)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r>
                <a:rPr>
                  <a:solidFill>
                    <a:srgbClr val="BFBFBF"/>
                  </a:solidFill>
                  <a:latin typeface="Inconsolata"/>
                  <a:ea typeface="Inconsolata"/>
                  <a:cs typeface="Inconsolata"/>
                  <a:sym typeface="Inconsolata"/>
                </a:rPr>
                <a:t>// e represents the 'event' object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$.anotherField.value = e.value; </a:t>
              </a:r>
              <a:r>
                <a:rPr>
                  <a:solidFill>
                    <a:srgbClr val="BFBFBF"/>
                  </a:solidFill>
                  <a:latin typeface="Inconsolata"/>
                  <a:ea typeface="Inconsolata"/>
                  <a:cs typeface="Inconsolata"/>
                  <a:sym typeface="Inconsolata"/>
                </a:rPr>
                <a:t>// it has various properties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7"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98" name="Shape 98"/>
          <p:cNvSpPr/>
          <p:nvPr>
            <p:ph type="title"/>
          </p:nvPr>
        </p:nvSpPr>
        <p:spPr>
          <a:xfrm>
            <a:off x="711200" y="2997200"/>
            <a:ext cx="7772400" cy="452438"/>
          </a:xfrm>
          <a:prstGeom prst="rect">
            <a:avLst/>
          </a:prstGeom>
        </p:spPr>
        <p:txBody>
          <a:bodyPr lIns="0" tIns="0" rIns="0" bIns="0">
            <a:normAutofit fontScale="100000" lnSpcReduction="0"/>
          </a:bodyPr>
          <a:lstStyle>
            <a:lvl1pPr defTabSz="367189">
              <a:defRPr sz="2340">
                <a:latin typeface="Corbel"/>
                <a:ea typeface="Corbel"/>
                <a:cs typeface="Corbel"/>
                <a:sym typeface="Corbel"/>
              </a:defRPr>
            </a:lvl1pPr>
          </a:lstStyle>
          <a:p>
            <a:pPr lvl="0">
              <a:defRPr b="0" sz="1800">
                <a:solidFill>
                  <a:srgbClr val="000000"/>
                </a:solidFill>
              </a:defRPr>
            </a:pPr>
            <a:r>
              <a:rPr b="1" sz="2340">
                <a:solidFill>
                  <a:srgbClr val="FFFFFE"/>
                </a:solidFill>
              </a:rPr>
              <a:t>APPCELERATOR TITANIUM OVERVIEW</a:t>
            </a:r>
          </a:p>
        </p:txBody>
      </p:sp>
    </p:spTree>
  </p:cSld>
  <p:clrMapOvr>
    <a:masterClrMapping/>
  </p:clrMapOvr>
  <p:transition spd="slow" advClick="1">
    <p:dissolve/>
  </p:transition>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9" name="Shape 76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Events Documentation</a:t>
            </a:r>
          </a:p>
        </p:txBody>
      </p:sp>
      <p:pic>
        <p:nvPicPr>
          <p:cNvPr id="770" name="image69.png"/>
          <p:cNvPicPr/>
          <p:nvPr/>
        </p:nvPicPr>
        <p:blipFill>
          <a:blip r:embed="rId2">
            <a:extLst/>
          </a:blip>
          <a:stretch>
            <a:fillRect/>
          </a:stretch>
        </p:blipFill>
        <p:spPr>
          <a:xfrm>
            <a:off x="4210537" y="1154112"/>
            <a:ext cx="4034694" cy="3441701"/>
          </a:xfrm>
          <a:prstGeom prst="rect">
            <a:avLst/>
          </a:prstGeom>
          <a:ln w="12700">
            <a:miter lim="400000"/>
          </a:ln>
        </p:spPr>
      </p:pic>
      <p:pic>
        <p:nvPicPr>
          <p:cNvPr id="771" name="image70.png"/>
          <p:cNvPicPr/>
          <p:nvPr/>
        </p:nvPicPr>
        <p:blipFill>
          <a:blip r:embed="rId3">
            <a:extLst/>
          </a:blip>
          <a:stretch>
            <a:fillRect/>
          </a:stretch>
        </p:blipFill>
        <p:spPr>
          <a:xfrm>
            <a:off x="530225" y="1154112"/>
            <a:ext cx="3592391" cy="3441701"/>
          </a:xfrm>
          <a:prstGeom prst="rect">
            <a:avLst/>
          </a:prstGeom>
          <a:ln w="12700">
            <a:miter lim="400000"/>
          </a:ln>
        </p:spPr>
      </p:pic>
      <p:sp>
        <p:nvSpPr>
          <p:cNvPr id="772" name="Shape 772"/>
          <p:cNvSpPr/>
          <p:nvPr/>
        </p:nvSpPr>
        <p:spPr>
          <a:xfrm>
            <a:off x="3590925" y="4833937"/>
            <a:ext cx="2003425"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lvl="0">
              <a:defRPr b="0" sz="1800">
                <a:solidFill>
                  <a:srgbClr val="000000"/>
                </a:solidFill>
              </a:defRPr>
            </a:pPr>
            <a:r>
              <a:rPr b="1" sz="1400">
                <a:solidFill>
                  <a:srgbClr val="3C3C3B"/>
                </a:solidFill>
              </a:rPr>
              <a:t>docs.appcelerator.com</a:t>
            </a:r>
          </a:p>
        </p:txBody>
      </p:sp>
    </p:spTree>
  </p:cSld>
  <p:clrMapOvr>
    <a:masterClrMapping/>
  </p:clrMapOvr>
  <p:transition spd="slow" advClick="1">
    <p:dissolve/>
  </p:transition>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4" name="Shape 77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Application-Level Events</a:t>
            </a:r>
          </a:p>
        </p:txBody>
      </p:sp>
      <p:sp>
        <p:nvSpPr>
          <p:cNvPr id="775" name="Shape 77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Not associated with a UI component</a:t>
            </a:r>
            <a:endParaRPr sz="2800">
              <a:solidFill>
                <a:srgbClr val="2D2D2B"/>
              </a:solidFill>
            </a:endParaRPr>
          </a:p>
          <a:p>
            <a:pPr lvl="0">
              <a:buBlip>
                <a:blip r:embed="rId2"/>
              </a:buBlip>
              <a:defRPr sz="1800">
                <a:solidFill>
                  <a:srgbClr val="000000"/>
                </a:solidFill>
              </a:defRPr>
            </a:pPr>
            <a:r>
              <a:rPr sz="2800">
                <a:solidFill>
                  <a:srgbClr val="2D2D2B"/>
                </a:solidFill>
              </a:rPr>
              <a:t>Used for signaling within the application</a:t>
            </a:r>
            <a:endParaRPr sz="2800">
              <a:solidFill>
                <a:srgbClr val="2D2D2B"/>
              </a:solidFill>
            </a:endParaRPr>
          </a:p>
          <a:p>
            <a:pPr lvl="0">
              <a:buBlip>
                <a:blip r:embed="rId2"/>
              </a:buBlip>
              <a:defRPr sz="1800">
                <a:solidFill>
                  <a:srgbClr val="000000"/>
                </a:solidFill>
              </a:defRPr>
            </a:pPr>
            <a:r>
              <a:rPr sz="2800">
                <a:solidFill>
                  <a:srgbClr val="2D2D2B"/>
                </a:solidFill>
              </a:rPr>
              <a:t>Can be fired from and listened for from anywhere within your app</a:t>
            </a:r>
          </a:p>
        </p:txBody>
      </p:sp>
    </p:spTree>
  </p:cSld>
  <p:clrMapOvr>
    <a:masterClrMapping/>
  </p:clrMapOvr>
  <p:transition spd="slow" advClick="1">
    <p:dissolve/>
  </p:transition>
</p:sld>
</file>

<file path=ppt/slides/slide1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7" name="Shape 7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Events Example</a:t>
            </a:r>
          </a:p>
        </p:txBody>
      </p:sp>
      <p:sp>
        <p:nvSpPr>
          <p:cNvPr id="778" name="Shape 77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81" name="Group 781"/>
          <p:cNvGrpSpPr/>
          <p:nvPr/>
        </p:nvGrpSpPr>
        <p:grpSpPr>
          <a:xfrm>
            <a:off x="407987" y="1073149"/>
            <a:ext cx="8328026" cy="2002410"/>
            <a:chOff x="0" y="0"/>
            <a:chExt cx="8328025" cy="2002408"/>
          </a:xfrm>
        </p:grpSpPr>
        <p:sp>
          <p:nvSpPr>
            <p:cNvPr id="779" name="Shape 779"/>
            <p:cNvSpPr/>
            <p:nvPr/>
          </p:nvSpPr>
          <p:spPr>
            <a:xfrm>
              <a:off x="0" y="0"/>
              <a:ext cx="8328025" cy="1941514"/>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700">
                  <a:solidFill>
                    <a:srgbClr val="FFFFFF"/>
                  </a:solidFill>
                  <a:latin typeface="Inconsolata"/>
                  <a:ea typeface="Inconsolata"/>
                  <a:cs typeface="Inconsolata"/>
                  <a:sym typeface="Inconsolata"/>
                </a:defRPr>
              </a:pPr>
            </a:p>
          </p:txBody>
        </p:sp>
        <p:sp>
          <p:nvSpPr>
            <p:cNvPr id="780" name="Shape 780"/>
            <p:cNvSpPr/>
            <p:nvPr/>
          </p:nvSpPr>
          <p:spPr>
            <a:xfrm>
              <a:off x="0" y="0"/>
              <a:ext cx="8328025" cy="2002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function saveToDatabase() { </a:t>
              </a: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a:t>
              </a:r>
              <a:r>
                <a:rPr sz="1700">
                  <a:solidFill>
                    <a:srgbClr val="BFBFBF"/>
                  </a:solidFill>
                  <a:latin typeface="Inconsolata"/>
                  <a:ea typeface="Inconsolata"/>
                  <a:cs typeface="Inconsolata"/>
                  <a:sym typeface="Inconsolata"/>
                </a:rPr>
                <a:t>// code goes here to save info </a:t>
              </a:r>
              <a:endParaRPr sz="1700">
                <a:solidFill>
                  <a:srgbClr val="BFBFBF"/>
                </a:solidFill>
                <a:latin typeface="Inconsolata"/>
                <a:ea typeface="Inconsolata"/>
                <a:cs typeface="Inconsolata"/>
                <a:sym typeface="Inconsolata"/>
              </a:endParaRPr>
            </a:p>
            <a:p>
              <a:pPr lvl="0">
                <a:defRPr sz="1800">
                  <a:solidFill>
                    <a:srgbClr val="000000"/>
                  </a:solidFill>
                </a:defRPr>
              </a:pPr>
              <a:r>
                <a:rPr sz="1700">
                  <a:solidFill>
                    <a:srgbClr val="BFBFBF"/>
                  </a:solidFill>
                  <a:latin typeface="Inconsolata"/>
                  <a:ea typeface="Inconsolata"/>
                  <a:cs typeface="Inconsolata"/>
                  <a:sym typeface="Inconsolata"/>
                </a:rPr>
                <a:t>     // to the database, when it's </a:t>
              </a:r>
              <a:endParaRPr sz="1700">
                <a:solidFill>
                  <a:srgbClr val="BFBFBF"/>
                </a:solidFill>
                <a:latin typeface="Inconsolata"/>
                <a:ea typeface="Inconsolata"/>
                <a:cs typeface="Inconsolata"/>
                <a:sym typeface="Inconsolata"/>
              </a:endParaRPr>
            </a:p>
            <a:p>
              <a:pPr lvl="0">
                <a:defRPr sz="1800">
                  <a:solidFill>
                    <a:srgbClr val="000000"/>
                  </a:solidFill>
                </a:defRPr>
              </a:pPr>
              <a:r>
                <a:rPr sz="1700">
                  <a:solidFill>
                    <a:srgbClr val="BFBFBF"/>
                  </a:solidFill>
                  <a:latin typeface="Inconsolata"/>
                  <a:ea typeface="Inconsolata"/>
                  <a:cs typeface="Inconsolata"/>
                  <a:sym typeface="Inconsolata"/>
                </a:rPr>
                <a:t>     // done, fire app event  </a:t>
              </a:r>
              <a:endParaRPr sz="1700">
                <a:solidFill>
                  <a:srgbClr val="BFBFB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Ti.App.fireEvent('databaseUpdated'); </a:t>
              </a: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a:t>
              </a:r>
              <a:br>
                <a:rPr sz="1700">
                  <a:solidFill>
                    <a:srgbClr val="FFFFFF"/>
                  </a:solidFill>
                  <a:latin typeface="Inconsolata"/>
                  <a:ea typeface="Inconsolata"/>
                  <a:cs typeface="Inconsolata"/>
                  <a:sym typeface="Inconsolata"/>
                </a:rPr>
              </a:br>
            </a:p>
          </p:txBody>
        </p:sp>
      </p:grpSp>
      <p:grpSp>
        <p:nvGrpSpPr>
          <p:cNvPr id="784" name="Group 784"/>
          <p:cNvGrpSpPr/>
          <p:nvPr/>
        </p:nvGrpSpPr>
        <p:grpSpPr>
          <a:xfrm>
            <a:off x="407987" y="3271837"/>
            <a:ext cx="8328026" cy="1703387"/>
            <a:chOff x="0" y="0"/>
            <a:chExt cx="8328025" cy="1703385"/>
          </a:xfrm>
        </p:grpSpPr>
        <p:sp>
          <p:nvSpPr>
            <p:cNvPr id="782" name="Shape 782"/>
            <p:cNvSpPr/>
            <p:nvPr/>
          </p:nvSpPr>
          <p:spPr>
            <a:xfrm>
              <a:off x="0" y="0"/>
              <a:ext cx="8328025" cy="1703386"/>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700">
                  <a:solidFill>
                    <a:srgbClr val="FFFFFF"/>
                  </a:solidFill>
                  <a:latin typeface="Inconsolata"/>
                  <a:ea typeface="Inconsolata"/>
                  <a:cs typeface="Inconsolata"/>
                  <a:sym typeface="Inconsolata"/>
                </a:defRPr>
              </a:pPr>
            </a:p>
          </p:txBody>
        </p:sp>
        <p:sp>
          <p:nvSpPr>
            <p:cNvPr id="783" name="Shape 783"/>
            <p:cNvSpPr/>
            <p:nvPr/>
          </p:nvSpPr>
          <p:spPr>
            <a:xfrm>
              <a:off x="0" y="0"/>
              <a:ext cx="8328025" cy="1519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700">
                  <a:solidFill>
                    <a:srgbClr val="FFFFFF"/>
                  </a:solidFill>
                  <a:latin typeface="Inconsolata"/>
                  <a:ea typeface="Inconsolata"/>
                  <a:cs typeface="Inconsolata"/>
                  <a:sym typeface="Inconsolata"/>
                </a:rPr>
                <a:t>&lt;TableView id=“table” /&gt;</a:t>
              </a:r>
              <a:endParaRPr sz="1700">
                <a:solidFill>
                  <a:srgbClr val="FFFFFF"/>
                </a:solidFill>
                <a:latin typeface="Inconsolata"/>
                <a:ea typeface="Inconsolata"/>
                <a:cs typeface="Inconsolata"/>
                <a:sym typeface="Inconsolata"/>
              </a:endParaRPr>
            </a:p>
            <a:p>
              <a:pPr lvl="0">
                <a:defRPr sz="1800">
                  <a:solidFill>
                    <a:srgbClr val="000000"/>
                  </a:solidFill>
                </a:defRPr>
              </a:pP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Ti.App.addEventListener('databaseUpdated', function() { </a:t>
              </a: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$.table.data = db.getInfoAsTableRows(); </a:t>
              </a: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a:t>
              </a:r>
              <a:br>
                <a:rPr sz="17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88" name="Group 788"/>
          <p:cNvGrpSpPr/>
          <p:nvPr/>
        </p:nvGrpSpPr>
        <p:grpSpPr>
          <a:xfrm>
            <a:off x="-82550" y="0"/>
            <a:ext cx="9309100" cy="5143501"/>
            <a:chOff x="0" y="0"/>
            <a:chExt cx="9309099" cy="5143500"/>
          </a:xfrm>
        </p:grpSpPr>
        <p:pic>
          <p:nvPicPr>
            <p:cNvPr id="786"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787"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789" name="Shape 789"/>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790"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791" name="Shape 791"/>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Add a click event listener to the first view.</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When the user clicks on the view, display an alert message using alert() </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Build your project to test your work</a:t>
            </a:r>
          </a:p>
        </p:txBody>
      </p:sp>
    </p:spTree>
  </p:cSld>
  <p:clrMapOvr>
    <a:masterClrMapping/>
  </p:clrMapOvr>
  <p:transition spd="slow" advClick="1">
    <p:dissolve/>
  </p:transition>
</p:sld>
</file>

<file path=ppt/slides/slide1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93"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794" name="Shape 79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ICONS, LAUNCH SCREENS, i18n</a:t>
            </a:r>
          </a:p>
        </p:txBody>
      </p:sp>
    </p:spTree>
  </p:cSld>
  <p:clrMapOvr>
    <a:masterClrMapping/>
  </p:clrMapOvr>
  <p:transition spd="slow" advClick="1">
    <p:dissolve/>
  </p:transition>
</p:sld>
</file>

<file path=ppt/slides/slide1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6" name="Shape 79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icons - iOS</a:t>
            </a:r>
          </a:p>
        </p:txBody>
      </p:sp>
      <p:sp>
        <p:nvSpPr>
          <p:cNvPr id="797" name="Shape 797"/>
          <p:cNvSpPr/>
          <p:nvPr/>
        </p:nvSpPr>
        <p:spPr>
          <a:xfrm>
            <a:off x="739775" y="4333875"/>
            <a:ext cx="5472113" cy="523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3C3C3B"/>
                </a:solidFill>
              </a:rPr>
              <a:t>Place in:</a:t>
            </a:r>
            <a:endParaRPr sz="1400">
              <a:solidFill>
                <a:srgbClr val="3C3C3B"/>
              </a:solidFill>
            </a:endParaRPr>
          </a:p>
          <a:p>
            <a:pPr lvl="0">
              <a:defRPr sz="1800">
                <a:solidFill>
                  <a:srgbClr val="000000"/>
                </a:solidFill>
              </a:defRPr>
            </a:pPr>
            <a:r>
              <a:rPr sz="1400">
                <a:solidFill>
                  <a:srgbClr val="3C3C3B"/>
                </a:solidFill>
              </a:rPr>
              <a:t>Alloy: app/assets or </a:t>
            </a:r>
            <a:r>
              <a:rPr b="1" sz="1400">
                <a:solidFill>
                  <a:srgbClr val="3C3C3B"/>
                </a:solidFill>
              </a:rPr>
              <a:t>app/assets/iphone</a:t>
            </a:r>
          </a:p>
        </p:txBody>
      </p:sp>
      <p:graphicFrame>
        <p:nvGraphicFramePr>
          <p:cNvPr id="798" name="Table 798"/>
          <p:cNvGraphicFramePr/>
          <p:nvPr/>
        </p:nvGraphicFramePr>
        <p:xfrm>
          <a:off x="739775" y="1231900"/>
          <a:ext cx="7610475" cy="289655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71650"/>
                <a:gridCol w="1273175"/>
                <a:gridCol w="1520825"/>
                <a:gridCol w="1522413"/>
                <a:gridCol w="1522412"/>
              </a:tblGrid>
              <a:tr h="617538">
                <a:tc>
                  <a:txBody>
                    <a:bodyPr/>
                    <a:lstStyle/>
                    <a:p>
                      <a:pPr lvl="0" algn="ctr">
                        <a:defRPr b="0" i="0" sz="1800">
                          <a:solidFill>
                            <a:srgbClr val="000000"/>
                          </a:solidFill>
                        </a:defRPr>
                      </a:pPr>
                      <a:r>
                        <a:rPr b="1" sz="1400">
                          <a:solidFill>
                            <a:srgbClr val="FFFFFF"/>
                          </a:solidFill>
                          <a:latin typeface="inherit"/>
                          <a:ea typeface="inherit"/>
                          <a:cs typeface="inherit"/>
                          <a:sym typeface="inherit"/>
                        </a:rPr>
                        <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gridSpan="2">
                  <a:txBody>
                    <a:bodyPr/>
                    <a:lstStyle/>
                    <a:p>
                      <a:pPr lvl="0" algn="ctr">
                        <a:defRPr b="0" i="0" sz="1800">
                          <a:solidFill>
                            <a:srgbClr val="000000"/>
                          </a:solidFill>
                        </a:defRPr>
                      </a:pPr>
                      <a:br>
                        <a:rPr sz="2400">
                          <a:solidFill>
                            <a:srgbClr val="2D2D2B"/>
                          </a:solidFill>
                        </a:rPr>
                      </a:br>
                      <a:r>
                        <a:rPr b="1" sz="1400">
                          <a:solidFill>
                            <a:srgbClr val="FFFFFF"/>
                          </a:solidFill>
                          <a:latin typeface="inherit"/>
                          <a:ea typeface="inherit"/>
                          <a:cs typeface="inherit"/>
                          <a:sym typeface="inherit"/>
                        </a:rPr>
                        <a:t>iPhone</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hMerge="1">
                  <a:tcPr/>
                </a:tc>
                <a:tc gridSpan="2">
                  <a:txBody>
                    <a:bodyPr/>
                    <a:lstStyle/>
                    <a:p>
                      <a:pPr lvl="0" algn="ctr">
                        <a:defRPr b="0" i="0" sz="1800">
                          <a:solidFill>
                            <a:srgbClr val="000000"/>
                          </a:solidFill>
                        </a:defRPr>
                      </a:pPr>
                      <a:r>
                        <a:rPr b="1" sz="1400">
                          <a:solidFill>
                            <a:srgbClr val="FFFFFF"/>
                          </a:solidFill>
                          <a:latin typeface="inherit"/>
                          <a:ea typeface="inherit"/>
                          <a:cs typeface="inherit"/>
                          <a:sym typeface="inherit"/>
                        </a:rPr>
                        <a:t>iPad</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hMerge="1">
                  <a:tcPr/>
                </a:tc>
              </a:tr>
              <a:tr h="403225">
                <a:tc>
                  <a:txBody>
                    <a:bodyPr/>
                    <a:lstStyle/>
                    <a:p>
                      <a:pPr lvl="0" algn="ctr">
                        <a:defRPr b="0" i="0" sz="1800">
                          <a:solidFill>
                            <a:srgbClr val="000000"/>
                          </a:solidFill>
                        </a:defRPr>
                      </a:pPr>
                      <a:r>
                        <a:rPr sz="1400">
                          <a:solidFill>
                            <a:srgbClr val="FFFFFF"/>
                          </a:solidFill>
                          <a:latin typeface="inherit"/>
                          <a:ea typeface="inherit"/>
                          <a:cs typeface="inherit"/>
                          <a:sym typeface="inherit"/>
                        </a:rPr>
                        <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ctr">
                        <a:defRPr b="0" i="0" sz="1800">
                          <a:solidFill>
                            <a:srgbClr val="000000"/>
                          </a:solidFill>
                        </a:defRPr>
                      </a:pPr>
                      <a:r>
                        <a:rPr sz="1400">
                          <a:solidFill>
                            <a:srgbClr val="FFFFFF"/>
                          </a:solidFill>
                          <a:latin typeface="inherit"/>
                          <a:ea typeface="inherit"/>
                          <a:cs typeface="inherit"/>
                          <a:sym typeface="inherit"/>
                        </a:rPr>
                        <a:t>iOS6</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ctr">
                        <a:defRPr b="0" i="0" sz="1800">
                          <a:solidFill>
                            <a:srgbClr val="000000"/>
                          </a:solidFill>
                        </a:defRPr>
                      </a:pPr>
                      <a:r>
                        <a:rPr sz="1400">
                          <a:solidFill>
                            <a:srgbClr val="FFFFFF"/>
                          </a:solidFill>
                          <a:latin typeface="inherit"/>
                          <a:ea typeface="inherit"/>
                          <a:cs typeface="inherit"/>
                          <a:sym typeface="inherit"/>
                        </a:rPr>
                        <a:t>iOS7</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ctr">
                        <a:defRPr b="0" i="0" sz="1800">
                          <a:solidFill>
                            <a:srgbClr val="000000"/>
                          </a:solidFill>
                        </a:defRPr>
                      </a:pPr>
                      <a:r>
                        <a:rPr sz="1400">
                          <a:solidFill>
                            <a:srgbClr val="FFFFFF"/>
                          </a:solidFill>
                          <a:latin typeface="inherit"/>
                          <a:ea typeface="inherit"/>
                          <a:cs typeface="inherit"/>
                          <a:sym typeface="inherit"/>
                        </a:rPr>
                        <a:t>iOS6</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ctr">
                        <a:defRPr b="0" i="0" sz="1800">
                          <a:solidFill>
                            <a:srgbClr val="000000"/>
                          </a:solidFill>
                        </a:defRPr>
                      </a:pPr>
                      <a:r>
                        <a:rPr sz="1400">
                          <a:solidFill>
                            <a:srgbClr val="FFFFFF"/>
                          </a:solidFill>
                          <a:latin typeface="inherit"/>
                          <a:ea typeface="inherit"/>
                          <a:cs typeface="inherit"/>
                          <a:sym typeface="inherit"/>
                        </a:rPr>
                        <a:t>iOS7</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r>
              <a:tr h="830263">
                <a:tc>
                  <a:txBody>
                    <a:bodyPr/>
                    <a:lstStyle/>
                    <a:p>
                      <a:pPr lvl="0" algn="l">
                        <a:defRPr b="0" i="0" sz="1800">
                          <a:solidFill>
                            <a:srgbClr val="000000"/>
                          </a:solidFill>
                        </a:defRPr>
                      </a:pPr>
                      <a:r>
                        <a:rPr sz="1400">
                          <a:solidFill>
                            <a:srgbClr val="3C3C3B"/>
                          </a:solidFill>
                        </a:rPr>
                        <a:t>Non-retina</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(57px)</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 </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appicon-60.png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(60px)</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appicon-72.png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(72px)</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appicon-76.png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(76px)</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r>
              <a:tr h="1044575">
                <a:tc>
                  <a:txBody>
                    <a:bodyPr/>
                    <a:lstStyle/>
                    <a:p>
                      <a:pPr lvl="0" algn="l">
                        <a:defRPr b="0" i="0" sz="1800">
                          <a:solidFill>
                            <a:srgbClr val="000000"/>
                          </a:solidFill>
                        </a:defRPr>
                      </a:pPr>
                      <a:r>
                        <a:rPr sz="1400">
                          <a:solidFill>
                            <a:srgbClr val="3C3C3B"/>
                          </a:solidFill>
                        </a:rPr>
                        <a:t>Retina</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appicon@2x.png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(114px)</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 </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appicon-60@2x.png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(120px)</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appicon-72@2x.png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(144px)</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appicon-76@2x.png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(152px)</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r>
            </a:tbl>
          </a:graphicData>
        </a:graphic>
      </p:graphicFrame>
    </p:spTree>
  </p:cSld>
  <p:clrMapOvr>
    <a:masterClrMapping/>
  </p:clrMapOvr>
  <p:transition spd="slow" advClick="1">
    <p:dissolve/>
  </p:transition>
</p:sld>
</file>

<file path=ppt/slides/slide1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0" name="Shape 8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icons - Android</a:t>
            </a:r>
          </a:p>
        </p:txBody>
      </p:sp>
      <p:sp>
        <p:nvSpPr>
          <p:cNvPr id="801" name="Shape 801"/>
          <p:cNvSpPr/>
          <p:nvPr/>
        </p:nvSpPr>
        <p:spPr>
          <a:xfrm>
            <a:off x="457200" y="1052512"/>
            <a:ext cx="8229600" cy="94522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algn="ctr">
              <a:spcBef>
                <a:spcPts val="200"/>
              </a:spcBef>
              <a:defRPr sz="1800">
                <a:solidFill>
                  <a:srgbClr val="000000"/>
                </a:solidFill>
              </a:defRPr>
            </a:pPr>
            <a:r>
              <a:rPr b="1" sz="1200">
                <a:solidFill>
                  <a:srgbClr val="3C3C3B"/>
                </a:solidFill>
                <a:latin typeface="Open Sans"/>
                <a:ea typeface="Open Sans"/>
                <a:cs typeface="Open Sans"/>
                <a:sym typeface="Open Sans"/>
              </a:rPr>
              <a:t>Simple solution: place a single appicon.png in app/assets, or app/assets/android.</a:t>
            </a:r>
            <a:br>
              <a:rPr b="1" sz="1200">
                <a:solidFill>
                  <a:srgbClr val="3C3C3B"/>
                </a:solidFill>
                <a:latin typeface="Open Sans"/>
                <a:ea typeface="Open Sans"/>
                <a:cs typeface="Open Sans"/>
                <a:sym typeface="Open Sans"/>
              </a:rPr>
            </a:br>
            <a:r>
              <a:rPr b="1" sz="1200">
                <a:solidFill>
                  <a:srgbClr val="3C3C3B"/>
                </a:solidFill>
                <a:latin typeface="Open Sans"/>
                <a:ea typeface="Open Sans"/>
                <a:cs typeface="Open Sans"/>
                <a:sym typeface="Open Sans"/>
              </a:rPr>
              <a:t> </a:t>
            </a:r>
            <a:br>
              <a:rPr b="1" sz="1200">
                <a:solidFill>
                  <a:srgbClr val="3C3C3B"/>
                </a:solidFill>
                <a:latin typeface="Open Sans"/>
                <a:ea typeface="Open Sans"/>
                <a:cs typeface="Open Sans"/>
                <a:sym typeface="Open Sans"/>
              </a:rPr>
            </a:br>
            <a:r>
              <a:rPr b="1" sz="1200">
                <a:solidFill>
                  <a:srgbClr val="3C3C3B"/>
                </a:solidFill>
                <a:latin typeface="Open Sans"/>
                <a:ea typeface="Open Sans"/>
                <a:cs typeface="Open Sans"/>
                <a:sym typeface="Open Sans"/>
              </a:rPr>
              <a:t>Or:</a:t>
            </a:r>
            <a:br>
              <a:rPr b="1" sz="1200">
                <a:solidFill>
                  <a:srgbClr val="3C3C3B"/>
                </a:solidFill>
                <a:latin typeface="Open Sans"/>
                <a:ea typeface="Open Sans"/>
                <a:cs typeface="Open Sans"/>
                <a:sym typeface="Open Sans"/>
              </a:rPr>
            </a:br>
          </a:p>
        </p:txBody>
      </p:sp>
      <p:graphicFrame>
        <p:nvGraphicFramePr>
          <p:cNvPr id="802" name="Table 802"/>
          <p:cNvGraphicFramePr/>
          <p:nvPr/>
        </p:nvGraphicFramePr>
        <p:xfrm>
          <a:off x="457200" y="2068513"/>
          <a:ext cx="8229600" cy="24225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183341"/>
                <a:gridCol w="2097741"/>
                <a:gridCol w="4948518"/>
              </a:tblGrid>
              <a:tr h="403754">
                <a:tc>
                  <a:txBody>
                    <a:bodyPr/>
                    <a:lstStyle/>
                    <a:p>
                      <a:pPr lvl="0" algn="l" defTabSz="408099">
                        <a:defRPr b="0" i="0" sz="1800">
                          <a:solidFill>
                            <a:srgbClr val="000000"/>
                          </a:solidFill>
                        </a:defRPr>
                      </a:pPr>
                      <a:r>
                        <a:rPr b="1" sz="1400">
                          <a:solidFill>
                            <a:srgbClr val="FFFFFF"/>
                          </a:solidFill>
                          <a:latin typeface="inherit"/>
                          <a:ea typeface="inherit"/>
                          <a:cs typeface="inherit"/>
                          <a:sym typeface="inherit"/>
                        </a:rPr>
                        <a:t>Class</a:t>
                      </a:r>
                    </a:p>
                  </a:txBody>
                  <a:tcPr marL="95219" marR="95219" marT="95219" marB="95219"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400">
                          <a:solidFill>
                            <a:srgbClr val="FFFFFF"/>
                          </a:solidFill>
                          <a:latin typeface="inherit"/>
                          <a:ea typeface="inherit"/>
                          <a:cs typeface="inherit"/>
                          <a:sym typeface="inherit"/>
                        </a:rPr>
                        <a:t>Dimensions and DPI</a:t>
                      </a:r>
                    </a:p>
                  </a:txBody>
                  <a:tcPr marL="95219" marR="95219" marT="95219" marB="95219"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400">
                          <a:solidFill>
                            <a:srgbClr val="FFFFFF"/>
                          </a:solidFill>
                          <a:latin typeface="inherit"/>
                          <a:ea typeface="inherit"/>
                          <a:cs typeface="inherit"/>
                          <a:sym typeface="inherit"/>
                        </a:rPr>
                        <a:t>File name and path</a:t>
                      </a:r>
                    </a:p>
                  </a:txBody>
                  <a:tcPr marL="95219" marR="95219" marT="95219" marB="95219" anchor="ctr" anchorCtr="0" horzOverflow="overflow">
                    <a:lnL w="12700">
                      <a:miter lim="400000"/>
                    </a:lnL>
                    <a:lnR w="12700">
                      <a:miter lim="400000"/>
                    </a:lnR>
                    <a:lnT w="12700">
                      <a:miter lim="400000"/>
                    </a:lnT>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ldpi</a:t>
                      </a:r>
                    </a:p>
                  </a:txBody>
                  <a:tcPr marL="95219" marR="95219" marT="95219" marB="95219"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120 dpi, 36x36 px</a:t>
                      </a:r>
                    </a:p>
                  </a:txBody>
                  <a:tcPr marL="95219" marR="95219" marT="95219" marB="95219"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/platform/android/res/drawable-ldpi/appicon.png</a:t>
                      </a:r>
                    </a:p>
                  </a:txBody>
                  <a:tcPr marL="95219" marR="95219" marT="95219" marB="95219" anchor="ctr" anchorCtr="0" horzOverflow="overflow">
                    <a:lnL w="12700">
                      <a:miter lim="400000"/>
                    </a:lnL>
                    <a:lnR w="12700">
                      <a:miter lim="400000"/>
                    </a:lnR>
                    <a:lnB w="12700">
                      <a:miter lim="400000"/>
                    </a:lnB>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mdpi</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160 dpi, 48x48 px</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/platform/android/res/drawable-mdpi/appicon.png</a:t>
                      </a:r>
                    </a:p>
                  </a:txBody>
                  <a:tcPr marL="95219" marR="95219" marT="95219" marB="95219" anchor="ctr" anchorCtr="0" horzOverflow="overflow">
                    <a:lnL w="12700">
                      <a:miter lim="400000"/>
                    </a:lnL>
                    <a:lnR w="12700">
                      <a:miter lim="400000"/>
                    </a:lnR>
                    <a:lnT w="12700">
                      <a:miter lim="400000"/>
                    </a:lnT>
                    <a:lnB w="12700">
                      <a:miter lim="400000"/>
                    </a:lnB>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hdpi</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240 dpi, 72x72 px</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/platform/android/res/drawable-hdpi/appicon.png</a:t>
                      </a:r>
                    </a:p>
                  </a:txBody>
                  <a:tcPr marL="95219" marR="95219" marT="95219" marB="95219" anchor="ctr" anchorCtr="0" horzOverflow="overflow">
                    <a:lnL w="12700">
                      <a:miter lim="400000"/>
                    </a:lnL>
                    <a:lnR w="12700">
                      <a:miter lim="400000"/>
                    </a:lnR>
                    <a:lnT w="12700">
                      <a:miter lim="400000"/>
                    </a:lnT>
                    <a:lnB w="12700">
                      <a:miter lim="400000"/>
                    </a:lnB>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xdpi</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320 dpi, 96x96 px</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/platform/android/res/drawable-xdpi/appicon.png</a:t>
                      </a:r>
                    </a:p>
                  </a:txBody>
                  <a:tcPr marL="95219" marR="95219" marT="95219" marB="95219" anchor="ctr" anchorCtr="0" horzOverflow="overflow">
                    <a:lnL w="12700">
                      <a:miter lim="400000"/>
                    </a:lnL>
                    <a:lnR w="12700">
                      <a:miter lim="400000"/>
                    </a:lnR>
                    <a:lnT w="12700">
                      <a:miter lim="400000"/>
                    </a:lnT>
                    <a:lnB w="12700">
                      <a:miter lim="400000"/>
                    </a:lnB>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xxdpi</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480 dpi, 144x144 px</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/platform/android/res/drawable-xxdpi/appicon.png</a:t>
                      </a:r>
                    </a:p>
                  </a:txBody>
                  <a:tcPr marL="95219" marR="95219" marT="95219" marB="95219"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spd="slow" advClick="1">
    <p:dissolve/>
  </p:transition>
</p:sld>
</file>

<file path=ppt/slides/slide1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Shape 80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Launch Screens - iOS</a:t>
            </a:r>
          </a:p>
        </p:txBody>
      </p:sp>
      <p:graphicFrame>
        <p:nvGraphicFramePr>
          <p:cNvPr id="805" name="Table 805"/>
          <p:cNvGraphicFramePr/>
          <p:nvPr/>
        </p:nvGraphicFramePr>
        <p:xfrm>
          <a:off x="1130300" y="1087437"/>
          <a:ext cx="6924675" cy="315595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308225"/>
                <a:gridCol w="2308225"/>
                <a:gridCol w="2308225"/>
              </a:tblGrid>
              <a:tr h="411691">
                <a:tc gridSpan="3">
                  <a:txBody>
                    <a:bodyPr/>
                    <a:lstStyle/>
                    <a:p>
                      <a:pPr lvl="0" algn="ctr" defTabSz="408099">
                        <a:defRPr b="0" i="0" sz="1800">
                          <a:solidFill>
                            <a:srgbClr val="000000"/>
                          </a:solidFill>
                        </a:defRPr>
                      </a:pPr>
                      <a:r>
                        <a:rPr b="1" sz="1500">
                          <a:solidFill>
                            <a:srgbClr val="FFFFFF"/>
                          </a:solidFill>
                          <a:latin typeface="inherit"/>
                          <a:ea typeface="inherit"/>
                          <a:cs typeface="inherit"/>
                          <a:sym typeface="inherit"/>
                        </a:rPr>
                        <a:t>iOS</a:t>
                      </a:r>
                    </a:p>
                  </a:txBody>
                  <a:tcPr marL="91538" marR="91538" marT="91538" marB="91538" anchor="ctr" anchorCtr="0" horzOverflow="overflow">
                    <a:lnL w="12700">
                      <a:miter lim="400000"/>
                    </a:lnL>
                    <a:lnR w="12700">
                      <a:miter lim="400000"/>
                    </a:lnR>
                    <a:lnT w="12700">
                      <a:miter lim="400000"/>
                    </a:lnT>
                  </a:tcPr>
                </a:tc>
                <a:tc hMerge="1">
                  <a:tcPr/>
                </a:tc>
                <a:tc hMerge="1">
                  <a:tcPr/>
                </a:tc>
              </a:tr>
              <a:tr h="411691">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Default.png</a:t>
                      </a:r>
                    </a:p>
                  </a:txBody>
                  <a:tcPr marL="91538" marR="91538" marT="91538" marB="91538"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Non-retina iPhone/iPod</a:t>
                      </a:r>
                    </a:p>
                  </a:txBody>
                  <a:tcPr marL="91538" marR="91538" marT="91538" marB="91538"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320x480</a:t>
                      </a:r>
                    </a:p>
                  </a:txBody>
                  <a:tcPr marL="91538" marR="91538" marT="91538" marB="91538" anchor="ctr" anchorCtr="0" horzOverflow="overflow">
                    <a:lnL w="12700">
                      <a:miter lim="400000"/>
                    </a:lnL>
                    <a:lnR w="12700">
                      <a:miter lim="400000"/>
                    </a:lnR>
                    <a:lnB w="12700">
                      <a:miter lim="400000"/>
                    </a:lnB>
                  </a:tcPr>
                </a:tc>
              </a:tr>
              <a:tr h="411691">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Default@2x.png</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Retina iPhone/iPod</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640x960</a:t>
                      </a:r>
                    </a:p>
                  </a:txBody>
                  <a:tcPr marL="91538" marR="91538" marT="91538" marB="91538" anchor="ctr" anchorCtr="0" horzOverflow="overflow">
                    <a:lnL w="12700">
                      <a:miter lim="400000"/>
                    </a:lnL>
                    <a:lnR w="12700">
                      <a:miter lim="400000"/>
                    </a:lnR>
                    <a:lnT w="12700">
                      <a:miter lim="400000"/>
                    </a:lnT>
                    <a:lnB w="12700">
                      <a:miter lim="400000"/>
                    </a:lnB>
                  </a:tcPr>
                </a:tc>
              </a:tr>
              <a:tr h="411691">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Default-568h@2x.png</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iPhone 5/iPod 5</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640x1136</a:t>
                      </a:r>
                    </a:p>
                  </a:txBody>
                  <a:tcPr marL="91538" marR="91538" marT="91538" marB="91538" anchor="ctr" anchorCtr="0" horzOverflow="overflow">
                    <a:lnL w="12700">
                      <a:miter lim="400000"/>
                    </a:lnL>
                    <a:lnR w="12700">
                      <a:miter lim="400000"/>
                    </a:lnR>
                    <a:lnT w="12700">
                      <a:miter lim="400000"/>
                    </a:lnT>
                    <a:lnB w="12700">
                      <a:miter lim="400000"/>
                    </a:lnB>
                  </a:tcPr>
                </a:tc>
              </a:tr>
              <a:tr h="640292">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Default-Landscape.png &amp; Default-Portrait.png</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Non-retina iPad</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1024x768</a:t>
                      </a:r>
                    </a:p>
                  </a:txBody>
                  <a:tcPr marL="91538" marR="91538" marT="91538" marB="91538" anchor="ctr" anchorCtr="0" horzOverflow="overflow">
                    <a:lnL w="12700">
                      <a:miter lim="400000"/>
                    </a:lnL>
                    <a:lnR w="12700">
                      <a:miter lim="400000"/>
                    </a:lnR>
                    <a:lnT w="12700">
                      <a:miter lim="400000"/>
                    </a:lnT>
                    <a:lnB w="12700">
                      <a:miter lim="400000"/>
                    </a:lnB>
                  </a:tcPr>
                </a:tc>
              </a:tr>
              <a:tr h="868893">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Default-Landscape@2x.png &amp; Default-Portrait@2x.png</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Retina iPad</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2048x1536</a:t>
                      </a:r>
                    </a:p>
                  </a:txBody>
                  <a:tcPr marL="91538" marR="91538" marT="91538" marB="91538" anchor="ctr" anchorCtr="0" horzOverflow="overflow">
                    <a:lnL w="12700">
                      <a:miter lim="400000"/>
                    </a:lnL>
                    <a:lnR w="12700">
                      <a:miter lim="400000"/>
                    </a:lnR>
                    <a:lnT w="12700">
                      <a:miter lim="400000"/>
                    </a:lnT>
                    <a:lnB w="12700">
                      <a:miter lim="400000"/>
                    </a:lnB>
                  </a:tcPr>
                </a:tc>
              </a:tr>
            </a:tbl>
          </a:graphicData>
        </a:graphic>
      </p:graphicFrame>
      <p:sp>
        <p:nvSpPr>
          <p:cNvPr id="806" name="Shape 806"/>
          <p:cNvSpPr/>
          <p:nvPr/>
        </p:nvSpPr>
        <p:spPr>
          <a:xfrm>
            <a:off x="290512" y="4405312"/>
            <a:ext cx="5472114"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SzPct val="100000"/>
              <a:buFont typeface="Arial"/>
              <a:buChar char="•"/>
              <a:defRPr sz="1800">
                <a:solidFill>
                  <a:srgbClr val="000000"/>
                </a:solidFill>
              </a:defRPr>
            </a:pPr>
            <a:r>
              <a:rPr sz="1400">
                <a:solidFill>
                  <a:srgbClr val="3C3C3B"/>
                </a:solidFill>
              </a:rPr>
              <a:t>Alloy: app/assets or </a:t>
            </a:r>
            <a:r>
              <a:rPr b="1" sz="1400">
                <a:solidFill>
                  <a:srgbClr val="3C3C3B"/>
                </a:solidFill>
              </a:rPr>
              <a:t>app/assets/iphone</a:t>
            </a:r>
          </a:p>
        </p:txBody>
      </p:sp>
    </p:spTree>
  </p:cSld>
  <p:clrMapOvr>
    <a:masterClrMapping/>
  </p:clrMapOvr>
  <p:transition spd="slow" advClick="1">
    <p:dissolve/>
  </p:transition>
</p:sld>
</file>

<file path=ppt/slides/slide1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8" name="Shape 808"/>
          <p:cNvSpPr/>
          <p:nvPr>
            <p:ph type="body" idx="1"/>
          </p:nvPr>
        </p:nvSpPr>
        <p:spPr>
          <a:xfrm>
            <a:off x="4645025" y="1941513"/>
            <a:ext cx="4041775" cy="2382837"/>
          </a:xfrm>
          <a:prstGeom prst="rect">
            <a:avLst/>
          </a:prstGeom>
        </p:spPr>
        <p:txBody>
          <a:bodyPr lIns="0" tIns="0" rIns="0" bIns="0" anchor="t"/>
          <a:lstStyle/>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Option 1: Use a single default.png in app/assets/android</a:t>
            </a:r>
            <a:br>
              <a:rPr sz="1700">
                <a:solidFill>
                  <a:srgbClr val="2D2D2B"/>
                </a:solidFill>
              </a:rPr>
            </a:br>
            <a:r>
              <a:rPr i="1" sz="1700">
                <a:solidFill>
                  <a:srgbClr val="2D2D2B"/>
                </a:solidFill>
              </a:rPr>
              <a:t>Will be stretched to fit screen size and proportions</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Option 2: Put size/resolution-specific versions of default.png in res directories</a:t>
            </a:r>
            <a:br>
              <a:rPr sz="1700">
                <a:solidFill>
                  <a:srgbClr val="2D2D2B"/>
                </a:solidFill>
              </a:rPr>
            </a:br>
            <a:r>
              <a:rPr i="1" sz="1700">
                <a:solidFill>
                  <a:srgbClr val="2D2D2B"/>
                </a:solidFill>
              </a:rPr>
              <a:t>No tablet sizes supported</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Option 3: Use a 9-patch image</a:t>
            </a:r>
            <a:br>
              <a:rPr sz="1700">
                <a:solidFill>
                  <a:srgbClr val="2D2D2B"/>
                </a:solidFill>
              </a:rPr>
            </a:br>
            <a:r>
              <a:rPr sz="1700">
                <a:solidFill>
                  <a:srgbClr val="2D2D2B"/>
                </a:solidFill>
              </a:rPr>
              <a:t>(See http://goo.gl/P950R)</a:t>
            </a:r>
          </a:p>
        </p:txBody>
      </p:sp>
      <p:sp>
        <p:nvSpPr>
          <p:cNvPr id="809" name="Shape 809"/>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Launch Screens - Android</a:t>
            </a:r>
          </a:p>
        </p:txBody>
      </p:sp>
      <p:pic>
        <p:nvPicPr>
          <p:cNvPr id="810" name="image71.png"/>
          <p:cNvPicPr/>
          <p:nvPr/>
        </p:nvPicPr>
        <p:blipFill>
          <a:blip r:embed="rId3">
            <a:extLst/>
          </a:blip>
          <a:stretch>
            <a:fillRect/>
          </a:stretch>
        </p:blipFill>
        <p:spPr>
          <a:xfrm>
            <a:off x="457200" y="2344738"/>
            <a:ext cx="4040188" cy="1536701"/>
          </a:xfrm>
          <a:prstGeom prst="rect">
            <a:avLst/>
          </a:prstGeom>
          <a:ln w="12700">
            <a:miter lim="400000"/>
          </a:ln>
        </p:spPr>
      </p:pic>
    </p:spTree>
  </p:cSld>
  <p:clrMapOvr>
    <a:masterClrMapping/>
  </p:clrMapOvr>
  <p:transition spd="slow" advClick="1">
    <p:dissolve/>
  </p:transition>
</p:sld>
</file>

<file path=ppt/slides/slide1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2" name="Shape 8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Internationalization</a:t>
            </a:r>
          </a:p>
        </p:txBody>
      </p:sp>
      <p:pic>
        <p:nvPicPr>
          <p:cNvPr id="813" name="image72.png"/>
          <p:cNvPicPr/>
          <p:nvPr/>
        </p:nvPicPr>
        <p:blipFill>
          <a:blip r:embed="rId2">
            <a:extLst/>
          </a:blip>
          <a:stretch>
            <a:fillRect/>
          </a:stretch>
        </p:blipFill>
        <p:spPr>
          <a:xfrm>
            <a:off x="1965325" y="1154112"/>
            <a:ext cx="5213350" cy="3440114"/>
          </a:xfrm>
          <a:prstGeom prst="rect">
            <a:avLst/>
          </a:prstGeom>
          <a:ln w="12700">
            <a:miter lim="400000"/>
          </a:ln>
        </p:spPr>
      </p:pic>
    </p:spTree>
  </p:cSld>
  <p:clrMapOvr>
    <a:masterClrMapping/>
  </p:clrMapOvr>
  <p:transition spd="slow" advClick="1">
    <p:dissolve/>
  </p:transition>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Platform Overview</a:t>
            </a:r>
          </a:p>
        </p:txBody>
      </p:sp>
      <p:pic>
        <p:nvPicPr>
          <p:cNvPr id="101" name="image9.jpg"/>
          <p:cNvPicPr/>
          <p:nvPr/>
        </p:nvPicPr>
        <p:blipFill>
          <a:blip r:embed="rId3">
            <a:extLst/>
          </a:blip>
          <a:stretch>
            <a:fillRect/>
          </a:stretch>
        </p:blipFill>
        <p:spPr>
          <a:xfrm>
            <a:off x="1890713" y="1154112"/>
            <a:ext cx="5362576" cy="3440114"/>
          </a:xfrm>
          <a:prstGeom prst="rect">
            <a:avLst/>
          </a:prstGeom>
          <a:ln w="12700">
            <a:miter lim="400000"/>
          </a:ln>
        </p:spPr>
      </p:pic>
    </p:spTree>
  </p:cSld>
  <p:clrMapOvr>
    <a:masterClrMapping/>
  </p:clrMapOvr>
  <p:transition spd="slow" advClick="1">
    <p:dissolve/>
  </p:transition>
</p:sld>
</file>

<file path=ppt/slides/slide1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Shape 81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Using the strings</a:t>
            </a:r>
          </a:p>
        </p:txBody>
      </p:sp>
      <p:pic>
        <p:nvPicPr>
          <p:cNvPr id="816" name="image73.png"/>
          <p:cNvPicPr/>
          <p:nvPr/>
        </p:nvPicPr>
        <p:blipFill>
          <a:blip r:embed="rId2">
            <a:extLst/>
          </a:blip>
          <a:stretch>
            <a:fillRect/>
          </a:stretch>
        </p:blipFill>
        <p:spPr>
          <a:xfrm>
            <a:off x="1878013" y="1017587"/>
            <a:ext cx="5638801" cy="855663"/>
          </a:xfrm>
          <a:prstGeom prst="rect">
            <a:avLst/>
          </a:prstGeom>
          <a:ln w="12700">
            <a:miter lim="400000"/>
          </a:ln>
        </p:spPr>
      </p:pic>
      <p:pic>
        <p:nvPicPr>
          <p:cNvPr id="817" name="image74.png"/>
          <p:cNvPicPr/>
          <p:nvPr/>
        </p:nvPicPr>
        <p:blipFill>
          <a:blip r:embed="rId3">
            <a:extLst/>
          </a:blip>
          <a:stretch>
            <a:fillRect/>
          </a:stretch>
        </p:blipFill>
        <p:spPr>
          <a:xfrm>
            <a:off x="1890713" y="2003425"/>
            <a:ext cx="4090988" cy="1633539"/>
          </a:xfrm>
          <a:prstGeom prst="rect">
            <a:avLst/>
          </a:prstGeom>
          <a:ln w="12700">
            <a:miter lim="400000"/>
          </a:ln>
        </p:spPr>
      </p:pic>
      <p:pic>
        <p:nvPicPr>
          <p:cNvPr id="818" name="image75.png"/>
          <p:cNvPicPr/>
          <p:nvPr/>
        </p:nvPicPr>
        <p:blipFill>
          <a:blip r:embed="rId4">
            <a:extLst/>
          </a:blip>
          <a:stretch>
            <a:fillRect/>
          </a:stretch>
        </p:blipFill>
        <p:spPr>
          <a:xfrm>
            <a:off x="1890713" y="3738562"/>
            <a:ext cx="4090988" cy="701676"/>
          </a:xfrm>
          <a:prstGeom prst="rect">
            <a:avLst/>
          </a:prstGeom>
          <a:ln w="12700">
            <a:miter lim="400000"/>
          </a:ln>
        </p:spPr>
      </p:pic>
      <p:sp>
        <p:nvSpPr>
          <p:cNvPr id="819" name="Shape 819"/>
          <p:cNvSpPr/>
          <p:nvPr/>
        </p:nvSpPr>
        <p:spPr>
          <a:xfrm>
            <a:off x="2911475" y="4716462"/>
            <a:ext cx="3367088"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lvl="0">
              <a:defRPr b="0" sz="1800">
                <a:solidFill>
                  <a:srgbClr val="000000"/>
                </a:solidFill>
              </a:defRPr>
            </a:pPr>
            <a:r>
              <a:rPr b="1" sz="1400">
                <a:solidFill>
                  <a:srgbClr val="3C3C3B"/>
                </a:solidFill>
              </a:rPr>
              <a:t>L() is an alias for Ti.Platform.getString()</a:t>
            </a:r>
          </a:p>
        </p:txBody>
      </p:sp>
    </p:spTree>
  </p:cSld>
  <p:clrMapOvr>
    <a:masterClrMapping/>
  </p:clrMapOvr>
  <p:transition spd="slow" advClick="1">
    <p:dissolve/>
  </p:transition>
</p:sld>
</file>

<file path=ppt/slides/slide1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1" name="Shape 82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Extracting Strings</a:t>
            </a:r>
          </a:p>
        </p:txBody>
      </p:sp>
      <p:sp>
        <p:nvSpPr>
          <p:cNvPr id="822" name="Shape 82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823" name="Shape 823"/>
          <p:cNvSpPr/>
          <p:nvPr/>
        </p:nvSpPr>
        <p:spPr>
          <a:xfrm>
            <a:off x="407987" y="1193800"/>
            <a:ext cx="8328026" cy="29357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indent="265113">
              <a:spcBef>
                <a:spcPts val="300"/>
              </a:spcBef>
              <a:defRPr sz="1800">
                <a:solidFill>
                  <a:srgbClr val="000000"/>
                </a:solidFill>
              </a:defRPr>
            </a:pPr>
            <a:r>
              <a:rPr sz="1600">
                <a:solidFill>
                  <a:srgbClr val="BFBFBF"/>
                </a:solidFill>
                <a:latin typeface="Inconsolata"/>
                <a:ea typeface="Inconsolata"/>
                <a:cs typeface="Inconsolata"/>
                <a:sym typeface="Inconsolata"/>
              </a:rPr>
              <a:t>// Shows a before and after of your i18n file, does NOT write the changes </a:t>
            </a:r>
            <a:endParaRPr sz="1600">
              <a:solidFill>
                <a:srgbClr val="BFBFB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FFFFFF"/>
                </a:solidFill>
                <a:latin typeface="Inconsolata"/>
                <a:ea typeface="Inconsolata"/>
                <a:cs typeface="Inconsolata"/>
                <a:sym typeface="Inconsolata"/>
              </a:rPr>
              <a:t>$ alloy extract-i18n </a:t>
            </a: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BFBFBF"/>
                </a:solidFill>
                <a:latin typeface="Inconsolata"/>
                <a:ea typeface="Inconsolata"/>
                <a:cs typeface="Inconsolata"/>
                <a:sym typeface="Inconsolata"/>
              </a:rPr>
              <a:t>// Writes the changes to "i18n/en/strings.xml" </a:t>
            </a:r>
            <a:endParaRPr sz="1600">
              <a:solidFill>
                <a:srgbClr val="BFBFB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FFFFFF"/>
                </a:solidFill>
                <a:latin typeface="Inconsolata"/>
                <a:ea typeface="Inconsolata"/>
                <a:cs typeface="Inconsolata"/>
                <a:sym typeface="Inconsolata"/>
              </a:rPr>
              <a:t>$ alloy extract-i18n --apply </a:t>
            </a: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BFBFBF"/>
                </a:solidFill>
                <a:latin typeface="Inconsolata"/>
                <a:ea typeface="Inconsolata"/>
                <a:cs typeface="Inconsolata"/>
                <a:sym typeface="Inconsolata"/>
              </a:rPr>
              <a:t>// Specify a different language with another parameter ("en" is the default) </a:t>
            </a:r>
            <a:endParaRPr sz="1600">
              <a:solidFill>
                <a:srgbClr val="BFBFB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FFFFFF"/>
                </a:solidFill>
                <a:latin typeface="Inconsolata"/>
                <a:ea typeface="Inconsolata"/>
                <a:cs typeface="Inconsolata"/>
                <a:sym typeface="Inconsolata"/>
              </a:rPr>
              <a:t>$ alloy extract-i18n es </a:t>
            </a: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BFBFBF"/>
                </a:solidFill>
                <a:latin typeface="Inconsolata"/>
                <a:ea typeface="Inconsolata"/>
                <a:cs typeface="Inconsolata"/>
                <a:sym typeface="Inconsolata"/>
              </a:rPr>
              <a:t>// Specify "es" as the language and write the changes to "i18n/es/strings.xml" </a:t>
            </a:r>
            <a:endParaRPr sz="1600">
              <a:solidFill>
                <a:srgbClr val="BFBFB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FFFFFF"/>
                </a:solidFill>
                <a:latin typeface="Inconsolata"/>
                <a:ea typeface="Inconsolata"/>
                <a:cs typeface="Inconsolata"/>
                <a:sym typeface="Inconsolata"/>
              </a:rPr>
              <a:t>$ alloy extract-i18n es --apply </a:t>
            </a:r>
          </a:p>
        </p:txBody>
      </p:sp>
    </p:spTree>
  </p:cSld>
  <p:clrMapOvr>
    <a:masterClrMapping/>
  </p:clrMapOvr>
  <p:transition spd="slow" advClick="1">
    <p:dissolve/>
  </p:transition>
</p:sld>
</file>

<file path=ppt/slides/slide1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i18n Notes</a:t>
            </a:r>
          </a:p>
        </p:txBody>
      </p:sp>
      <p:sp>
        <p:nvSpPr>
          <p:cNvPr id="826" name="Shape 826"/>
          <p:cNvSpPr/>
          <p:nvPr>
            <p:ph type="body" idx="1"/>
          </p:nvPr>
        </p:nvSpPr>
        <p:spPr>
          <a:xfrm>
            <a:off x="457200" y="1154112"/>
            <a:ext cx="8229600" cy="3440113"/>
          </a:xfrm>
          <a:prstGeom prst="rect">
            <a:avLst/>
          </a:prstGeom>
        </p:spPr>
        <p:txBody>
          <a:bodyPr/>
          <a:lstStyle/>
          <a:p>
            <a:pPr lvl="0" marL="261257" indent="-261257">
              <a:lnSpc>
                <a:spcPct val="90000"/>
              </a:lnSpc>
              <a:spcBef>
                <a:spcPts val="500"/>
              </a:spcBef>
              <a:buBlip>
                <a:blip r:embed="rId2"/>
              </a:buBlip>
              <a:defRPr sz="1800">
                <a:solidFill>
                  <a:srgbClr val="000000"/>
                </a:solidFill>
              </a:defRPr>
            </a:pPr>
            <a:r>
              <a:rPr sz="2400">
                <a:solidFill>
                  <a:srgbClr val="2D2D2B"/>
                </a:solidFill>
              </a:rPr>
              <a:t>i18n directory goes in project root, not inside app or Resources!</a:t>
            </a:r>
            <a:endParaRPr sz="2400">
              <a:solidFill>
                <a:srgbClr val="2D2D2B"/>
              </a:solidFill>
            </a:endParaRPr>
          </a:p>
          <a:p>
            <a:pPr lvl="0" marL="261257" indent="-261257">
              <a:lnSpc>
                <a:spcPct val="90000"/>
              </a:lnSpc>
              <a:spcBef>
                <a:spcPts val="500"/>
              </a:spcBef>
              <a:buBlip>
                <a:blip r:embed="rId2"/>
              </a:buBlip>
              <a:defRPr sz="1800">
                <a:solidFill>
                  <a:srgbClr val="000000"/>
                </a:solidFill>
              </a:defRPr>
            </a:pPr>
            <a:r>
              <a:rPr sz="2400">
                <a:solidFill>
                  <a:srgbClr val="2D2D2B"/>
                </a:solidFill>
              </a:rPr>
              <a:t>Language directories named with ISO-639 two-letter country codes</a:t>
            </a:r>
            <a:endParaRPr sz="2400">
              <a:solidFill>
                <a:srgbClr val="2D2D2B"/>
              </a:solidFill>
            </a:endParaRPr>
          </a:p>
          <a:p>
            <a:pPr lvl="0" marL="261257" indent="-261257">
              <a:lnSpc>
                <a:spcPct val="90000"/>
              </a:lnSpc>
              <a:spcBef>
                <a:spcPts val="500"/>
              </a:spcBef>
              <a:buBlip>
                <a:blip r:embed="rId2"/>
              </a:buBlip>
              <a:defRPr sz="1800">
                <a:solidFill>
                  <a:srgbClr val="000000"/>
                </a:solidFill>
              </a:defRPr>
            </a:pPr>
            <a:r>
              <a:rPr sz="2400">
                <a:solidFill>
                  <a:srgbClr val="2D2D2B"/>
                </a:solidFill>
              </a:rPr>
              <a:t>You have to create those directories yourself</a:t>
            </a:r>
            <a:endParaRPr sz="2400">
              <a:solidFill>
                <a:srgbClr val="2D2D2B"/>
              </a:solidFill>
            </a:endParaRPr>
          </a:p>
          <a:p>
            <a:pPr lvl="0" marL="261257" indent="-261257">
              <a:lnSpc>
                <a:spcPct val="90000"/>
              </a:lnSpc>
              <a:spcBef>
                <a:spcPts val="500"/>
              </a:spcBef>
              <a:buBlip>
                <a:blip r:embed="rId2"/>
              </a:buBlip>
              <a:defRPr sz="1800">
                <a:solidFill>
                  <a:srgbClr val="000000"/>
                </a:solidFill>
              </a:defRPr>
            </a:pPr>
            <a:r>
              <a:rPr sz="2400">
                <a:solidFill>
                  <a:srgbClr val="2D2D2B"/>
                </a:solidFill>
              </a:rPr>
              <a:t>Which strings are shown depends on </a:t>
            </a:r>
            <a:r>
              <a:rPr i="1" sz="2400">
                <a:solidFill>
                  <a:srgbClr val="2D2D2B"/>
                </a:solidFill>
              </a:rPr>
              <a:t>device</a:t>
            </a:r>
            <a:r>
              <a:rPr sz="2400">
                <a:solidFill>
                  <a:srgbClr val="2D2D2B"/>
                </a:solidFill>
              </a:rPr>
              <a:t>'s language setting</a:t>
            </a:r>
            <a:br>
              <a:rPr sz="2400">
                <a:solidFill>
                  <a:srgbClr val="2D2D2B"/>
                </a:solidFill>
              </a:rPr>
            </a:br>
            <a:r>
              <a:rPr sz="2400">
                <a:solidFill>
                  <a:srgbClr val="2D2D2B"/>
                </a:solidFill>
              </a:rPr>
              <a:t>  ...not for user-switchable language selection within your app</a:t>
            </a:r>
            <a:endParaRPr sz="2400">
              <a:solidFill>
                <a:srgbClr val="2D2D2B"/>
              </a:solidFill>
            </a:endParaRPr>
          </a:p>
          <a:p>
            <a:pPr lvl="0" marL="261257" indent="-261257">
              <a:lnSpc>
                <a:spcPct val="90000"/>
              </a:lnSpc>
              <a:spcBef>
                <a:spcPts val="500"/>
              </a:spcBef>
              <a:buBlip>
                <a:blip r:embed="rId2"/>
              </a:buBlip>
              <a:defRPr sz="1800">
                <a:solidFill>
                  <a:srgbClr val="000000"/>
                </a:solidFill>
              </a:defRPr>
            </a:pPr>
            <a:r>
              <a:rPr sz="2400">
                <a:solidFill>
                  <a:srgbClr val="2D2D2B"/>
                </a:solidFill>
              </a:rPr>
              <a:t>The XML structure matches Android's string resources file, mapped to plist on iOS at build time</a:t>
            </a:r>
          </a:p>
        </p:txBody>
      </p:sp>
    </p:spTree>
  </p:cSld>
  <p:clrMapOvr>
    <a:masterClrMapping/>
  </p:clrMapOvr>
  <p:transition spd="slow" advClick="1">
    <p:dissolve/>
  </p:transition>
</p:sld>
</file>

<file path=ppt/slides/slide1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8" name="Shape 8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829" name="Shape 829"/>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500">
                <a:solidFill>
                  <a:srgbClr val="2D2D2B"/>
                </a:solidFill>
              </a:rPr>
              <a:t>In this lesson, you:</a:t>
            </a:r>
            <a:endParaRPr sz="2500">
              <a:solidFill>
                <a:srgbClr val="2D2D2B"/>
              </a:solidFill>
            </a:endParaRPr>
          </a:p>
          <a:p>
            <a:pPr lvl="0" marL="0" indent="0" algn="ctr">
              <a:lnSpc>
                <a:spcPct val="90000"/>
              </a:lnSpc>
              <a:buSzTx/>
              <a:buNone/>
              <a:defRPr sz="1800">
                <a:solidFill>
                  <a:srgbClr val="000000"/>
                </a:solidFill>
              </a:defRPr>
            </a:pPr>
            <a:endParaRPr b="1" sz="2500">
              <a:solidFill>
                <a:srgbClr val="2D2D2B"/>
              </a:solidFill>
            </a:endParaRPr>
          </a:p>
          <a:p>
            <a:pPr lvl="0">
              <a:lnSpc>
                <a:spcPct val="90000"/>
              </a:lnSpc>
              <a:buBlip>
                <a:blip r:embed="rId2"/>
              </a:buBlip>
              <a:defRPr sz="1800">
                <a:solidFill>
                  <a:srgbClr val="000000"/>
                </a:solidFill>
              </a:defRPr>
            </a:pPr>
            <a:r>
              <a:rPr sz="2500">
                <a:solidFill>
                  <a:srgbClr val="2D2D2B"/>
                </a:solidFill>
              </a:rPr>
              <a:t>Learned the roles of UX and UI design</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Explored the components used to create your UI</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Learned your options for UI layout and component positioning</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Learned how to set your app's icon &amp; splash screens, and internationalize your app</a:t>
            </a:r>
          </a:p>
        </p:txBody>
      </p:sp>
    </p:spTree>
  </p:cSld>
  <p:clrMapOvr>
    <a:masterClrMapping/>
  </p:clrMapOvr>
  <p:transition spd="slow" advClick="1">
    <p:dissolve/>
  </p:transition>
</p:sld>
</file>

<file path=ppt/slides/slide1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1" name="Shape 83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Tree>
  </p:cSld>
  <p:clrMapOvr>
    <a:masterClrMapping/>
  </p:clrMapOvr>
  <p:transition spd="slow" advClick="1">
    <p:dissolve/>
  </p:transition>
</p:sld>
</file>

<file path=ppt/slides/slide1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3" name="Shape 83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834" name="Shape 834"/>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600">
                <a:solidFill>
                  <a:srgbClr val="2D2D2B"/>
                </a:solidFill>
              </a:rPr>
              <a:t>In this lab, you will:</a:t>
            </a:r>
            <a:endParaRPr b="1" sz="2600">
              <a:solidFill>
                <a:srgbClr val="2D2D2B"/>
              </a:solidFill>
            </a:endParaRPr>
          </a:p>
          <a:p>
            <a:pPr lvl="0" marL="0" indent="0" algn="ctr">
              <a:lnSpc>
                <a:spcPct val="90000"/>
              </a:lnSpc>
              <a:buSzTx/>
              <a:buNone/>
              <a:defRPr sz="1800">
                <a:solidFill>
                  <a:srgbClr val="000000"/>
                </a:solidFill>
              </a:defRPr>
            </a:pPr>
            <a:endParaRPr b="1" sz="2600">
              <a:solidFill>
                <a:srgbClr val="2D2D2B"/>
              </a:solidFill>
            </a:endParaRPr>
          </a:p>
          <a:p>
            <a:pPr lvl="0" marL="0" indent="0">
              <a:lnSpc>
                <a:spcPct val="90000"/>
              </a:lnSpc>
              <a:buBlip>
                <a:blip r:embed="rId2"/>
              </a:buBlip>
              <a:defRPr sz="1800">
                <a:solidFill>
                  <a:srgbClr val="000000"/>
                </a:solidFill>
              </a:defRPr>
            </a:pPr>
            <a:r>
              <a:rPr sz="2600">
                <a:solidFill>
                  <a:srgbClr val="2D2D2B"/>
                </a:solidFill>
              </a:rPr>
              <a:t>Examine an app design, determine UI components needed</a:t>
            </a:r>
            <a:endParaRPr sz="2600">
              <a:solidFill>
                <a:srgbClr val="2D2D2B"/>
              </a:solidFill>
            </a:endParaRPr>
          </a:p>
          <a:p>
            <a:pPr lvl="0" marL="0" indent="0">
              <a:lnSpc>
                <a:spcPct val="90000"/>
              </a:lnSpc>
              <a:buBlip>
                <a:blip r:embed="rId2"/>
              </a:buBlip>
              <a:defRPr sz="1800">
                <a:solidFill>
                  <a:srgbClr val="000000"/>
                </a:solidFill>
              </a:defRPr>
            </a:pPr>
            <a:r>
              <a:rPr sz="2600">
                <a:solidFill>
                  <a:srgbClr val="2D2D2B"/>
                </a:solidFill>
              </a:rPr>
              <a:t>List the container and visual UI objects</a:t>
            </a:r>
            <a:endParaRPr sz="2600">
              <a:solidFill>
                <a:srgbClr val="2D2D2B"/>
              </a:solidFill>
            </a:endParaRPr>
          </a:p>
          <a:p>
            <a:pPr lvl="0" marL="0" indent="0">
              <a:lnSpc>
                <a:spcPct val="90000"/>
              </a:lnSpc>
              <a:buBlip>
                <a:blip r:embed="rId2"/>
              </a:buBlip>
              <a:defRPr sz="1800">
                <a:solidFill>
                  <a:srgbClr val="000000"/>
                </a:solidFill>
              </a:defRPr>
            </a:pPr>
            <a:r>
              <a:rPr sz="2600">
                <a:solidFill>
                  <a:srgbClr val="2D2D2B"/>
                </a:solidFill>
              </a:rPr>
              <a:t>Determine what graphic assets will be needed</a:t>
            </a:r>
            <a:endParaRPr sz="2600">
              <a:solidFill>
                <a:srgbClr val="2D2D2B"/>
              </a:solidFill>
            </a:endParaRPr>
          </a:p>
          <a:p>
            <a:pPr lvl="0" marL="0" indent="0">
              <a:lnSpc>
                <a:spcPct val="90000"/>
              </a:lnSpc>
              <a:buSzTx/>
              <a:buNone/>
              <a:defRPr sz="1800">
                <a:solidFill>
                  <a:srgbClr val="000000"/>
                </a:solidFill>
              </a:defRPr>
            </a:pPr>
            <a:endParaRPr sz="2600">
              <a:solidFill>
                <a:srgbClr val="2D2D2B"/>
              </a:solidFill>
            </a:endParaRPr>
          </a:p>
          <a:p>
            <a:pPr lvl="0" marL="0" indent="0" algn="ctr">
              <a:lnSpc>
                <a:spcPct val="90000"/>
              </a:lnSpc>
              <a:buSzTx/>
              <a:buNone/>
              <a:defRPr sz="1800">
                <a:solidFill>
                  <a:srgbClr val="000000"/>
                </a:solidFill>
              </a:defRPr>
            </a:pPr>
            <a:r>
              <a:rPr sz="2600">
                <a:solidFill>
                  <a:srgbClr val="2D2D2B"/>
                </a:solidFill>
              </a:rPr>
              <a:t>Lab: </a:t>
            </a:r>
            <a:r>
              <a:rPr sz="2600">
                <a:solidFill>
                  <a:srgbClr val="2D2D2B"/>
                </a:solidFill>
                <a:hlinkClick r:id="rId3" invalidUrl="" action="" tgtFrame="" tooltip="" history="1" highlightClick="0" endSnd="0"/>
              </a:rPr>
              <a:t>wiki.appcelerator.org/display/td/04.+User+Interface</a:t>
            </a:r>
          </a:p>
        </p:txBody>
      </p:sp>
    </p:spTree>
  </p:cSld>
  <p:clrMapOvr>
    <a:masterClrMapping/>
  </p:clrMapOvr>
  <p:transition spd="slow" advClick="1">
    <p:dissolve/>
  </p:transition>
</p:sld>
</file>

<file path=ppt/slides/slide1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40" name="Group 840"/>
          <p:cNvGrpSpPr/>
          <p:nvPr/>
        </p:nvGrpSpPr>
        <p:grpSpPr>
          <a:xfrm>
            <a:off x="-6350" y="0"/>
            <a:ext cx="9312275" cy="5143500"/>
            <a:chOff x="0" y="0"/>
            <a:chExt cx="9312274" cy="5143500"/>
          </a:xfrm>
        </p:grpSpPr>
        <p:pic>
          <p:nvPicPr>
            <p:cNvPr id="836"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839" name="Group 839" descr="background-cover-muted_V.jpg"/>
            <p:cNvGrpSpPr/>
            <p:nvPr/>
          </p:nvGrpSpPr>
          <p:grpSpPr>
            <a:xfrm>
              <a:off x="4651905" y="0"/>
              <a:ext cx="4660370" cy="5143500"/>
              <a:chOff x="0" y="0"/>
              <a:chExt cx="4660369" cy="5143500"/>
            </a:xfrm>
          </p:grpSpPr>
          <p:sp>
            <p:nvSpPr>
              <p:cNvPr id="837" name="Shape 837"/>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838"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841" name="Shape 841"/>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842" name="Shape 842"/>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843"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844" name="Shape 844"/>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1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8" name="Shape 84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Alloy Overview</a:t>
            </a:r>
          </a:p>
        </p:txBody>
      </p:sp>
      <p:sp>
        <p:nvSpPr>
          <p:cNvPr id="849" name="Shape 849"/>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1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1" name="Shape 8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852" name="Shape 85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Identify the role of the Alloy MVC components</a:t>
            </a:r>
            <a:endParaRPr sz="2800">
              <a:solidFill>
                <a:srgbClr val="2D2D2B"/>
              </a:solidFill>
            </a:endParaRPr>
          </a:p>
          <a:p>
            <a:pPr lvl="0">
              <a:buBlip>
                <a:blip r:embed="rId2"/>
              </a:buBlip>
              <a:defRPr sz="1800">
                <a:solidFill>
                  <a:srgbClr val="000000"/>
                </a:solidFill>
              </a:defRPr>
            </a:pPr>
            <a:r>
              <a:rPr sz="2800">
                <a:solidFill>
                  <a:srgbClr val="2D2D2B"/>
                </a:solidFill>
              </a:rPr>
              <a:t>Implement a UI control using Views and Styles</a:t>
            </a:r>
            <a:endParaRPr sz="2800">
              <a:solidFill>
                <a:srgbClr val="2D2D2B"/>
              </a:solidFill>
            </a:endParaRPr>
          </a:p>
          <a:p>
            <a:pPr lvl="0">
              <a:buBlip>
                <a:blip r:embed="rId2"/>
              </a:buBlip>
              <a:defRPr sz="1800">
                <a:solidFill>
                  <a:srgbClr val="000000"/>
                </a:solidFill>
              </a:defRPr>
            </a:pPr>
            <a:r>
              <a:rPr sz="2800">
                <a:solidFill>
                  <a:srgbClr val="2D2D2B"/>
                </a:solidFill>
              </a:rPr>
              <a:t>Enable interactivity with a Controller</a:t>
            </a:r>
            <a:endParaRPr sz="2800">
              <a:solidFill>
                <a:srgbClr val="2D2D2B"/>
              </a:solidFill>
            </a:endParaRPr>
          </a:p>
          <a:p>
            <a:pPr lvl="0">
              <a:buBlip>
                <a:blip r:embed="rId2"/>
              </a:buBlip>
              <a:defRPr sz="1800">
                <a:solidFill>
                  <a:srgbClr val="000000"/>
                </a:solidFill>
              </a:defRPr>
            </a:pPr>
            <a:r>
              <a:rPr sz="2800">
                <a:solidFill>
                  <a:srgbClr val="2D2D2B"/>
                </a:solidFill>
              </a:rPr>
              <a:t>Identify options for handling platform differences in Alloy</a:t>
            </a:r>
          </a:p>
        </p:txBody>
      </p:sp>
    </p:spTree>
  </p:cSld>
  <p:clrMapOvr>
    <a:masterClrMapping/>
  </p:clrMapOvr>
  <p:transition spd="slow" advClick="1">
    <p:dissolve/>
  </p:transition>
</p:sld>
</file>

<file path=ppt/slides/slide1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54"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855" name="Shape 85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ALLOY OVERVIEW</a:t>
            </a:r>
          </a:p>
        </p:txBody>
      </p:sp>
    </p:spTree>
  </p:cSld>
  <p:clrMapOvr>
    <a:masterClrMapping/>
  </p:clrMapOvr>
  <p:transition spd="slow" advClick="1">
    <p:dissolve/>
  </p:transition>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vs. Titanium</a:t>
            </a:r>
          </a:p>
        </p:txBody>
      </p:sp>
      <p:graphicFrame>
        <p:nvGraphicFramePr>
          <p:cNvPr id="106" name="Table 106"/>
          <p:cNvGraphicFramePr/>
          <p:nvPr/>
        </p:nvGraphicFramePr>
        <p:xfrm>
          <a:off x="847725" y="1169987"/>
          <a:ext cx="7435850" cy="375047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17925"/>
                <a:gridCol w="3717925"/>
              </a:tblGrid>
              <a:tr h="368300">
                <a:tc>
                  <a:txBody>
                    <a:bodyPr/>
                    <a:lstStyle/>
                    <a:p>
                      <a:pPr lvl="0" algn="l" defTabSz="408099">
                        <a:defRPr b="0" i="0" sz="1800">
                          <a:solidFill>
                            <a:srgbClr val="000000"/>
                          </a:solidFill>
                        </a:defRPr>
                      </a:pPr>
                      <a:r>
                        <a:rPr b="1" sz="1200">
                          <a:solidFill>
                            <a:srgbClr val="FFFFFF"/>
                          </a:solidFill>
                          <a:latin typeface="inherit"/>
                          <a:ea typeface="inherit"/>
                          <a:cs typeface="inherit"/>
                          <a:sym typeface="inherit"/>
                        </a:rPr>
                        <a:t>Enterprise (Appcelerator)</a:t>
                      </a:r>
                    </a:p>
                  </a:txBody>
                  <a:tcPr marL="92710" marR="92710" marT="92710" marB="92710"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200">
                          <a:solidFill>
                            <a:srgbClr val="FFFFFF"/>
                          </a:solidFill>
                          <a:latin typeface="inherit"/>
                          <a:ea typeface="inherit"/>
                          <a:cs typeface="inherit"/>
                          <a:sym typeface="inherit"/>
                        </a:rPr>
                        <a:t>Community (Titanium)</a:t>
                      </a:r>
                    </a:p>
                  </a:txBody>
                  <a:tcPr marL="92710" marR="92710" marT="92710" marB="92710" anchor="ctr" anchorCtr="0" horzOverflow="overflow">
                    <a:lnL w="12700">
                      <a:miter lim="400000"/>
                    </a:lnL>
                    <a:lnR w="12700">
                      <a:miter lim="400000"/>
                    </a:lnR>
                    <a:lnT w="12700">
                      <a:miter lim="400000"/>
                    </a:lnT>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Titanium SDK</a:t>
                      </a:r>
                    </a:p>
                  </a:txBody>
                  <a:tcPr marL="92710" marR="92710" marT="92710" marB="92710"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Titanium SDK</a:t>
                      </a:r>
                    </a:p>
                  </a:txBody>
                  <a:tcPr marL="92710" marR="92710" marT="92710" marB="92710" anchor="ctr" anchorCtr="0" horzOverflow="overflow">
                    <a:lnL w="12700">
                      <a:miter lim="400000"/>
                    </a:lnL>
                    <a:lnR w="12700">
                      <a:miter lim="400000"/>
                    </a:lnR>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Appcelerator Studio</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Titanium Studio</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Cloud Services</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Cloud Services</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Appcelerator Dashboard</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Appcelerator Test</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Performance Management</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Analytics</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Live View</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sz="1200">
                          <a:solidFill>
                            <a:srgbClr val="222222"/>
                          </a:solidFill>
                          <a:latin typeface="Museo"/>
                          <a:ea typeface="Museo"/>
                          <a:cs typeface="Museo"/>
                          <a:sym typeface="Museo"/>
                        </a:rPr>
                        <a:t>Support &amp; services</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3C3C3B"/>
                          </a:solidFill>
                        </a:rPr>
                        <a:t/>
                      </a:r>
                    </a:p>
                  </a:txBody>
                  <a:tcPr marL="44503" marR="44503" marT="44503" marB="44503" anchor="t"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spd="slow" advClick="1">
    <p:dissolve/>
  </p:transition>
</p:sld>
</file>

<file path=ppt/slides/slide1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7" name="Shape 8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Overview &amp; Goals</a:t>
            </a:r>
          </a:p>
        </p:txBody>
      </p:sp>
      <p:sp>
        <p:nvSpPr>
          <p:cNvPr id="858" name="Shape 85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MVC separates form and function</a:t>
            </a:r>
            <a:endParaRPr sz="2800">
              <a:solidFill>
                <a:srgbClr val="2D2D2B"/>
              </a:solidFill>
            </a:endParaRPr>
          </a:p>
          <a:p>
            <a:pPr lvl="1">
              <a:buBlip>
                <a:blip r:embed="rId2"/>
              </a:buBlip>
              <a:defRPr sz="1800">
                <a:solidFill>
                  <a:srgbClr val="000000"/>
                </a:solidFill>
              </a:defRPr>
            </a:pPr>
            <a:r>
              <a:rPr sz="2800">
                <a:solidFill>
                  <a:srgbClr val="2D2D2B"/>
                </a:solidFill>
              </a:rPr>
              <a:t>Speed and simplify development</a:t>
            </a:r>
            <a:endParaRPr sz="2800">
              <a:solidFill>
                <a:srgbClr val="2D2D2B"/>
              </a:solidFill>
            </a:endParaRPr>
          </a:p>
          <a:p>
            <a:pPr lvl="1">
              <a:buBlip>
                <a:blip r:embed="rId2"/>
              </a:buBlip>
              <a:defRPr sz="1800">
                <a:solidFill>
                  <a:srgbClr val="000000"/>
                </a:solidFill>
              </a:defRPr>
            </a:pPr>
            <a:r>
              <a:rPr sz="2800">
                <a:solidFill>
                  <a:srgbClr val="2D2D2B"/>
                </a:solidFill>
              </a:rPr>
              <a:t>Improve maintainability</a:t>
            </a:r>
            <a:endParaRPr sz="2800">
              <a:solidFill>
                <a:srgbClr val="2D2D2B"/>
              </a:solidFill>
            </a:endParaRPr>
          </a:p>
          <a:p>
            <a:pPr lvl="0">
              <a:buBlip>
                <a:blip r:embed="rId2"/>
              </a:buBlip>
              <a:defRPr sz="1800">
                <a:solidFill>
                  <a:srgbClr val="000000"/>
                </a:solidFill>
              </a:defRPr>
            </a:pPr>
            <a:r>
              <a:rPr sz="2800">
                <a:solidFill>
                  <a:srgbClr val="2D2D2B"/>
                </a:solidFill>
              </a:rPr>
              <a:t>Alloy is Appcelerator's MVC-like framework for Titanium</a:t>
            </a:r>
          </a:p>
        </p:txBody>
      </p:sp>
    </p:spTree>
  </p:cSld>
  <p:clrMapOvr>
    <a:masterClrMapping/>
  </p:clrMapOvr>
  <p:transition spd="slow" advClick="1">
    <p:dissolve/>
  </p:transition>
</p:sld>
</file>

<file path=ppt/slides/slide1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0" name="Shape 86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Alloy MVC</a:t>
            </a:r>
          </a:p>
        </p:txBody>
      </p:sp>
      <p:sp>
        <p:nvSpPr>
          <p:cNvPr id="861" name="Shape 86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Views</a:t>
            </a:r>
            <a:endParaRPr sz="2800">
              <a:solidFill>
                <a:srgbClr val="2D2D2B"/>
              </a:solidFill>
            </a:endParaRPr>
          </a:p>
          <a:p>
            <a:pPr lvl="0">
              <a:buBlip>
                <a:blip r:embed="rId2"/>
              </a:buBlip>
              <a:defRPr sz="1800">
                <a:solidFill>
                  <a:srgbClr val="000000"/>
                </a:solidFill>
              </a:defRPr>
            </a:pPr>
            <a:r>
              <a:rPr sz="2800">
                <a:solidFill>
                  <a:srgbClr val="2D2D2B"/>
                </a:solidFill>
              </a:rPr>
              <a:t>Styles</a:t>
            </a:r>
            <a:endParaRPr sz="2800">
              <a:solidFill>
                <a:srgbClr val="2D2D2B"/>
              </a:solidFill>
            </a:endParaRPr>
          </a:p>
          <a:p>
            <a:pPr lvl="0">
              <a:buBlip>
                <a:blip r:embed="rId2"/>
              </a:buBlip>
              <a:defRPr sz="1800">
                <a:solidFill>
                  <a:srgbClr val="000000"/>
                </a:solidFill>
              </a:defRPr>
            </a:pPr>
            <a:r>
              <a:rPr sz="2800">
                <a:solidFill>
                  <a:srgbClr val="2D2D2B"/>
                </a:solidFill>
              </a:rPr>
              <a:t>Controllers</a:t>
            </a:r>
            <a:endParaRPr sz="2800">
              <a:solidFill>
                <a:srgbClr val="2D2D2B"/>
              </a:solidFill>
            </a:endParaRPr>
          </a:p>
          <a:p>
            <a:pPr lvl="0">
              <a:buBlip>
                <a:blip r:embed="rId2"/>
              </a:buBlip>
              <a:defRPr sz="1800">
                <a:solidFill>
                  <a:srgbClr val="000000"/>
                </a:solidFill>
              </a:defRPr>
            </a:pPr>
            <a:r>
              <a:rPr sz="2800">
                <a:solidFill>
                  <a:srgbClr val="2D2D2B"/>
                </a:solidFill>
              </a:rPr>
              <a:t>Models</a:t>
            </a:r>
            <a:endParaRPr sz="2800">
              <a:solidFill>
                <a:srgbClr val="2D2D2B"/>
              </a:solidFill>
            </a:endParaRPr>
          </a:p>
          <a:p>
            <a:pPr lvl="0">
              <a:buBlip>
                <a:blip r:embed="rId2"/>
              </a:buBlip>
              <a:defRPr sz="1800">
                <a:solidFill>
                  <a:srgbClr val="000000"/>
                </a:solidFill>
              </a:defRPr>
            </a:pPr>
            <a:r>
              <a:rPr sz="2800">
                <a:solidFill>
                  <a:srgbClr val="2D2D2B"/>
                </a:solidFill>
              </a:rPr>
              <a:t>Extras</a:t>
            </a:r>
          </a:p>
        </p:txBody>
      </p:sp>
    </p:spTree>
  </p:cSld>
  <p:clrMapOvr>
    <a:masterClrMapping/>
  </p:clrMapOvr>
  <p:transition spd="slow" advClick="1">
    <p:dissolve/>
  </p:transition>
</p:sld>
</file>

<file path=ppt/slides/slide1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3" name="Shape 8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 - index.xml</a:t>
            </a:r>
          </a:p>
        </p:txBody>
      </p:sp>
      <p:sp>
        <p:nvSpPr>
          <p:cNvPr id="864" name="Shape 86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867" name="Group 867"/>
          <p:cNvGrpSpPr/>
          <p:nvPr/>
        </p:nvGrpSpPr>
        <p:grpSpPr>
          <a:xfrm>
            <a:off x="407987" y="1193799"/>
            <a:ext cx="8328026" cy="2328865"/>
            <a:chOff x="0" y="0"/>
            <a:chExt cx="8328025" cy="2328863"/>
          </a:xfrm>
        </p:grpSpPr>
        <p:sp>
          <p:nvSpPr>
            <p:cNvPr id="865" name="Shape 865"/>
            <p:cNvSpPr/>
            <p:nvPr/>
          </p:nvSpPr>
          <p:spPr>
            <a:xfrm>
              <a:off x="0" y="-1"/>
              <a:ext cx="8328025" cy="232886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800">
                  <a:solidFill>
                    <a:srgbClr val="FFFFFF"/>
                  </a:solidFill>
                  <a:latin typeface="Inconsolata"/>
                  <a:ea typeface="Inconsolata"/>
                  <a:cs typeface="Inconsolata"/>
                  <a:sym typeface="Inconsolata"/>
                </a:defRPr>
              </a:pPr>
            </a:p>
          </p:txBody>
        </p:sp>
        <p:sp>
          <p:nvSpPr>
            <p:cNvPr id="866" name="Shape 866"/>
            <p:cNvSpPr/>
            <p:nvPr/>
          </p:nvSpPr>
          <p:spPr>
            <a:xfrm>
              <a:off x="0" y="-1"/>
              <a:ext cx="8328025" cy="2055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265113">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&lt;Alloy&gt;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&lt;Window id=“mainwin” class="container"&gt;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&lt;Label id=”myLabel”&gt;Hello, World&lt;/Label&gt;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&lt;/Window&gt;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&lt;/Alloy&gt;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Shape 86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Styles -- &lt;file&gt;.tss</a:t>
            </a:r>
          </a:p>
        </p:txBody>
      </p:sp>
      <p:sp>
        <p:nvSpPr>
          <p:cNvPr id="870" name="Shape 87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873" name="Group 873"/>
          <p:cNvGrpSpPr/>
          <p:nvPr/>
        </p:nvGrpSpPr>
        <p:grpSpPr>
          <a:xfrm>
            <a:off x="874712" y="1087437"/>
            <a:ext cx="7029451" cy="3971926"/>
            <a:chOff x="0" y="0"/>
            <a:chExt cx="7029450" cy="3971925"/>
          </a:xfrm>
        </p:grpSpPr>
        <p:sp>
          <p:nvSpPr>
            <p:cNvPr id="871" name="Shape 871"/>
            <p:cNvSpPr/>
            <p:nvPr/>
          </p:nvSpPr>
          <p:spPr>
            <a:xfrm>
              <a:off x="0" y="0"/>
              <a:ext cx="7029450" cy="39719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872" name="Shape 872"/>
            <p:cNvSpPr/>
            <p:nvPr/>
          </p:nvSpPr>
          <p:spPr>
            <a:xfrm>
              <a:off x="0" y="0"/>
              <a:ext cx="7029450" cy="3530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".container":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backgroundColor: "white"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"Tab" :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icon: '/images/fugitives.png',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"Window":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backgroundColor : 'transparent',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backgroundImage : 'images/grain.png',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title: 'Fugitives',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barColor: '#6d0a0c',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'#table' :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backgroundColor: 'transparent'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1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5" name="Shape 87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Controllers</a:t>
            </a:r>
          </a:p>
        </p:txBody>
      </p:sp>
      <p:sp>
        <p:nvSpPr>
          <p:cNvPr id="876" name="Shape 876"/>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879" name="Group 879"/>
          <p:cNvGrpSpPr/>
          <p:nvPr/>
        </p:nvGrpSpPr>
        <p:grpSpPr>
          <a:xfrm>
            <a:off x="2562225" y="1544637"/>
            <a:ext cx="3441700" cy="2041526"/>
            <a:chOff x="0" y="0"/>
            <a:chExt cx="3441700" cy="2041525"/>
          </a:xfrm>
        </p:grpSpPr>
        <p:sp>
          <p:nvSpPr>
            <p:cNvPr id="877" name="Shape 877"/>
            <p:cNvSpPr/>
            <p:nvPr/>
          </p:nvSpPr>
          <p:spPr>
            <a:xfrm>
              <a:off x="0" y="0"/>
              <a:ext cx="3441700" cy="204152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878" name="Shape 878"/>
            <p:cNvSpPr/>
            <p:nvPr/>
          </p:nvSpPr>
          <p:spPr>
            <a:xfrm>
              <a:off x="0" y="0"/>
              <a:ext cx="3441700" cy="20007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265113">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function doClick(e) {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alert($.label.text);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$.index.open(); </a:t>
              </a:r>
              <a:endParaRPr>
                <a:solidFill>
                  <a:srgbClr val="FFFFFF"/>
                </a:solidFill>
                <a:latin typeface="Inconsolata"/>
                <a:ea typeface="Inconsolata"/>
                <a:cs typeface="Inconsolata"/>
                <a:sym typeface="Inconsolata"/>
              </a:endParaRPr>
            </a:p>
          </p:txBody>
        </p:sp>
      </p:grpSp>
    </p:spTree>
  </p:cSld>
  <p:clrMapOvr>
    <a:masterClrMapping/>
  </p:clrMapOvr>
  <p:transition spd="slow" advClick="1">
    <p:dissolve/>
  </p:transition>
</p:sld>
</file>

<file path=ppt/slides/slide1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1" name="Shape 88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Models</a:t>
            </a:r>
          </a:p>
        </p:txBody>
      </p:sp>
      <p:sp>
        <p:nvSpPr>
          <p:cNvPr id="882" name="Shape 88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885" name="Group 885"/>
          <p:cNvGrpSpPr/>
          <p:nvPr/>
        </p:nvGrpSpPr>
        <p:grpSpPr>
          <a:xfrm>
            <a:off x="1617662" y="1019174"/>
            <a:ext cx="5565776" cy="3989389"/>
            <a:chOff x="0" y="0"/>
            <a:chExt cx="5565775" cy="3989387"/>
          </a:xfrm>
        </p:grpSpPr>
        <p:sp>
          <p:nvSpPr>
            <p:cNvPr id="883" name="Shape 883"/>
            <p:cNvSpPr/>
            <p:nvPr/>
          </p:nvSpPr>
          <p:spPr>
            <a:xfrm>
              <a:off x="0" y="0"/>
              <a:ext cx="5565775" cy="3989388"/>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884" name="Shape 884"/>
            <p:cNvSpPr/>
            <p:nvPr/>
          </p:nvSpPr>
          <p:spPr>
            <a:xfrm>
              <a:off x="0" y="0"/>
              <a:ext cx="5565775" cy="35275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exports.definition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config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"columns"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"name" : "string",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"captured" : "integer",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"url" : "string",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"capturedLat" : "real",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"capturedLong" : "real"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"adapter"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"type" : "sql",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"collection_name" : "fugitives"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1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Shape 88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Convention over Configuration</a:t>
            </a:r>
          </a:p>
        </p:txBody>
      </p:sp>
      <p:graphicFrame>
        <p:nvGraphicFramePr>
          <p:cNvPr id="888" name="Table 888"/>
          <p:cNvGraphicFramePr/>
          <p:nvPr/>
        </p:nvGraphicFramePr>
        <p:xfrm>
          <a:off x="1250950" y="1087437"/>
          <a:ext cx="6831014" cy="412551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395223"/>
                <a:gridCol w="5435790"/>
              </a:tblGrid>
              <a:tr h="339849">
                <a:tc>
                  <a:txBody>
                    <a:bodyPr/>
                    <a:lstStyle/>
                    <a:p>
                      <a:pPr lvl="0" algn="l" defTabSz="408099">
                        <a:defRPr b="0" i="0" sz="1800">
                          <a:solidFill>
                            <a:srgbClr val="000000"/>
                          </a:solidFill>
                        </a:defRPr>
                      </a:pPr>
                      <a:r>
                        <a:rPr b="1" sz="1000">
                          <a:solidFill>
                            <a:srgbClr val="FFFFFF"/>
                          </a:solidFill>
                          <a:latin typeface="inherit"/>
                          <a:ea typeface="inherit"/>
                          <a:cs typeface="inherit"/>
                          <a:sym typeface="inherit"/>
                        </a:rPr>
                        <a:t>File/Directory</a:t>
                      </a:r>
                    </a:p>
                  </a:txBody>
                  <a:tcPr marL="48141" marR="48141" marT="48141" marB="48141"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000">
                          <a:solidFill>
                            <a:srgbClr val="FFFFFF"/>
                          </a:solidFill>
                          <a:latin typeface="inherit"/>
                          <a:ea typeface="inherit"/>
                          <a:cs typeface="inherit"/>
                          <a:sym typeface="inherit"/>
                        </a:rPr>
                        <a:t>Contents &amp; Purpose</a:t>
                      </a:r>
                    </a:p>
                  </a:txBody>
                  <a:tcPr marL="48141" marR="48141" marT="48141" marB="48141" anchor="ctr" anchorCtr="0" horzOverflow="overflow">
                    <a:lnL w="12700">
                      <a:miter lim="400000"/>
                    </a:lnL>
                    <a:lnR w="12700">
                      <a:miter lim="400000"/>
                    </a:lnR>
                    <a:lnT w="12700">
                      <a:miter lim="400000"/>
                    </a:lnT>
                  </a:tcPr>
                </a:tc>
              </a:tr>
              <a:tr h="401081">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/app/config.json</a:t>
                      </a:r>
                    </a:p>
                  </a:txBody>
                  <a:tcPr marL="48141" marR="48141" marT="48141" marB="48141"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Specify global values, conditional environment and operating system values, and widget dependencies.</a:t>
                      </a:r>
                    </a:p>
                  </a:txBody>
                  <a:tcPr marL="48141" marR="48141" marT="48141" marB="48141" anchor="ctr" anchorCtr="0" horzOverflow="overflow">
                    <a:lnL w="12700">
                      <a:miter lim="400000"/>
                    </a:lnL>
                    <a:lnR w="12700">
                      <a:miter lim="400000"/>
                    </a:lnR>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/app/views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XML View files</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/app/styles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TSS Style files</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/app/controllers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JavaScript Controller files</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/app/models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JavaScript Model files</a:t>
                      </a:r>
                    </a:p>
                  </a:txBody>
                  <a:tcPr marL="48141" marR="48141" marT="48141" marB="48141" anchor="ctr" anchorCtr="0" horzOverflow="overflow">
                    <a:lnL w="12700">
                      <a:miter lim="400000"/>
                    </a:lnL>
                    <a:lnR w="12700">
                      <a:miter lim="400000"/>
                    </a:lnR>
                    <a:lnT w="12700">
                      <a:miter lim="400000"/>
                    </a:lnT>
                    <a:lnB w="12700">
                      <a:miter lim="400000"/>
                    </a:lnB>
                  </a:tcPr>
                </a:tc>
              </a:tr>
              <a:tr h="401081">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/app/migrations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JSON files that describe incremental changes in your database; in the format</a:t>
                      </a:r>
                      <a:r>
                        <a:rPr b="1" i="1" sz="1000">
                          <a:solidFill>
                            <a:srgbClr val="222222"/>
                          </a:solidFill>
                          <a:latin typeface="inherit"/>
                          <a:ea typeface="inherit"/>
                          <a:cs typeface="inherit"/>
                          <a:sym typeface="inherit"/>
                        </a:rPr>
                        <a:t>DATETIME</a:t>
                      </a:r>
                      <a:r>
                        <a:rPr b="1" i="1" sz="1000">
                          <a:solidFill>
                            <a:srgbClr val="222222"/>
                          </a:solidFill>
                          <a:latin typeface="Museo"/>
                          <a:ea typeface="Museo"/>
                          <a:cs typeface="Museo"/>
                          <a:sym typeface="Museo"/>
                        </a:rPr>
                        <a:t>_</a:t>
                      </a:r>
                      <a:r>
                        <a:rPr b="1" i="1" sz="1000">
                          <a:solidFill>
                            <a:srgbClr val="222222"/>
                          </a:solidFill>
                          <a:latin typeface="inherit"/>
                          <a:ea typeface="inherit"/>
                          <a:cs typeface="inherit"/>
                          <a:sym typeface="inherit"/>
                        </a:rPr>
                        <a:t>modelname</a:t>
                      </a:r>
                      <a:r>
                        <a:rPr b="1" i="1" sz="1000">
                          <a:solidFill>
                            <a:srgbClr val="222222"/>
                          </a:solidFill>
                          <a:latin typeface="Museo"/>
                          <a:ea typeface="Museo"/>
                          <a:cs typeface="Museo"/>
                          <a:sym typeface="Museo"/>
                        </a:rPr>
                        <a:t>.json</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/app/assets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Graphic, data file, and other app assets; not created by default.</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/app/lib</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App-specific library files; not created by default.</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/app/themes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Theme files and assets to customize your UI; not created by default.</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/app/widgets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Files and assets associated with widgets (self-contained app components)</a:t>
                      </a:r>
                    </a:p>
                  </a:txBody>
                  <a:tcPr marL="48141" marR="48141" marT="48141" marB="48141"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spd="slow" advClick="1">
    <p:dissolve/>
  </p:transition>
</p:sld>
</file>

<file path=ppt/slides/slide1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94" name="Group 894"/>
          <p:cNvGrpSpPr/>
          <p:nvPr/>
        </p:nvGrpSpPr>
        <p:grpSpPr>
          <a:xfrm>
            <a:off x="-6350" y="0"/>
            <a:ext cx="9312275" cy="5143500"/>
            <a:chOff x="0" y="0"/>
            <a:chExt cx="9312274" cy="5143500"/>
          </a:xfrm>
        </p:grpSpPr>
        <p:pic>
          <p:nvPicPr>
            <p:cNvPr id="890"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893" name="Group 893" descr="background-cover-muted_V.jpg"/>
            <p:cNvGrpSpPr/>
            <p:nvPr/>
          </p:nvGrpSpPr>
          <p:grpSpPr>
            <a:xfrm>
              <a:off x="4651905" y="0"/>
              <a:ext cx="4660370" cy="5143500"/>
              <a:chOff x="0" y="0"/>
              <a:chExt cx="4660369" cy="5143500"/>
            </a:xfrm>
          </p:grpSpPr>
          <p:sp>
            <p:nvSpPr>
              <p:cNvPr id="891" name="Shape 891"/>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892"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895" name="Shape 895"/>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896" name="Shape 896"/>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897"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898" name="Shape 898"/>
          <p:cNvSpPr/>
          <p:nvPr/>
        </p:nvSpPr>
        <p:spPr>
          <a:xfrm>
            <a:off x="2655888" y="2235200"/>
            <a:ext cx="374522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2800">
                <a:solidFill>
                  <a:srgbClr val="FFFFFF"/>
                </a:solidFill>
              </a:rPr>
              <a:t>ALLOY APP</a:t>
            </a:r>
            <a:r>
              <a:rPr sz="2800">
                <a:solidFill>
                  <a:srgbClr val="FFFFFF"/>
                </a:solidFill>
              </a:rPr>
              <a:t> WALK THRU</a:t>
            </a:r>
          </a:p>
        </p:txBody>
      </p:sp>
    </p:spTree>
  </p:cSld>
  <p:clrMapOvr>
    <a:masterClrMapping/>
  </p:clrMapOvr>
  <p:transition spd="slow" advClick="1">
    <p:dissolve/>
  </p:transition>
</p:sld>
</file>

<file path=ppt/slides/slide1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2"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903" name="Shape 90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ALLOY  VIEW &amp; STYLES IN DETAIL</a:t>
            </a:r>
          </a:p>
        </p:txBody>
      </p:sp>
    </p:spTree>
  </p:cSld>
  <p:clrMapOvr>
    <a:masterClrMapping/>
  </p:clrMapOvr>
  <p:transition spd="slow" advClick="1">
    <p:dissolve/>
  </p:transition>
</p:sld>
</file>

<file path=ppt/slides/slide1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5" name="Shape 90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 tag</a:t>
            </a:r>
          </a:p>
        </p:txBody>
      </p:sp>
      <p:sp>
        <p:nvSpPr>
          <p:cNvPr id="906" name="Shape 90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09" name="Group 909"/>
          <p:cNvGrpSpPr/>
          <p:nvPr/>
        </p:nvGrpSpPr>
        <p:grpSpPr>
          <a:xfrm>
            <a:off x="5219699" y="1431925"/>
            <a:ext cx="3154365" cy="2794000"/>
            <a:chOff x="0" y="0"/>
            <a:chExt cx="3154363" cy="2794000"/>
          </a:xfrm>
        </p:grpSpPr>
        <p:sp>
          <p:nvSpPr>
            <p:cNvPr id="907" name="Shape 907"/>
            <p:cNvSpPr/>
            <p:nvPr/>
          </p:nvSpPr>
          <p:spPr>
            <a:xfrm>
              <a:off x="-1" y="0"/>
              <a:ext cx="3154365" cy="279400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08" name="Shape 908"/>
            <p:cNvSpPr/>
            <p:nvPr/>
          </p:nvSpPr>
          <p:spPr>
            <a:xfrm>
              <a:off x="-1" y="0"/>
              <a:ext cx="3154365" cy="2448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BFBFBF"/>
                  </a:solidFill>
                  <a:latin typeface="Inconsolata"/>
                  <a:ea typeface="Inconsolata"/>
                  <a:cs typeface="Inconsolata"/>
                  <a:sym typeface="Inconsolata"/>
                </a:rPr>
                <a:t>// view file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&lt;ImageView id='foo' image='foo.png'/&gt;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&lt;/Alloy&gt;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style file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"#foo":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height:Ti.UI.SIZE,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width: Ti.UI.SIZE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p>
          </p:txBody>
        </p:sp>
      </p:grpSp>
      <p:pic>
        <p:nvPicPr>
          <p:cNvPr id="910" name="image78.png"/>
          <p:cNvPicPr/>
          <p:nvPr/>
        </p:nvPicPr>
        <p:blipFill>
          <a:blip r:embed="rId2">
            <a:extLst/>
          </a:blip>
          <a:stretch>
            <a:fillRect/>
          </a:stretch>
        </p:blipFill>
        <p:spPr>
          <a:xfrm>
            <a:off x="711200" y="1736725"/>
            <a:ext cx="3860800" cy="1982789"/>
          </a:xfrm>
          <a:prstGeom prst="rect">
            <a:avLst/>
          </a:prstGeom>
          <a:ln w="12700">
            <a:miter lim="400000"/>
          </a:ln>
        </p:spPr>
      </p:pic>
    </p:spTree>
  </p:cSld>
  <p:clrMapOvr>
    <a:masterClrMapping/>
  </p:clrMapOvr>
  <p:transition spd="slow" advClick="1">
    <p:dissolve/>
  </p:transition>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nvSpPr>
        <p:spPr>
          <a:xfrm flipV="1">
            <a:off x="0" y="-1"/>
            <a:ext cx="9144000" cy="4795839"/>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pic>
        <p:nvPicPr>
          <p:cNvPr id="109" name="image10.png" descr="Screen Shot 2014-03-31 at 2.59.05 PM.png"/>
          <p:cNvPicPr/>
          <p:nvPr/>
        </p:nvPicPr>
        <p:blipFill>
          <a:blip r:embed="rId3">
            <a:extLst/>
          </a:blip>
          <a:stretch>
            <a:fillRect/>
          </a:stretch>
        </p:blipFill>
        <p:spPr>
          <a:xfrm>
            <a:off x="759754" y="136064"/>
            <a:ext cx="7608898" cy="4659775"/>
          </a:xfrm>
          <a:prstGeom prst="rect">
            <a:avLst/>
          </a:prstGeom>
          <a:ln w="12700">
            <a:miter lim="400000"/>
          </a:ln>
        </p:spPr>
      </p:pic>
      <p:grpSp>
        <p:nvGrpSpPr>
          <p:cNvPr id="112" name="Group 112"/>
          <p:cNvGrpSpPr/>
          <p:nvPr/>
        </p:nvGrpSpPr>
        <p:grpSpPr>
          <a:xfrm>
            <a:off x="0" y="3152774"/>
            <a:ext cx="9144000" cy="1643065"/>
            <a:chOff x="0" y="0"/>
            <a:chExt cx="9144000" cy="1643063"/>
          </a:xfrm>
        </p:grpSpPr>
        <p:sp>
          <p:nvSpPr>
            <p:cNvPr id="110" name="Shape 110"/>
            <p:cNvSpPr/>
            <p:nvPr/>
          </p:nvSpPr>
          <p:spPr>
            <a:xfrm>
              <a:off x="0" y="-1"/>
              <a:ext cx="9144000" cy="1643065"/>
            </a:xfrm>
            <a:prstGeom prst="rect">
              <a:avLst/>
            </a:prstGeom>
            <a:gradFill flip="none" rotWithShape="1">
              <a:gsLst>
                <a:gs pos="0">
                  <a:srgbClr val="1C2024"/>
                </a:gs>
                <a:gs pos="100000">
                  <a:srgbClr val="1C2024">
                    <a:alpha val="0"/>
                  </a:srgb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b="1" i="1">
                  <a:solidFill>
                    <a:srgbClr val="FFFFFF"/>
                  </a:solidFill>
                </a:defRPr>
              </a:pPr>
            </a:p>
          </p:txBody>
        </p:sp>
        <p:sp>
          <p:nvSpPr>
            <p:cNvPr id="111" name="Shape 111"/>
            <p:cNvSpPr/>
            <p:nvPr/>
          </p:nvSpPr>
          <p:spPr>
            <a:xfrm>
              <a:off x="0" y="655161"/>
              <a:ext cx="9144000"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i="1">
                  <a:solidFill>
                    <a:srgbClr val="FFFFFF"/>
                  </a:solidFill>
                </a:defRPr>
              </a:lvl1pPr>
            </a:lstStyle>
            <a:p>
              <a:pPr lvl="0">
                <a:defRPr b="0" i="0" sz="1800">
                  <a:solidFill>
                    <a:srgbClr val="000000"/>
                  </a:solidFill>
                </a:defRPr>
              </a:pPr>
              <a:r>
                <a:rPr b="1" i="1" sz="1600">
                  <a:solidFill>
                    <a:srgbClr val="FFFFFF"/>
                  </a:solidFill>
                </a:rPr>
                <a:t>Titanium Studio</a:t>
              </a:r>
            </a:p>
          </p:txBody>
        </p:sp>
      </p:grpSp>
      <p:pic>
        <p:nvPicPr>
          <p:cNvPr id="113" name="image11.png" descr="titanium-studio.png"/>
          <p:cNvPicPr/>
          <p:nvPr/>
        </p:nvPicPr>
        <p:blipFill>
          <a:blip r:embed="rId4">
            <a:extLst/>
          </a:blip>
          <a:stretch>
            <a:fillRect/>
          </a:stretch>
        </p:blipFill>
        <p:spPr>
          <a:xfrm>
            <a:off x="2807839" y="1209039"/>
            <a:ext cx="3567813" cy="2443210"/>
          </a:xfrm>
          <a:prstGeom prst="rect">
            <a:avLst/>
          </a:prstGeom>
          <a:ln w="12700">
            <a:miter lim="400000"/>
          </a:ln>
        </p:spPr>
      </p:pic>
    </p:spTree>
  </p:cSld>
  <p:clrMapOvr>
    <a:masterClrMapping/>
  </p:clrMapOvr>
  <p:transition spd="slow" advClick="1">
    <p:dissolve/>
  </p:transition>
</p:sld>
</file>

<file path=ppt/slides/slide1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2" name="Shape 9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Require</a:t>
            </a:r>
          </a:p>
        </p:txBody>
      </p:sp>
      <p:sp>
        <p:nvSpPr>
          <p:cNvPr id="913" name="Shape 91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16" name="Group 916"/>
          <p:cNvGrpSpPr/>
          <p:nvPr/>
        </p:nvGrpSpPr>
        <p:grpSpPr>
          <a:xfrm>
            <a:off x="99823" y="1442559"/>
            <a:ext cx="8636190" cy="3549222"/>
            <a:chOff x="0" y="0"/>
            <a:chExt cx="8636189" cy="3549220"/>
          </a:xfrm>
        </p:grpSpPr>
        <p:sp>
          <p:nvSpPr>
            <p:cNvPr id="914" name="Shape 914"/>
            <p:cNvSpPr/>
            <p:nvPr/>
          </p:nvSpPr>
          <p:spPr>
            <a:xfrm>
              <a:off x="0" y="-1"/>
              <a:ext cx="8636190" cy="3549222"/>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915" name="Shape 915"/>
            <p:cNvSpPr/>
            <p:nvPr/>
          </p:nvSpPr>
          <p:spPr>
            <a:xfrm>
              <a:off x="0" y="-1"/>
              <a:ext cx="8636190" cy="35427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&lt;Alloy&gt;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&lt;TabGroup id='tabGroup'&gt;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 Tab included via &lt;Require&gt; tag --&gt;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&lt;Require type="view" src="fugitives" id="fugitivetab"/&gt;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 Tab included via &lt;Require&gt; tag --&gt;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&lt;Require type="view" src="captured" id="capturedtab" customVar="foo"/&gt;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&lt;/TabGroup&gt;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&lt;/Alloy&gt; </a:t>
              </a:r>
            </a:p>
          </p:txBody>
        </p:sp>
      </p:grpSp>
      <p:sp>
        <p:nvSpPr>
          <p:cNvPr id="917" name="Shape 917"/>
          <p:cNvSpPr/>
          <p:nvPr/>
        </p:nvSpPr>
        <p:spPr>
          <a:xfrm>
            <a:off x="407987" y="1000608"/>
            <a:ext cx="3867151" cy="2891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sz="1400">
                <a:solidFill>
                  <a:srgbClr val="EFEEED"/>
                </a:solidFill>
              </a:defRPr>
            </a:lvl1pPr>
          </a:lstStyle>
          <a:p>
            <a:pPr lvl="0">
              <a:defRPr cap="none" sz="1800">
                <a:solidFill>
                  <a:srgbClr val="000000"/>
                </a:solidFill>
              </a:defRPr>
            </a:pPr>
            <a:r>
              <a:rPr cap="all" sz="1400">
                <a:solidFill>
                  <a:srgbClr val="EFEEED"/>
                </a:solidFill>
              </a:rPr>
              <a:t>Break up views into multiple files</a:t>
            </a:r>
          </a:p>
        </p:txBody>
      </p:sp>
    </p:spTree>
  </p:cSld>
  <p:clrMapOvr>
    <a:masterClrMapping/>
  </p:clrMapOvr>
  <p:transition spd="slow" advClick="1">
    <p:dissolve/>
  </p:transition>
</p:sld>
</file>

<file path=ppt/slides/slide1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9" name="Shape 91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Namespaces</a:t>
            </a:r>
          </a:p>
        </p:txBody>
      </p:sp>
      <p:sp>
        <p:nvSpPr>
          <p:cNvPr id="920" name="Shape 92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21" name="Shape 921"/>
          <p:cNvSpPr/>
          <p:nvPr/>
        </p:nvSpPr>
        <p:spPr>
          <a:xfrm>
            <a:off x="407987" y="1087437"/>
            <a:ext cx="8328026" cy="2647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indent="265113">
              <a:spcBef>
                <a:spcPts val="400"/>
              </a:spcBef>
              <a:defRPr sz="1800">
                <a:solidFill>
                  <a:srgbClr val="000000"/>
                </a:solidFill>
              </a:defRPr>
            </a:pPr>
            <a:br>
              <a:rPr sz="1600">
                <a:solidFill>
                  <a:srgbClr val="3C3C3B"/>
                </a:solidFill>
              </a:rPr>
            </a:b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BFBFBF"/>
                </a:solidFill>
                <a:latin typeface="Inconsolata"/>
                <a:ea typeface="Inconsolata"/>
                <a:cs typeface="Inconsolata"/>
                <a:sym typeface="Inconsolata"/>
              </a:rPr>
              <a:t>// for objects not in Ti.UI namespace, such as Ti.Map.View: </a:t>
            </a: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&lt;View ns="Ti.Map" id="map"/&gt; </a:t>
            </a:r>
            <a:endParaRPr sz="20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BFBFBF"/>
                </a:solidFill>
                <a:latin typeface="Inconsolata"/>
                <a:ea typeface="Inconsolata"/>
                <a:cs typeface="Inconsolata"/>
                <a:sym typeface="Inconsolata"/>
              </a:rPr>
              <a:t>// for objects in sub-namespaces, such as Ti.UI.iOS.NavigationGroup:</a:t>
            </a: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&lt;NavigationGroup platform="mobileweb"/&gt; </a:t>
            </a:r>
          </a:p>
        </p:txBody>
      </p:sp>
      <p:sp>
        <p:nvSpPr>
          <p:cNvPr id="922" name="Shape 922"/>
          <p:cNvSpPr/>
          <p:nvPr/>
        </p:nvSpPr>
        <p:spPr>
          <a:xfrm>
            <a:off x="576262" y="1087437"/>
            <a:ext cx="4615670" cy="2891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sz="1400">
                <a:solidFill>
                  <a:srgbClr val="EFEEED"/>
                </a:solidFill>
              </a:defRPr>
            </a:lvl1pPr>
          </a:lstStyle>
          <a:p>
            <a:pPr lvl="0">
              <a:defRPr cap="none" sz="1800">
                <a:solidFill>
                  <a:srgbClr val="000000"/>
                </a:solidFill>
              </a:defRPr>
            </a:pPr>
            <a:r>
              <a:rPr cap="all" sz="1400">
                <a:solidFill>
                  <a:srgbClr val="EFEEED"/>
                </a:solidFill>
              </a:rPr>
              <a:t>Create elements not in the Ti.UI namespace:</a:t>
            </a:r>
          </a:p>
        </p:txBody>
      </p:sp>
    </p:spTree>
  </p:cSld>
  <p:clrMapOvr>
    <a:masterClrMapping/>
  </p:clrMapOvr>
  <p:transition spd="slow" advClick="1">
    <p:dissolve/>
  </p:transition>
</p:sld>
</file>

<file path=ppt/slides/slide1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4" name="Shape 92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Style Files</a:t>
            </a:r>
          </a:p>
        </p:txBody>
      </p:sp>
      <p:sp>
        <p:nvSpPr>
          <p:cNvPr id="925" name="Shape 925"/>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28" name="Group 928"/>
          <p:cNvGrpSpPr/>
          <p:nvPr/>
        </p:nvGrpSpPr>
        <p:grpSpPr>
          <a:xfrm>
            <a:off x="3033713" y="1012824"/>
            <a:ext cx="5865813" cy="3111501"/>
            <a:chOff x="0" y="0"/>
            <a:chExt cx="5865812" cy="3111500"/>
          </a:xfrm>
        </p:grpSpPr>
        <p:sp>
          <p:nvSpPr>
            <p:cNvPr id="926" name="Shape 926"/>
            <p:cNvSpPr/>
            <p:nvPr/>
          </p:nvSpPr>
          <p:spPr>
            <a:xfrm>
              <a:off x="-1" y="0"/>
              <a:ext cx="5865814" cy="311150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27" name="Shape 927"/>
            <p:cNvSpPr/>
            <p:nvPr/>
          </p:nvSpPr>
          <p:spPr>
            <a:xfrm>
              <a:off x="-1" y="0"/>
              <a:ext cx="5865814" cy="2742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".activeButton</a:t>
              </a:r>
              <a:r>
                <a:rPr sz="1400">
                  <a:solidFill>
                    <a:srgbClr val="D9D9D9"/>
                  </a:solidFill>
                  <a:latin typeface="Inconsolata"/>
                  <a:ea typeface="Inconsolata"/>
                  <a:cs typeface="Inconsolata"/>
                  <a:sym typeface="Inconsolata"/>
                </a:rPr>
                <a:t>": {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backgroundColor:"blue"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"Button"</a:t>
              </a:r>
              <a:r>
                <a:rPr sz="1400">
                  <a:solidFill>
                    <a:srgbClr val="D9D9D9"/>
                  </a:solidFill>
                  <a:latin typeface="Inconsolata"/>
                  <a:ea typeface="Inconsolata"/>
                  <a:cs typeface="Inconsolata"/>
                  <a:sym typeface="Inconsolata"/>
                </a:rPr>
                <a:t>: {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width: </a:t>
              </a:r>
              <a:r>
                <a:rPr sz="1400">
                  <a:solidFill>
                    <a:srgbClr val="FFFFFF"/>
                  </a:solidFill>
                  <a:latin typeface="Inconsolata"/>
                  <a:ea typeface="Inconsolata"/>
                  <a:cs typeface="Inconsolata"/>
                  <a:sym typeface="Inconsolata"/>
                </a:rPr>
                <a:t>Ti.UI.SIZE,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D9D9D9"/>
                  </a:solidFill>
                  <a:latin typeface="Inconsolata"/>
                  <a:ea typeface="Inconsolata"/>
                  <a:cs typeface="Inconsolata"/>
                  <a:sym typeface="Inconsolata"/>
                </a:rPr>
                <a:t>height: Ti.UI.SIZE,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color: "#000"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"#iosBtn":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D9D9D9"/>
                  </a:solidFill>
                  <a:latin typeface="Inconsolata"/>
                  <a:ea typeface="Inconsolata"/>
                  <a:cs typeface="Inconsolata"/>
                  <a:sym typeface="Inconsolata"/>
                </a:rPr>
                <a:t>color: "#999",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systemButton</a:t>
              </a:r>
              <a:r>
                <a:rPr sz="1400">
                  <a:solidFill>
                    <a:srgbClr val="FFFFFF"/>
                  </a:solidFill>
                  <a:latin typeface="Inconsolata"/>
                  <a:ea typeface="Inconsolata"/>
                  <a:cs typeface="Inconsolata"/>
                  <a:sym typeface="Inconsolata"/>
                </a:rPr>
                <a:t>: Titanium.UI.iPhone.SystemButton.DISCLOSURE,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D9D9D9"/>
                  </a:solidFill>
                  <a:latin typeface="Inconsolata"/>
                  <a:ea typeface="Inconsolata"/>
                  <a:cs typeface="Inconsolata"/>
                  <a:sym typeface="Inconsolata"/>
                </a:rPr>
                <a:t>title</a:t>
              </a:r>
              <a:r>
                <a:rPr sz="1400">
                  <a:solidFill>
                    <a:srgbClr val="FFFFFF"/>
                  </a:solidFill>
                  <a:latin typeface="Inconsolata"/>
                  <a:ea typeface="Inconsolata"/>
                  <a:cs typeface="Inconsolata"/>
                  <a:sym typeface="Inconsolata"/>
                </a:rPr>
                <a:t>: L('iosbutton'),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D9D9D9"/>
                  </a:solidFill>
                  <a:latin typeface="Inconsolata"/>
                  <a:ea typeface="Inconsolata"/>
                  <a:cs typeface="Inconsolata"/>
                  <a:sym typeface="Inconsolata"/>
                </a:rPr>
                <a:t>left</a:t>
              </a:r>
              <a:r>
                <a:rPr sz="1400">
                  <a:solidFill>
                    <a:srgbClr val="FFFFFF"/>
                  </a:solidFill>
                  <a:latin typeface="Inconsolata"/>
                  <a:ea typeface="Inconsolata"/>
                  <a:cs typeface="Inconsolata"/>
                  <a:sym typeface="Inconsolata"/>
                </a:rPr>
                <a:t>: Alloy.Globals.computedWidth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grpSp>
      <p:sp>
        <p:nvSpPr>
          <p:cNvPr id="929" name="Shape 929"/>
          <p:cNvSpPr/>
          <p:nvPr/>
        </p:nvSpPr>
        <p:spPr>
          <a:xfrm>
            <a:off x="0" y="908050"/>
            <a:ext cx="2752725"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Component, class, and ID</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Global app.tss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Constants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i18n functions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Alloy globals</a:t>
            </a:r>
          </a:p>
        </p:txBody>
      </p:sp>
    </p:spTree>
  </p:cSld>
  <p:clrMapOvr>
    <a:masterClrMapping/>
  </p:clrMapOvr>
  <p:transition spd="slow" advClick="1">
    <p:dissolve/>
  </p:transition>
</p:sld>
</file>

<file path=ppt/slides/slide1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1" name="Shape 93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Styles Generation</a:t>
            </a:r>
          </a:p>
        </p:txBody>
      </p:sp>
      <p:sp>
        <p:nvSpPr>
          <p:cNvPr id="932" name="Shape 93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33" name="Shape 933"/>
          <p:cNvSpPr/>
          <p:nvPr/>
        </p:nvSpPr>
        <p:spPr>
          <a:xfrm>
            <a:off x="407987" y="1707365"/>
            <a:ext cx="8328026" cy="17607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indent="265113">
              <a:spcBef>
                <a:spcPts val="400"/>
              </a:spcBef>
              <a:defRPr sz="1800">
                <a:solidFill>
                  <a:srgbClr val="000000"/>
                </a:solidFill>
              </a:defRPr>
            </a:pPr>
            <a:r>
              <a:rPr sz="2000">
                <a:solidFill>
                  <a:srgbClr val="BFBFBF"/>
                </a:solidFill>
                <a:latin typeface="Inconsolata"/>
                <a:ea typeface="Inconsolata"/>
                <a:cs typeface="Inconsolata"/>
                <a:sym typeface="Inconsolata"/>
              </a:rPr>
              <a:t>// at a command prompt/terminal: </a:t>
            </a: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alloy generate style controller_name </a:t>
            </a:r>
            <a:endParaRPr sz="20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BFBFBF"/>
                </a:solidFill>
                <a:latin typeface="Inconsolata"/>
                <a:ea typeface="Inconsolata"/>
                <a:cs typeface="Inconsolata"/>
                <a:sym typeface="Inconsolata"/>
              </a:rPr>
              <a:t>// generate TSS for all controllers </a:t>
            </a: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alloy generate style --all </a:t>
            </a:r>
          </a:p>
        </p:txBody>
      </p:sp>
      <p:sp>
        <p:nvSpPr>
          <p:cNvPr id="934" name="Shape 934"/>
          <p:cNvSpPr/>
          <p:nvPr/>
        </p:nvSpPr>
        <p:spPr>
          <a:xfrm>
            <a:off x="495300" y="931862"/>
            <a:ext cx="4686300" cy="2891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sz="1400">
                <a:solidFill>
                  <a:srgbClr val="EFEEED"/>
                </a:solidFill>
              </a:defRPr>
            </a:lvl1pPr>
          </a:lstStyle>
          <a:p>
            <a:pPr lvl="0">
              <a:defRPr cap="none" sz="1800">
                <a:solidFill>
                  <a:srgbClr val="000000"/>
                </a:solidFill>
              </a:defRPr>
            </a:pPr>
            <a:r>
              <a:rPr cap="all" sz="1400">
                <a:solidFill>
                  <a:srgbClr val="EFEEED"/>
                </a:solidFill>
              </a:rPr>
              <a:t>Create or update the TSS for a controller</a:t>
            </a:r>
          </a:p>
        </p:txBody>
      </p:sp>
    </p:spTree>
  </p:cSld>
  <p:clrMapOvr>
    <a:masterClrMapping/>
  </p:clrMapOvr>
  <p:transition spd="slow" advClick="1">
    <p:dissolve/>
  </p:transition>
</p:sld>
</file>

<file path=ppt/slides/slide1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6" name="Shape 93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 Styling</a:t>
            </a:r>
          </a:p>
        </p:txBody>
      </p:sp>
      <p:sp>
        <p:nvSpPr>
          <p:cNvPr id="937" name="Shape 93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40" name="Group 940"/>
          <p:cNvGrpSpPr/>
          <p:nvPr/>
        </p:nvGrpSpPr>
        <p:grpSpPr>
          <a:xfrm>
            <a:off x="3948112" y="1308100"/>
            <a:ext cx="3854451" cy="2555875"/>
            <a:chOff x="0" y="0"/>
            <a:chExt cx="3854450" cy="2555875"/>
          </a:xfrm>
        </p:grpSpPr>
        <p:sp>
          <p:nvSpPr>
            <p:cNvPr id="938" name="Shape 938"/>
            <p:cNvSpPr/>
            <p:nvPr/>
          </p:nvSpPr>
          <p:spPr>
            <a:xfrm>
              <a:off x="0" y="0"/>
              <a:ext cx="3854450" cy="255587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39" name="Shape 939"/>
            <p:cNvSpPr/>
            <p:nvPr/>
          </p:nvSpPr>
          <p:spPr>
            <a:xfrm>
              <a:off x="0" y="0"/>
              <a:ext cx="3854450" cy="2448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BFBFBF"/>
                  </a:solidFill>
                  <a:latin typeface="Inconsolata"/>
                  <a:ea typeface="Inconsolata"/>
                  <a:cs typeface="Inconsolata"/>
                  <a:sym typeface="Inconsolata"/>
                </a:rPr>
                <a:t>// for individual component</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&lt;View autoStyle="true"&gt;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for all components in controller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 autoStyle="true"&gt;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for whole project, set in config.json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"autoStyle": false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p>
          </p:txBody>
        </p:sp>
      </p:grpSp>
      <p:sp>
        <p:nvSpPr>
          <p:cNvPr id="941" name="Shape 941"/>
          <p:cNvSpPr/>
          <p:nvPr/>
        </p:nvSpPr>
        <p:spPr>
          <a:xfrm>
            <a:off x="0" y="1308100"/>
            <a:ext cx="3830638" cy="1094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Add/remove classes to components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Create style objects at run-time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Dynamic styling is not enabled </a:t>
            </a:r>
            <a:r>
              <a:rPr sz="1400">
                <a:solidFill>
                  <a:srgbClr val="F2F2F2"/>
                </a:solidFill>
              </a:rPr>
              <a:t>by default</a:t>
            </a:r>
            <a:endParaRPr sz="1400">
              <a:solidFill>
                <a:srgbClr val="F2F2F2"/>
              </a:solidFill>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Enable with autoStyle property</a:t>
            </a:r>
          </a:p>
        </p:txBody>
      </p:sp>
    </p:spTree>
  </p:cSld>
  <p:clrMapOvr>
    <a:masterClrMapping/>
  </p:clrMapOvr>
  <p:transition spd="slow" advClick="1">
    <p:dissolve/>
  </p:transition>
</p:sld>
</file>

<file path=ppt/slides/slide1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3" name="Shape 94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 Styles - Add/remove Classes</a:t>
            </a:r>
          </a:p>
        </p:txBody>
      </p:sp>
      <p:sp>
        <p:nvSpPr>
          <p:cNvPr id="944" name="Shape 94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45" name="Shape 945"/>
          <p:cNvSpPr/>
          <p:nvPr/>
        </p:nvSpPr>
        <p:spPr>
          <a:xfrm>
            <a:off x="407987" y="1087438"/>
            <a:ext cx="8328026" cy="32004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r>
              <a:rPr sz="1600">
                <a:solidFill>
                  <a:srgbClr val="BFBFBF"/>
                </a:solidFill>
                <a:latin typeface="Inconsolata"/>
                <a:ea typeface="Inconsolata"/>
                <a:cs typeface="Inconsolata"/>
                <a:sym typeface="Inconsolata"/>
              </a:rPr>
              <a:t>// $.button is a Ti.UI.Button in this controller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now add classes to the button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$.addClass($.button, 'my_TSS_class another_class some_other_class');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remove a class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$.removeClass($.button, 'some_other_class');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reset styles, then apply a class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$.resetClass($.button, 'my_TSS_class');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myWindow.getView().open(); </a:t>
            </a:r>
          </a:p>
        </p:txBody>
      </p:sp>
    </p:spTree>
  </p:cSld>
  <p:clrMapOvr>
    <a:masterClrMapping/>
  </p:clrMapOvr>
  <p:transition spd="slow" advClick="1">
    <p:dissolve/>
  </p:transition>
</p:sld>
</file>

<file path=ppt/slides/slide1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7" name="Shape 9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 Styles - Create a Style object</a:t>
            </a:r>
          </a:p>
        </p:txBody>
      </p:sp>
      <p:sp>
        <p:nvSpPr>
          <p:cNvPr id="948" name="Shape 94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49" name="Shape 949"/>
          <p:cNvSpPr/>
          <p:nvPr/>
        </p:nvSpPr>
        <p:spPr>
          <a:xfrm>
            <a:off x="407987" y="1087438"/>
            <a:ext cx="8328026" cy="37160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500"/>
              </a:spcBef>
              <a:defRPr sz="1800">
                <a:solidFill>
                  <a:srgbClr val="000000"/>
                </a:solidFill>
              </a:defRPr>
            </a:pPr>
            <a:br>
              <a:rPr sz="1600">
                <a:solidFill>
                  <a:srgbClr val="3C3C3B"/>
                </a:solidFill>
              </a:rPr>
            </a:br>
            <a:r>
              <a:rPr sz="2400">
                <a:solidFill>
                  <a:srgbClr val="BFBFBF"/>
                </a:solidFill>
                <a:latin typeface="Inconsolata"/>
                <a:ea typeface="Inconsolata"/>
                <a:cs typeface="Inconsolata"/>
                <a:sym typeface="Inconsolata"/>
              </a:rPr>
              <a:t>// $.button is a Ti.UI.Button in this controller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var style = $.createStyle({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classes: 'my_TSS_class',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apiName: 'Button', </a:t>
            </a:r>
            <a:r>
              <a:rPr sz="2400">
                <a:solidFill>
                  <a:srgbClr val="BFBFBF"/>
                </a:solidFill>
                <a:latin typeface="Inconsolata"/>
                <a:ea typeface="Inconsolata"/>
                <a:cs typeface="Inconsolata"/>
                <a:sym typeface="Inconsolata"/>
              </a:rPr>
              <a:t>/* or Ti.UI.Button */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color: 'blue' /* optional, explicit property to set */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$.button.applyProperties(style); </a:t>
            </a:r>
            <a:br>
              <a:rPr sz="2400">
                <a:solidFill>
                  <a:srgbClr val="FFFFFF"/>
                </a:solidFill>
                <a:latin typeface="Inconsolata"/>
                <a:ea typeface="Inconsolata"/>
                <a:cs typeface="Inconsolata"/>
                <a:sym typeface="Inconsolata"/>
              </a:rPr>
            </a:br>
          </a:p>
        </p:txBody>
      </p:sp>
    </p:spTree>
  </p:cSld>
  <p:clrMapOvr>
    <a:masterClrMapping/>
  </p:clrMapOvr>
  <p:transition spd="slow" advClick="1">
    <p:dissolve/>
  </p:transition>
</p:sld>
</file>

<file path=ppt/slides/slide1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53" name="Group 953"/>
          <p:cNvGrpSpPr/>
          <p:nvPr/>
        </p:nvGrpSpPr>
        <p:grpSpPr>
          <a:xfrm>
            <a:off x="-82550" y="0"/>
            <a:ext cx="9309100" cy="5143501"/>
            <a:chOff x="0" y="0"/>
            <a:chExt cx="9309099" cy="5143500"/>
          </a:xfrm>
        </p:grpSpPr>
        <p:pic>
          <p:nvPicPr>
            <p:cNvPr id="951"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952"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954" name="Shape 954"/>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955"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956" name="Shape 956"/>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Examine the View files used by the AlloyHunter app to identify the UI components that are being defined.</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Examine the Style files to correlate the components with their style selectors </a:t>
            </a:r>
          </a:p>
        </p:txBody>
      </p:sp>
    </p:spTree>
  </p:cSld>
  <p:clrMapOvr>
    <a:masterClrMapping/>
  </p:clrMapOvr>
  <p:transition spd="slow" advClick="1">
    <p:dissolve/>
  </p:transition>
</p:sld>
</file>

<file path=ppt/slides/slide1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58"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959" name="Shape 959"/>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CONTROLLERS IN DEPTH</a:t>
            </a:r>
          </a:p>
        </p:txBody>
      </p:sp>
    </p:spTree>
  </p:cSld>
  <p:clrMapOvr>
    <a:masterClrMapping/>
  </p:clrMapOvr>
  <p:transition spd="slow" advClick="1">
    <p:dissolve/>
  </p:transition>
</p:sld>
</file>

<file path=ppt/slides/slide1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1" name="Shape 96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Controllers</a:t>
            </a:r>
          </a:p>
        </p:txBody>
      </p:sp>
      <p:sp>
        <p:nvSpPr>
          <p:cNvPr id="962" name="Shape 96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Contain the application logic</a:t>
            </a:r>
            <a:endParaRPr sz="2800">
              <a:solidFill>
                <a:srgbClr val="2D2D2B"/>
              </a:solidFill>
            </a:endParaRPr>
          </a:p>
          <a:p>
            <a:pPr lvl="0">
              <a:buBlip>
                <a:blip r:embed="rId2"/>
              </a:buBlip>
              <a:defRPr sz="1800">
                <a:solidFill>
                  <a:srgbClr val="000000"/>
                </a:solidFill>
              </a:defRPr>
            </a:pPr>
            <a:r>
              <a:rPr sz="2800">
                <a:solidFill>
                  <a:srgbClr val="2D2D2B"/>
                </a:solidFill>
              </a:rPr>
              <a:t>Communicate between Views and Models</a:t>
            </a:r>
            <a:endParaRPr sz="2800">
              <a:solidFill>
                <a:srgbClr val="2D2D2B"/>
              </a:solidFill>
            </a:endParaRPr>
          </a:p>
          <a:p>
            <a:pPr lvl="0">
              <a:buBlip>
                <a:blip r:embed="rId2"/>
              </a:buBlip>
              <a:defRPr sz="1800">
                <a:solidFill>
                  <a:srgbClr val="000000"/>
                </a:solidFill>
              </a:defRPr>
            </a:pPr>
            <a:r>
              <a:rPr sz="2800">
                <a:solidFill>
                  <a:srgbClr val="2D2D2B"/>
                </a:solidFill>
              </a:rPr>
              <a:t>Handle user interaction and dynamic UI updates</a:t>
            </a:r>
            <a:endParaRPr sz="2800">
              <a:solidFill>
                <a:srgbClr val="2D2D2B"/>
              </a:solidFill>
            </a:endParaRPr>
          </a:p>
          <a:p>
            <a:pPr lvl="0">
              <a:buBlip>
                <a:blip r:embed="rId2"/>
              </a:buBlip>
              <a:defRPr sz="1800">
                <a:solidFill>
                  <a:srgbClr val="000000"/>
                </a:solidFill>
              </a:defRPr>
            </a:pPr>
            <a:r>
              <a:rPr sz="2800">
                <a:solidFill>
                  <a:srgbClr val="2D2D2B"/>
                </a:solidFill>
              </a:rPr>
              <a:t>Access components via their id attribute:</a:t>
            </a:r>
            <a:r>
              <a:rPr b="1" sz="2800">
                <a:solidFill>
                  <a:srgbClr val="2D2D2B"/>
                </a:solidFill>
              </a:rPr>
              <a:t> </a:t>
            </a:r>
            <a:r>
              <a:rPr b="1" i="1" sz="2800">
                <a:solidFill>
                  <a:srgbClr val="2D2D2B"/>
                </a:solidFill>
              </a:rPr>
              <a:t>$.&lt;idstring&gt;</a:t>
            </a:r>
          </a:p>
        </p:txBody>
      </p:sp>
    </p:spTree>
  </p:cSld>
  <p:clrMapOvr>
    <a:masterClrMapping/>
  </p:clrMapOvr>
  <p:transition spd="slow" advClick="1">
    <p:dissolve/>
  </p:transition>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Executive Insights</a:t>
            </a:r>
          </a:p>
        </p:txBody>
      </p:sp>
      <p:pic>
        <p:nvPicPr>
          <p:cNvPr id="118" name="image12.png" descr="009.png"/>
          <p:cNvPicPr/>
          <p:nvPr/>
        </p:nvPicPr>
        <p:blipFill>
          <a:blip r:embed="rId3">
            <a:extLst/>
          </a:blip>
          <a:srcRect l="0" t="18916" r="0" b="18916"/>
          <a:stretch>
            <a:fillRect/>
          </a:stretch>
        </p:blipFill>
        <p:spPr>
          <a:xfrm>
            <a:off x="457200" y="1154113"/>
            <a:ext cx="8229600" cy="3440112"/>
          </a:xfrm>
          <a:prstGeom prst="rect">
            <a:avLst/>
          </a:prstGeom>
          <a:ln w="12700">
            <a:miter lim="400000"/>
          </a:ln>
        </p:spPr>
      </p:pic>
    </p:spTree>
  </p:cSld>
  <p:clrMapOvr>
    <a:masterClrMapping/>
  </p:clrMapOvr>
  <p:transition spd="slow" advClick="1">
    <p:dissolve/>
  </p:transition>
</p:sld>
</file>

<file path=ppt/slides/slide1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4" name="Shape 96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Views without IDs</a:t>
            </a:r>
          </a:p>
        </p:txBody>
      </p:sp>
      <p:sp>
        <p:nvSpPr>
          <p:cNvPr id="965" name="Shape 96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68" name="Group 968"/>
          <p:cNvGrpSpPr/>
          <p:nvPr/>
        </p:nvGrpSpPr>
        <p:grpSpPr>
          <a:xfrm>
            <a:off x="1597025" y="965199"/>
            <a:ext cx="4743450" cy="1941515"/>
            <a:chOff x="0" y="0"/>
            <a:chExt cx="4743450" cy="1941513"/>
          </a:xfrm>
        </p:grpSpPr>
        <p:sp>
          <p:nvSpPr>
            <p:cNvPr id="966" name="Shape 966"/>
            <p:cNvSpPr/>
            <p:nvPr/>
          </p:nvSpPr>
          <p:spPr>
            <a:xfrm>
              <a:off x="0" y="-1"/>
              <a:ext cx="4743450" cy="194151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67" name="Shape 967"/>
            <p:cNvSpPr/>
            <p:nvPr/>
          </p:nvSpPr>
          <p:spPr>
            <a:xfrm>
              <a:off x="0" y="-1"/>
              <a:ext cx="4743450" cy="1893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BFBFBF"/>
                  </a:solidFill>
                  <a:latin typeface="Inconsolata"/>
                  <a:ea typeface="Inconsolata"/>
                  <a:cs typeface="Inconsolata"/>
                  <a:sym typeface="Inconsolata"/>
                </a:rPr>
                <a:t>// index.xml </a:t>
              </a:r>
              <a:endParaRPr sz="1200">
                <a:solidFill>
                  <a:srgbClr val="BFBFB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&lt;Window class="container”        &gt;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&lt;Label id="label" onClick="doClick"&gt;Hello, World&lt;/Label&gt;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&lt;/Window&gt;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a:p>
              <a:pPr lvl="0">
                <a:defRPr sz="1800">
                  <a:solidFill>
                    <a:srgbClr val="000000"/>
                  </a:solidFill>
                </a:defRPr>
              </a:pP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BFBFBF"/>
                  </a:solidFill>
                  <a:latin typeface="Inconsolata"/>
                  <a:ea typeface="Inconsolata"/>
                  <a:cs typeface="Inconsolata"/>
                  <a:sym typeface="Inconsolata"/>
                </a:rPr>
                <a:t>// in index.js </a:t>
              </a:r>
              <a:endParaRPr sz="1200">
                <a:solidFill>
                  <a:srgbClr val="BFBFBF"/>
                </a:solidFill>
                <a:latin typeface="Inconsolata"/>
                <a:ea typeface="Inconsolata"/>
                <a:cs typeface="Inconsolata"/>
                <a:sym typeface="Inconsolata"/>
              </a:endParaRPr>
            </a:p>
            <a:p>
              <a:pPr lvl="0">
                <a:defRPr sz="1800">
                  <a:solidFill>
                    <a:srgbClr val="000000"/>
                  </a:solidFill>
                </a:defRPr>
              </a:pPr>
              <a:r>
                <a:rPr sz="1200">
                  <a:solidFill>
                    <a:srgbClr val="BFBFBF"/>
                  </a:solidFill>
                  <a:latin typeface="Inconsolata"/>
                  <a:ea typeface="Inconsolata"/>
                  <a:cs typeface="Inconsolata"/>
                  <a:sym typeface="Inconsolata"/>
                </a:rPr>
                <a:t>// Window tag has no id, so access by file name </a:t>
              </a:r>
              <a:endParaRPr sz="1200">
                <a:solidFill>
                  <a:srgbClr val="BFBFB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$.index.open(); </a:t>
              </a:r>
            </a:p>
          </p:txBody>
        </p:sp>
      </p:grpSp>
      <p:grpSp>
        <p:nvGrpSpPr>
          <p:cNvPr id="971" name="Group 971"/>
          <p:cNvGrpSpPr/>
          <p:nvPr/>
        </p:nvGrpSpPr>
        <p:grpSpPr>
          <a:xfrm>
            <a:off x="1597025" y="3062288"/>
            <a:ext cx="4743450" cy="1973262"/>
            <a:chOff x="0" y="0"/>
            <a:chExt cx="4743450" cy="1973260"/>
          </a:xfrm>
        </p:grpSpPr>
        <p:sp>
          <p:nvSpPr>
            <p:cNvPr id="969" name="Shape 969"/>
            <p:cNvSpPr/>
            <p:nvPr/>
          </p:nvSpPr>
          <p:spPr>
            <a:xfrm>
              <a:off x="0" y="0"/>
              <a:ext cx="4743450" cy="1973261"/>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70" name="Shape 970"/>
            <p:cNvSpPr/>
            <p:nvPr/>
          </p:nvSpPr>
          <p:spPr>
            <a:xfrm>
              <a:off x="0" y="0"/>
              <a:ext cx="4743450" cy="1450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100">
                  <a:solidFill>
                    <a:srgbClr val="BFBFBF"/>
                  </a:solidFill>
                  <a:latin typeface="Inconsolata"/>
                  <a:ea typeface="Inconsolata"/>
                  <a:cs typeface="Inconsolata"/>
                  <a:sym typeface="Inconsolata"/>
                </a:rPr>
                <a:t>// in a view</a:t>
              </a:r>
              <a:endParaRPr sz="1100">
                <a:solidFill>
                  <a:srgbClr val="BFBFB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&lt;Window class="container" id="mainwin"&gt;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&lt;Label id="label" onClick="doClick"&gt;Hello, World&lt;/Label&gt;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&lt;/Window&gt;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&lt;/Alloy&gt; </a:t>
              </a:r>
              <a:endParaRPr sz="1100">
                <a:solidFill>
                  <a:srgbClr val="FFFFFF"/>
                </a:solidFill>
                <a:latin typeface="Inconsolata"/>
                <a:ea typeface="Inconsolata"/>
                <a:cs typeface="Inconsolata"/>
                <a:sym typeface="Inconsolata"/>
              </a:endParaRPr>
            </a:p>
            <a:p>
              <a:pPr lvl="0">
                <a:defRPr sz="1800">
                  <a:solidFill>
                    <a:srgbClr val="000000"/>
                  </a:solidFill>
                </a:defRPr>
              </a:pP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BFBFBF"/>
                  </a:solidFill>
                  <a:latin typeface="Inconsolata"/>
                  <a:ea typeface="Inconsolata"/>
                  <a:cs typeface="Inconsolata"/>
                  <a:sym typeface="Inconsolata"/>
                </a:rPr>
                <a:t>// in index.js </a:t>
              </a:r>
              <a:endParaRPr sz="1100">
                <a:solidFill>
                  <a:srgbClr val="BFBFBF"/>
                </a:solidFill>
                <a:latin typeface="Inconsolata"/>
                <a:ea typeface="Inconsolata"/>
                <a:cs typeface="Inconsolata"/>
                <a:sym typeface="Inconsolata"/>
              </a:endParaRPr>
            </a:p>
            <a:p>
              <a:pPr lvl="0">
                <a:defRPr sz="1800">
                  <a:solidFill>
                    <a:srgbClr val="000000"/>
                  </a:solidFill>
                </a:defRPr>
              </a:pPr>
              <a:r>
                <a:rPr sz="1100">
                  <a:solidFill>
                    <a:srgbClr val="BFBFBF"/>
                  </a:solidFill>
                  <a:latin typeface="Inconsolata"/>
                  <a:ea typeface="Inconsolata"/>
                  <a:cs typeface="Inconsolata"/>
                  <a:sym typeface="Inconsolata"/>
                </a:rPr>
                <a:t>// Window tag has an id, so $.index.open() would fail! </a:t>
              </a:r>
              <a:endParaRPr sz="1100">
                <a:solidFill>
                  <a:srgbClr val="BFBFB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$.mainwin.open(); </a:t>
              </a:r>
            </a:p>
          </p:txBody>
        </p:sp>
      </p:grpSp>
    </p:spTree>
  </p:cSld>
  <p:clrMapOvr>
    <a:masterClrMapping/>
  </p:clrMapOvr>
  <p:transition spd="slow" advClick="1">
    <p:dissolve/>
  </p:transition>
</p:sld>
</file>

<file path=ppt/slides/slide1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3" name="Shape 97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 Handling</a:t>
            </a:r>
          </a:p>
        </p:txBody>
      </p:sp>
      <p:sp>
        <p:nvSpPr>
          <p:cNvPr id="974" name="Shape 97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75" name="Shape 975"/>
          <p:cNvSpPr/>
          <p:nvPr/>
        </p:nvSpPr>
        <p:spPr>
          <a:xfrm>
            <a:off x="407987" y="1087438"/>
            <a:ext cx="8328026" cy="36809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r>
              <a:rPr sz="1600">
                <a:solidFill>
                  <a:srgbClr val="BFBFBF"/>
                </a:solidFill>
                <a:latin typeface="Inconsolata"/>
                <a:ea typeface="Inconsolata"/>
                <a:cs typeface="Inconsolata"/>
                <a:sym typeface="Inconsolata"/>
              </a:rPr>
              <a:t>/* listening for an event on a Ti object with id of 'button' */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$.button.addEventListener('click', function(e){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 do something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firing an event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$.button.fireEvent('click', {foo: 'bar'});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adding and removing an event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var listener = function()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Ti.API.info("Event listener called.");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$.win.addEventListener('click', listener);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$.win.removeEventListener('click', listener); </a:t>
            </a:r>
            <a:br>
              <a:rPr sz="1600">
                <a:solidFill>
                  <a:srgbClr val="FFFFFF"/>
                </a:solidFill>
                <a:latin typeface="Inconsolata"/>
                <a:ea typeface="Inconsolata"/>
                <a:cs typeface="Inconsolata"/>
                <a:sym typeface="Inconsolata"/>
              </a:rPr>
            </a:br>
          </a:p>
        </p:txBody>
      </p:sp>
    </p:spTree>
  </p:cSld>
  <p:clrMapOvr>
    <a:masterClrMapping/>
  </p:clrMapOvr>
  <p:transition spd="slow" advClick="1">
    <p:dissolve/>
  </p:transition>
</p:sld>
</file>

<file path=ppt/slides/slide1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7" name="Shape 9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Dynamically Creating Views</a:t>
            </a:r>
          </a:p>
        </p:txBody>
      </p:sp>
      <p:sp>
        <p:nvSpPr>
          <p:cNvPr id="978" name="Shape 97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79" name="Shape 979"/>
          <p:cNvSpPr/>
          <p:nvPr/>
        </p:nvSpPr>
        <p:spPr>
          <a:xfrm>
            <a:off x="696913" y="2028825"/>
            <a:ext cx="8326436" cy="15290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controller file something like index.js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we're dynamically loading and showing some other view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foo = Alloy.createController(‘foo’).getView();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foo.open(); </a:t>
            </a:r>
          </a:p>
        </p:txBody>
      </p:sp>
      <p:sp>
        <p:nvSpPr>
          <p:cNvPr id="980" name="Shape 980"/>
          <p:cNvSpPr/>
          <p:nvPr/>
        </p:nvSpPr>
        <p:spPr>
          <a:xfrm>
            <a:off x="0" y="908050"/>
            <a:ext cx="9144000" cy="646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sz="1800">
                <a:solidFill>
                  <a:srgbClr val="000000"/>
                </a:solidFill>
              </a:defRPr>
            </a:pPr>
            <a:r>
              <a:rPr sz="1400">
                <a:solidFill>
                  <a:srgbClr val="FFFFFF"/>
                </a:solidFill>
                <a:latin typeface="Inconsolata"/>
                <a:ea typeface="Inconsolata"/>
                <a:cs typeface="Inconsolata"/>
                <a:sym typeface="Inconsolata"/>
              </a:rPr>
              <a:t>Alloy.createController -- factory method for instantiating a controller</a:t>
            </a:r>
            <a:endParaRPr sz="1400">
              <a:solidFill>
                <a:srgbClr val="FFFFFF"/>
              </a:solidFill>
              <a:latin typeface="Inconsolata"/>
              <a:ea typeface="Inconsolata"/>
              <a:cs typeface="Inconsolata"/>
              <a:sym typeface="Inconsolata"/>
            </a:endParaRPr>
          </a:p>
          <a:p>
            <a:pPr lvl="0" algn="ctr">
              <a:defRPr sz="1800">
                <a:solidFill>
                  <a:srgbClr val="000000"/>
                </a:solidFill>
              </a:defRPr>
            </a:pPr>
            <a:endParaRPr sz="1400">
              <a:solidFill>
                <a:srgbClr val="FFFFFF"/>
              </a:solidFill>
              <a:latin typeface="Inconsolata"/>
              <a:ea typeface="Inconsolata"/>
              <a:cs typeface="Inconsolata"/>
              <a:sym typeface="Inconsolata"/>
            </a:endParaRPr>
          </a:p>
          <a:p>
            <a:pPr lvl="0" algn="ctr">
              <a:defRPr sz="1800">
                <a:solidFill>
                  <a:srgbClr val="000000"/>
                </a:solidFill>
              </a:defRPr>
            </a:pPr>
            <a:r>
              <a:rPr sz="1400">
                <a:solidFill>
                  <a:srgbClr val="FFFFFF"/>
                </a:solidFill>
                <a:latin typeface="Inconsolata"/>
                <a:ea typeface="Inconsolata"/>
                <a:cs typeface="Inconsolata"/>
                <a:sym typeface="Inconsolata"/>
              </a:rPr>
              <a:t>Controller.getView -- return the view associated with this controller</a:t>
            </a:r>
          </a:p>
        </p:txBody>
      </p:sp>
    </p:spTree>
  </p:cSld>
  <p:clrMapOvr>
    <a:masterClrMapping/>
  </p:clrMapOvr>
  <p:transition spd="slow" advClick="1">
    <p:dissolve/>
  </p:transition>
</p:sld>
</file>

<file path=ppt/slides/slide1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2" name="Shape 9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 Views Example</a:t>
            </a:r>
          </a:p>
        </p:txBody>
      </p:sp>
      <p:sp>
        <p:nvSpPr>
          <p:cNvPr id="983" name="Shape 983"/>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86" name="Group 986"/>
          <p:cNvGrpSpPr/>
          <p:nvPr/>
        </p:nvGrpSpPr>
        <p:grpSpPr>
          <a:xfrm>
            <a:off x="1163637" y="1538287"/>
            <a:ext cx="6262688" cy="3573781"/>
            <a:chOff x="0" y="0"/>
            <a:chExt cx="6262687" cy="3573779"/>
          </a:xfrm>
        </p:grpSpPr>
        <p:sp>
          <p:nvSpPr>
            <p:cNvPr id="984" name="Shape 984"/>
            <p:cNvSpPr/>
            <p:nvPr/>
          </p:nvSpPr>
          <p:spPr>
            <a:xfrm>
              <a:off x="0" y="0"/>
              <a:ext cx="6262688" cy="3227388"/>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2000">
                  <a:solidFill>
                    <a:srgbClr val="FFFFFF"/>
                  </a:solidFill>
                  <a:latin typeface="Inconsolata"/>
                  <a:ea typeface="Inconsolata"/>
                  <a:cs typeface="Inconsolata"/>
                  <a:sym typeface="Inconsolata"/>
                </a:defRPr>
              </a:pPr>
            </a:p>
          </p:txBody>
        </p:sp>
        <p:sp>
          <p:nvSpPr>
            <p:cNvPr id="985" name="Shape 985"/>
            <p:cNvSpPr/>
            <p:nvPr/>
          </p:nvSpPr>
          <p:spPr>
            <a:xfrm>
              <a:off x="0" y="0"/>
              <a:ext cx="6262688" cy="35737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2000">
                  <a:solidFill>
                    <a:srgbClr val="FFFFFF"/>
                  </a:solidFill>
                  <a:latin typeface="Inconsolata"/>
                  <a:ea typeface="Inconsolata"/>
                  <a:cs typeface="Inconsolata"/>
                  <a:sym typeface="Inconsolata"/>
                </a:rPr>
                <a:t>var rows =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arr is some array of data to show in a table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for (var i = 0; i &lt; arr.length; i++)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var row = Alloy.createController('CustomRow', 					arr[i].toJSON()).getView();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rows.push(row);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set the table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$.table.setData(rows); </a:t>
              </a:r>
              <a:endParaRPr sz="2000">
                <a:solidFill>
                  <a:srgbClr val="FFFFFF"/>
                </a:solidFill>
                <a:latin typeface="Inconsolata"/>
                <a:ea typeface="Inconsolata"/>
                <a:cs typeface="Inconsolata"/>
                <a:sym typeface="Inconsolata"/>
              </a:endParaRPr>
            </a:p>
          </p:txBody>
        </p:sp>
      </p:grpSp>
      <p:sp>
        <p:nvSpPr>
          <p:cNvPr id="987" name="Shape 987"/>
          <p:cNvSpPr/>
          <p:nvPr/>
        </p:nvSpPr>
        <p:spPr>
          <a:xfrm>
            <a:off x="0" y="908050"/>
            <a:ext cx="9144000" cy="265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latin typeface="Inconsolata"/>
                <a:ea typeface="Inconsolata"/>
                <a:cs typeface="Inconsolata"/>
                <a:sym typeface="Inconsolata"/>
              </a:defRPr>
            </a:lvl1pPr>
          </a:lstStyle>
          <a:p>
            <a:pPr lvl="0">
              <a:defRPr sz="1800">
                <a:solidFill>
                  <a:srgbClr val="000000"/>
                </a:solidFill>
              </a:defRPr>
            </a:pPr>
            <a:r>
              <a:rPr sz="1400">
                <a:solidFill>
                  <a:srgbClr val="FFFFFF"/>
                </a:solidFill>
              </a:rPr>
              <a:t>Using custom rows in a tableview</a:t>
            </a:r>
          </a:p>
        </p:txBody>
      </p:sp>
    </p:spTree>
  </p:cSld>
  <p:clrMapOvr>
    <a:masterClrMapping/>
  </p:clrMapOvr>
  <p:transition spd="slow" advClick="1">
    <p:dissolve/>
  </p:transition>
</p:sld>
</file>

<file path=ppt/slides/slide1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9" name="Shape 98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Passing Arguments</a:t>
            </a:r>
          </a:p>
        </p:txBody>
      </p:sp>
      <p:sp>
        <p:nvSpPr>
          <p:cNvPr id="990" name="Shape 99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93" name="Group 993"/>
          <p:cNvGrpSpPr/>
          <p:nvPr/>
        </p:nvGrpSpPr>
        <p:grpSpPr>
          <a:xfrm>
            <a:off x="407987" y="1692274"/>
            <a:ext cx="4722814" cy="2909890"/>
            <a:chOff x="0" y="0"/>
            <a:chExt cx="4722812" cy="2909888"/>
          </a:xfrm>
        </p:grpSpPr>
        <p:sp>
          <p:nvSpPr>
            <p:cNvPr id="991" name="Shape 991"/>
            <p:cNvSpPr/>
            <p:nvPr/>
          </p:nvSpPr>
          <p:spPr>
            <a:xfrm>
              <a:off x="-1" y="-1"/>
              <a:ext cx="4722814" cy="290989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92" name="Shape 992"/>
            <p:cNvSpPr/>
            <p:nvPr/>
          </p:nvSpPr>
          <p:spPr>
            <a:xfrm>
              <a:off x="-1" y="-1"/>
              <a:ext cx="4722814" cy="2412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rPr>
                <a:t>//index.js</a:t>
              </a:r>
              <a:endParaRPr sz="1600">
                <a:solidFill>
                  <a:srgbClr val="FFFFFF"/>
                </a:solidFill>
              </a:endParaRPr>
            </a:p>
            <a:p>
              <a:pPr lvl="0">
                <a:defRPr sz="1800">
                  <a:solidFill>
                    <a:srgbClr val="000000"/>
                  </a:solidFill>
                </a:defRPr>
              </a:pPr>
              <a:r>
                <a:rPr sz="1400">
                  <a:solidFill>
                    <a:srgbClr val="FFFFFF"/>
                  </a:solidFill>
                  <a:latin typeface="Inconsolata"/>
                  <a:ea typeface="Inconsolata"/>
                  <a:cs typeface="Inconsolata"/>
                  <a:sym typeface="Inconsolata"/>
                </a:rPr>
                <a:t>var data[];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for (var i=0; i &lt; source.length; i++)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var arg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title: source[i].postTitle,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url: source[i].postLink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var row = Alloy.createController('row', arg).getView();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data.push(row);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$.tableView.setData(data); </a:t>
              </a:r>
            </a:p>
          </p:txBody>
        </p:sp>
      </p:grpSp>
      <p:grpSp>
        <p:nvGrpSpPr>
          <p:cNvPr id="996" name="Group 996"/>
          <p:cNvGrpSpPr/>
          <p:nvPr/>
        </p:nvGrpSpPr>
        <p:grpSpPr>
          <a:xfrm>
            <a:off x="5284787" y="1692275"/>
            <a:ext cx="3402013" cy="1000125"/>
            <a:chOff x="0" y="0"/>
            <a:chExt cx="3402012" cy="1000125"/>
          </a:xfrm>
        </p:grpSpPr>
        <p:sp>
          <p:nvSpPr>
            <p:cNvPr id="994" name="Shape 994"/>
            <p:cNvSpPr/>
            <p:nvPr/>
          </p:nvSpPr>
          <p:spPr>
            <a:xfrm>
              <a:off x="-1" y="0"/>
              <a:ext cx="3402014" cy="100012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995" name="Shape 995"/>
            <p:cNvSpPr/>
            <p:nvPr/>
          </p:nvSpPr>
          <p:spPr>
            <a:xfrm>
              <a:off x="-1" y="0"/>
              <a:ext cx="3402014" cy="888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3C3C3B"/>
                  </a:solidFill>
                </a:rPr>
                <a:t>//row.xml</a:t>
              </a:r>
              <a:endParaRPr sz="1600">
                <a:solidFill>
                  <a:srgbClr val="3C3C3B"/>
                </a:solidFill>
              </a:endParaRPr>
            </a:p>
            <a:p>
              <a:pPr lvl="0">
                <a:defRPr sz="1800">
                  <a:solidFill>
                    <a:srgbClr val="000000"/>
                  </a:solidFill>
                </a:defRPr>
              </a:pPr>
              <a:r>
                <a:rPr sz="1400">
                  <a:solidFill>
                    <a:srgbClr val="FFFFFF"/>
                  </a:solidFill>
                  <a:latin typeface="Inconsolata"/>
                  <a:ea typeface="Inconsolata"/>
                  <a:cs typeface="Inconsolata"/>
                  <a:sym typeface="Inconsolata"/>
                </a:rPr>
                <a:t>&lt;Alloy&gt;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&lt;TableViewRow id="rowView"&gt;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&lt;Alloy&gt; </a:t>
              </a:r>
            </a:p>
          </p:txBody>
        </p:sp>
      </p:grpSp>
      <p:sp>
        <p:nvSpPr>
          <p:cNvPr id="997" name="Shape 997"/>
          <p:cNvSpPr/>
          <p:nvPr/>
        </p:nvSpPr>
        <p:spPr>
          <a:xfrm>
            <a:off x="405593" y="1136650"/>
            <a:ext cx="5282286"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p>
            <a:pPr lvl="0" defTabSz="509359">
              <a:spcBef>
                <a:spcPts val="300"/>
              </a:spcBef>
              <a:defRPr sz="1800">
                <a:solidFill>
                  <a:srgbClr val="000000"/>
                </a:solidFill>
              </a:defRPr>
            </a:pPr>
            <a:r>
              <a:rPr cap="all" sz="1400">
                <a:solidFill>
                  <a:srgbClr val="EFEEED"/>
                </a:solidFill>
              </a:rPr>
              <a:t>Pass</a:t>
            </a:r>
            <a:r>
              <a:rPr b="1" sz="1400">
                <a:solidFill>
                  <a:srgbClr val="2D2D2B"/>
                </a:solidFill>
                <a:latin typeface="Open Sans"/>
                <a:ea typeface="Open Sans"/>
                <a:cs typeface="Open Sans"/>
                <a:sym typeface="Open Sans"/>
              </a:rPr>
              <a:t> </a:t>
            </a:r>
            <a:r>
              <a:rPr cap="all" sz="1400">
                <a:solidFill>
                  <a:srgbClr val="EFEEED"/>
                </a:solidFill>
              </a:rPr>
              <a:t>arguments when initializing a controller</a:t>
            </a:r>
          </a:p>
        </p:txBody>
      </p:sp>
      <p:grpSp>
        <p:nvGrpSpPr>
          <p:cNvPr id="1000" name="Group 1000"/>
          <p:cNvGrpSpPr/>
          <p:nvPr/>
        </p:nvGrpSpPr>
        <p:grpSpPr>
          <a:xfrm>
            <a:off x="5399087" y="3043238"/>
            <a:ext cx="3402013" cy="1470026"/>
            <a:chOff x="0" y="0"/>
            <a:chExt cx="3402012" cy="1470025"/>
          </a:xfrm>
        </p:grpSpPr>
        <p:sp>
          <p:nvSpPr>
            <p:cNvPr id="998" name="Shape 998"/>
            <p:cNvSpPr/>
            <p:nvPr/>
          </p:nvSpPr>
          <p:spPr>
            <a:xfrm>
              <a:off x="-1" y="0"/>
              <a:ext cx="3402014" cy="147002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99" name="Shape 999"/>
            <p:cNvSpPr/>
            <p:nvPr/>
          </p:nvSpPr>
          <p:spPr>
            <a:xfrm>
              <a:off x="-1" y="0"/>
              <a:ext cx="3402014" cy="888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rPr>
                <a:t>//row.js</a:t>
              </a:r>
              <a:endParaRPr sz="1600">
                <a:solidFill>
                  <a:srgbClr val="FFFFFF"/>
                </a:solidFill>
              </a:endParaRPr>
            </a:p>
            <a:p>
              <a:pPr lvl="0">
                <a:defRPr sz="1800">
                  <a:solidFill>
                    <a:srgbClr val="000000"/>
                  </a:solidFill>
                </a:defRPr>
              </a:pPr>
              <a:r>
                <a:rPr sz="1400">
                  <a:solidFill>
                    <a:srgbClr val="FFFFFF"/>
                  </a:solidFill>
                  <a:latin typeface="Inconsolata"/>
                  <a:ea typeface="Inconsolata"/>
                  <a:cs typeface="Inconsolata"/>
                  <a:sym typeface="Inconsolata"/>
                </a:rPr>
                <a:t>var args = arguments[0]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$.rowView.title = args.title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$.rowView.url = args.url || ''; </a:t>
              </a:r>
            </a:p>
          </p:txBody>
        </p:sp>
      </p:grpSp>
    </p:spTree>
  </p:cSld>
  <p:clrMapOvr>
    <a:masterClrMapping/>
  </p:clrMapOvr>
  <p:transition spd="slow" advClick="1">
    <p:dissolve/>
  </p:transition>
</p:sld>
</file>

<file path=ppt/slides/slide1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04" name="Group 1004"/>
          <p:cNvGrpSpPr/>
          <p:nvPr/>
        </p:nvGrpSpPr>
        <p:grpSpPr>
          <a:xfrm>
            <a:off x="-12801" y="0"/>
            <a:ext cx="9309101" cy="5143501"/>
            <a:chOff x="0" y="0"/>
            <a:chExt cx="9309099" cy="5143500"/>
          </a:xfrm>
        </p:grpSpPr>
        <p:pic>
          <p:nvPicPr>
            <p:cNvPr id="1002"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003"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005" name="Shape 1005"/>
          <p:cNvSpPr/>
          <p:nvPr/>
        </p:nvSpPr>
        <p:spPr>
          <a:xfrm>
            <a:off x="5828169" y="384850"/>
            <a:ext cx="1981201"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006"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007" name="Shape 1007"/>
          <p:cNvSpPr/>
          <p:nvPr/>
        </p:nvSpPr>
        <p:spPr>
          <a:xfrm>
            <a:off x="4987925" y="1782304"/>
            <a:ext cx="3790950" cy="308497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Examine the Fugitives.js controller:</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the dynamically-created view in addNewFugitive()</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the event listener</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the arguments passed to the dynamic view within the listener</a:t>
            </a:r>
            <a:endParaRPr sz="17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Examine the FugitiveDetails.js controller:</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accessing the arguments</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and how that argument's data is used throughout</a:t>
            </a:r>
          </a:p>
        </p:txBody>
      </p:sp>
    </p:spTree>
  </p:cSld>
  <p:clrMapOvr>
    <a:masterClrMapping/>
  </p:clrMapOvr>
  <p:transition spd="slow" advClick="1">
    <p:dissolve/>
  </p:transition>
</p:sld>
</file>

<file path=ppt/slides/slide1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09"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010" name="Shape 101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PLATFORM HANDLING</a:t>
            </a:r>
          </a:p>
        </p:txBody>
      </p:sp>
    </p:spTree>
  </p:cSld>
  <p:clrMapOvr>
    <a:masterClrMapping/>
  </p:clrMapOvr>
  <p:transition spd="slow" advClick="1">
    <p:dissolve/>
  </p:transition>
</p:sld>
</file>

<file path=ppt/slides/slide1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2" name="Shape 10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Platform &amp; Form Factor</a:t>
            </a:r>
          </a:p>
        </p:txBody>
      </p:sp>
      <p:sp>
        <p:nvSpPr>
          <p:cNvPr id="1013" name="Shape 101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App assets</a:t>
            </a:r>
            <a:endParaRPr sz="2800">
              <a:solidFill>
                <a:srgbClr val="2D2D2B"/>
              </a:solidFill>
            </a:endParaRPr>
          </a:p>
          <a:p>
            <a:pPr lvl="0">
              <a:buBlip>
                <a:blip r:embed="rId2"/>
              </a:buBlip>
              <a:defRPr sz="1800">
                <a:solidFill>
                  <a:srgbClr val="000000"/>
                </a:solidFill>
              </a:defRPr>
            </a:pPr>
            <a:r>
              <a:rPr sz="2800">
                <a:solidFill>
                  <a:srgbClr val="2D2D2B"/>
                </a:solidFill>
              </a:rPr>
              <a:t>Conditional code</a:t>
            </a:r>
            <a:endParaRPr sz="2800">
              <a:solidFill>
                <a:srgbClr val="2D2D2B"/>
              </a:solidFill>
            </a:endParaRPr>
          </a:p>
          <a:p>
            <a:pPr lvl="0">
              <a:buBlip>
                <a:blip r:embed="rId2"/>
              </a:buBlip>
              <a:defRPr sz="1800">
                <a:solidFill>
                  <a:srgbClr val="000000"/>
                </a:solidFill>
              </a:defRPr>
            </a:pPr>
            <a:r>
              <a:rPr sz="2800">
                <a:solidFill>
                  <a:srgbClr val="2D2D2B"/>
                </a:solidFill>
              </a:rPr>
              <a:t>Markup-based Techniques</a:t>
            </a:r>
            <a:endParaRPr sz="2800">
              <a:solidFill>
                <a:srgbClr val="2D2D2B"/>
              </a:solidFill>
            </a:endParaRPr>
          </a:p>
          <a:p>
            <a:pPr lvl="0">
              <a:buBlip>
                <a:blip r:embed="rId2"/>
              </a:buBlip>
              <a:defRPr sz="1800">
                <a:solidFill>
                  <a:srgbClr val="000000"/>
                </a:solidFill>
              </a:defRPr>
            </a:pPr>
            <a:r>
              <a:rPr sz="2800">
                <a:solidFill>
                  <a:srgbClr val="2D2D2B"/>
                </a:solidFill>
              </a:rPr>
              <a:t>TSS-based Qualifiers</a:t>
            </a:r>
            <a:endParaRPr sz="2800">
              <a:solidFill>
                <a:srgbClr val="2D2D2B"/>
              </a:solidFill>
            </a:endParaRPr>
          </a:p>
          <a:p>
            <a:pPr lvl="0">
              <a:buBlip>
                <a:blip r:embed="rId2"/>
              </a:buBlip>
              <a:defRPr sz="1800">
                <a:solidFill>
                  <a:srgbClr val="000000"/>
                </a:solidFill>
              </a:defRPr>
            </a:pPr>
            <a:r>
              <a:rPr sz="2800">
                <a:solidFill>
                  <a:srgbClr val="2D2D2B"/>
                </a:solidFill>
              </a:rPr>
              <a:t>Platform Build-time Folders</a:t>
            </a:r>
          </a:p>
        </p:txBody>
      </p:sp>
    </p:spTree>
  </p:cSld>
  <p:clrMapOvr>
    <a:masterClrMapping/>
  </p:clrMapOvr>
  <p:transition spd="slow" advClick="1">
    <p:dissolve/>
  </p:transition>
</p:sld>
</file>

<file path=ppt/slides/slide1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5" name="Shape 101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Asset Folders</a:t>
            </a:r>
          </a:p>
        </p:txBody>
      </p:sp>
      <p:pic>
        <p:nvPicPr>
          <p:cNvPr id="1016" name="image79.png"/>
          <p:cNvPicPr/>
          <p:nvPr/>
        </p:nvPicPr>
        <p:blipFill>
          <a:blip r:embed="rId2">
            <a:extLst/>
          </a:blip>
          <a:stretch>
            <a:fillRect/>
          </a:stretch>
        </p:blipFill>
        <p:spPr>
          <a:xfrm>
            <a:off x="695325" y="1763713"/>
            <a:ext cx="7753350" cy="2219326"/>
          </a:xfrm>
          <a:prstGeom prst="rect">
            <a:avLst/>
          </a:prstGeom>
          <a:ln w="12700">
            <a:miter lim="400000"/>
          </a:ln>
        </p:spPr>
      </p:pic>
    </p:spTree>
  </p:cSld>
  <p:clrMapOvr>
    <a:masterClrMapping/>
  </p:clrMapOvr>
  <p:transition spd="slow" advClick="1">
    <p:dissolve/>
  </p:transition>
</p:sld>
</file>

<file path=ppt/slides/slide1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8" name="Shape 101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Conditional Code</a:t>
            </a:r>
          </a:p>
        </p:txBody>
      </p:sp>
      <p:sp>
        <p:nvSpPr>
          <p:cNvPr id="1019" name="Shape 101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20" name="Shape 1020"/>
          <p:cNvSpPr/>
          <p:nvPr/>
        </p:nvSpPr>
        <p:spPr>
          <a:xfrm>
            <a:off x="427038" y="1827213"/>
            <a:ext cx="8326436" cy="14782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if (ENV_DEV &amp;&amp; OS_IOS)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alert("You are running iOS in the simulator");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br>
              <a:rPr sz="2000">
                <a:solidFill>
                  <a:srgbClr val="FFFFFF"/>
                </a:solidFill>
                <a:latin typeface="Inconsolata"/>
                <a:ea typeface="Inconsolata"/>
                <a:cs typeface="Inconsolata"/>
                <a:sym typeface="Inconsolata"/>
              </a:rPr>
            </a:br>
          </a:p>
        </p:txBody>
      </p:sp>
      <p:sp>
        <p:nvSpPr>
          <p:cNvPr id="1021" name="Shape 1021"/>
          <p:cNvSpPr/>
          <p:nvPr/>
        </p:nvSpPr>
        <p:spPr>
          <a:xfrm>
            <a:off x="457199" y="1366837"/>
            <a:ext cx="5976940" cy="5049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OS_IOS, OS_ANDROID, OS_MOBILEWEB</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ENV_DEV, ENV_TEST, ENV_PRODUCTION</a:t>
            </a:r>
          </a:p>
        </p:txBody>
      </p:sp>
    </p:spTree>
  </p:cSld>
  <p:clrMapOvr>
    <a:masterClrMapping/>
  </p:clrMapOvr>
  <p:transition spd="slow"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title"/>
          </p:nvPr>
        </p:nvSpPr>
        <p:spPr>
          <a:xfrm>
            <a:off x="711200" y="2997200"/>
            <a:ext cx="7772400" cy="452438"/>
          </a:xfrm>
          <a:prstGeom prst="rect">
            <a:avLst/>
          </a:prstGeom>
        </p:spPr>
        <p:txBody>
          <a:bodyPr lIns="0" tIns="0" rIns="0" bIns="0">
            <a:normAutofit fontScale="100000" lnSpcReduction="0"/>
          </a:bodyPr>
          <a:lstStyle>
            <a:lvl1pPr defTabSz="367189">
              <a:defRPr sz="2340">
                <a:latin typeface="Corbel"/>
                <a:ea typeface="Corbel"/>
                <a:cs typeface="Corbel"/>
                <a:sym typeface="Corbel"/>
              </a:defRPr>
            </a:lvl1pPr>
          </a:lstStyle>
          <a:p>
            <a:pPr lvl="0">
              <a:defRPr b="0" sz="1800">
                <a:solidFill>
                  <a:srgbClr val="000000"/>
                </a:solidFill>
              </a:defRPr>
            </a:pPr>
            <a:r>
              <a:rPr b="1" sz="2340">
                <a:solidFill>
                  <a:srgbClr val="FFFFFE"/>
                </a:solidFill>
              </a:rPr>
              <a:t>WELCOME TO</a:t>
            </a:r>
          </a:p>
        </p:txBody>
      </p:sp>
      <p:sp>
        <p:nvSpPr>
          <p:cNvPr id="49" name="Shape 49"/>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Dashboard</a:t>
            </a:r>
          </a:p>
        </p:txBody>
      </p:sp>
      <p:pic>
        <p:nvPicPr>
          <p:cNvPr id="123" name="image13.png" descr="Appcelerator_Platform.png"/>
          <p:cNvPicPr/>
          <p:nvPr/>
        </p:nvPicPr>
        <p:blipFill>
          <a:blip r:embed="rId3">
            <a:extLst/>
          </a:blip>
          <a:stretch>
            <a:fillRect/>
          </a:stretch>
        </p:blipFill>
        <p:spPr>
          <a:xfrm>
            <a:off x="1228456" y="973349"/>
            <a:ext cx="6924945" cy="4170152"/>
          </a:xfrm>
          <a:prstGeom prst="rect">
            <a:avLst/>
          </a:prstGeom>
          <a:ln w="12700">
            <a:miter lim="400000"/>
          </a:ln>
        </p:spPr>
      </p:pic>
    </p:spTree>
  </p:cSld>
  <p:clrMapOvr>
    <a:masterClrMapping/>
  </p:clrMapOvr>
  <p:transition spd="slow" advClick="1">
    <p:dissolve/>
  </p:transition>
</p:sld>
</file>

<file path=ppt/slides/slide2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3" name="Shape 102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Platform and Device Markup</a:t>
            </a:r>
          </a:p>
        </p:txBody>
      </p:sp>
      <p:sp>
        <p:nvSpPr>
          <p:cNvPr id="1024" name="Shape 102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25" name="Shape 1025"/>
          <p:cNvSpPr/>
          <p:nvPr/>
        </p:nvSpPr>
        <p:spPr>
          <a:xfrm>
            <a:off x="407987" y="1019175"/>
            <a:ext cx="8328026" cy="36835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200"/>
              </a:spcBef>
              <a:defRPr sz="1800">
                <a:solidFill>
                  <a:srgbClr val="000000"/>
                </a:solidFill>
              </a:defRPr>
            </a:pPr>
            <a:r>
              <a:rPr sz="1200">
                <a:solidFill>
                  <a:srgbClr val="D9D9D9"/>
                </a:solidFill>
                <a:latin typeface="Inconsolata"/>
                <a:ea typeface="Inconsolata"/>
                <a:cs typeface="Inconsolata"/>
                <a:sym typeface="Inconsolata"/>
              </a:rPr>
              <a:t>&lt;Alloy&gt;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&lt;Window class="container"&gt;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 </a:t>
            </a:r>
            <a:r>
              <a:rPr sz="1200">
                <a:solidFill>
                  <a:srgbClr val="FFFFFF"/>
                </a:solidFill>
                <a:latin typeface="Inconsolata"/>
                <a:ea typeface="Inconsolata"/>
                <a:cs typeface="Inconsolata"/>
                <a:sym typeface="Inconsolata"/>
              </a:rPr>
              <a:t>formFactor="handheld"</a:t>
            </a:r>
            <a:r>
              <a:rPr sz="1200">
                <a:solidFill>
                  <a:srgbClr val="D9D9D9"/>
                </a:solidFill>
                <a:latin typeface="Inconsolata"/>
                <a:ea typeface="Inconsolata"/>
                <a:cs typeface="Inconsolata"/>
                <a:sym typeface="Inconsolata"/>
              </a:rPr>
              <a:t>&gt;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&lt;Label&gt;I'm a handheld!&lt;/Label&gt;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 </a:t>
            </a:r>
            <a:r>
              <a:rPr sz="1200">
                <a:solidFill>
                  <a:srgbClr val="FFFFFF"/>
                </a:solidFill>
                <a:latin typeface="Inconsolata"/>
                <a:ea typeface="Inconsolata"/>
                <a:cs typeface="Inconsolata"/>
                <a:sym typeface="Inconsolata"/>
              </a:rPr>
              <a:t>formFactor="tablet"</a:t>
            </a:r>
            <a:r>
              <a:rPr sz="1200">
                <a:solidFill>
                  <a:srgbClr val="D9D9D9"/>
                </a:solidFill>
                <a:latin typeface="Inconsolata"/>
                <a:ea typeface="Inconsolata"/>
                <a:cs typeface="Inconsolata"/>
                <a:sym typeface="Inconsolata"/>
              </a:rPr>
              <a:t>&gt;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&lt;Label&gt;I'm a tablet!&lt;/Label&gt;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&lt;/View&gt; </a:t>
            </a:r>
            <a:endParaRPr sz="1200">
              <a:solidFill>
                <a:srgbClr val="D9D9D9"/>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 height="50" width="200" bottom="10" backgroundColor="#cdcdcd"&gt;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 class="platformLbl" platform="android" </a:t>
            </a:r>
            <a:r>
              <a:rPr sz="1200">
                <a:solidFill>
                  <a:srgbClr val="FFFFFF"/>
                </a:solidFill>
                <a:latin typeface="Inconsolata"/>
                <a:ea typeface="Inconsolata"/>
                <a:cs typeface="Inconsolata"/>
                <a:sym typeface="Inconsolata"/>
              </a:rPr>
              <a:t>formFactor="tablet"</a:t>
            </a:r>
            <a:r>
              <a:rPr sz="1200">
                <a:solidFill>
                  <a:srgbClr val="D9D9D9"/>
                </a:solidFill>
                <a:latin typeface="Inconsolata"/>
                <a:ea typeface="Inconsolata"/>
                <a:cs typeface="Inconsolata"/>
                <a:sym typeface="Inconsolata"/>
              </a:rPr>
              <a:t>&gt;android tablet&lt;/Label&gt;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 class="platformLbl" platform="android" </a:t>
            </a:r>
            <a:r>
              <a:rPr sz="1200">
                <a:solidFill>
                  <a:srgbClr val="FFFFFF"/>
                </a:solidFill>
                <a:latin typeface="Inconsolata"/>
                <a:ea typeface="Inconsolata"/>
                <a:cs typeface="Inconsolata"/>
                <a:sym typeface="Inconsolata"/>
              </a:rPr>
              <a:t>formFactor="handheld"</a:t>
            </a:r>
            <a:r>
              <a:rPr sz="1200">
                <a:solidFill>
                  <a:srgbClr val="D9D9D9"/>
                </a:solidFill>
                <a:latin typeface="Inconsolata"/>
                <a:ea typeface="Inconsolata"/>
                <a:cs typeface="Inconsolata"/>
                <a:sym typeface="Inconsolata"/>
              </a:rPr>
              <a:t>&gt;android handset&lt;/Label&gt;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 class="platformLbl" </a:t>
            </a:r>
            <a:r>
              <a:rPr sz="1200">
                <a:solidFill>
                  <a:srgbClr val="FFFFFF"/>
                </a:solidFill>
                <a:latin typeface="Inconsolata"/>
                <a:ea typeface="Inconsolata"/>
                <a:cs typeface="Inconsolata"/>
                <a:sym typeface="Inconsolata"/>
              </a:rPr>
              <a:t>platform="ios" </a:t>
            </a:r>
            <a:r>
              <a:rPr sz="1200">
                <a:solidFill>
                  <a:srgbClr val="D9D9D9"/>
                </a:solidFill>
                <a:latin typeface="Inconsolata"/>
                <a:ea typeface="Inconsolata"/>
                <a:cs typeface="Inconsolata"/>
                <a:sym typeface="Inconsolata"/>
              </a:rPr>
              <a:t>formFactor="tablet"&gt;ios tablet&lt;/Label&gt;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 class="platformLbl" </a:t>
            </a:r>
            <a:r>
              <a:rPr sz="1200">
                <a:solidFill>
                  <a:srgbClr val="FFFFFF"/>
                </a:solidFill>
                <a:latin typeface="Inconsolata"/>
                <a:ea typeface="Inconsolata"/>
                <a:cs typeface="Inconsolata"/>
                <a:sym typeface="Inconsolata"/>
              </a:rPr>
              <a:t>platform="ios" </a:t>
            </a:r>
            <a:r>
              <a:rPr sz="1200">
                <a:solidFill>
                  <a:srgbClr val="D9D9D9"/>
                </a:solidFill>
                <a:latin typeface="Inconsolata"/>
                <a:ea typeface="Inconsolata"/>
                <a:cs typeface="Inconsolata"/>
                <a:sym typeface="Inconsolata"/>
              </a:rPr>
              <a:t>formFactor="handheld"&gt;ios handset&lt;/Label&gt;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&lt;/Window&gt;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&lt;/Alloy&gt; </a:t>
            </a:r>
          </a:p>
        </p:txBody>
      </p:sp>
    </p:spTree>
  </p:cSld>
  <p:clrMapOvr>
    <a:masterClrMapping/>
  </p:clrMapOvr>
  <p:transition spd="slow" advClick="1">
    <p:dissolve/>
  </p:transition>
</p:sld>
</file>

<file path=ppt/slides/slide2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7" name="Shape 10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TSS-based Qualifiers</a:t>
            </a:r>
          </a:p>
        </p:txBody>
      </p:sp>
      <p:sp>
        <p:nvSpPr>
          <p:cNvPr id="1028" name="Shape 102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29" name="Shape 1029"/>
          <p:cNvSpPr/>
          <p:nvPr/>
        </p:nvSpPr>
        <p:spPr>
          <a:xfrm>
            <a:off x="407987" y="1019175"/>
            <a:ext cx="8328026" cy="34417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br>
              <a:rPr sz="1600">
                <a:solidFill>
                  <a:srgbClr val="3C3C3B"/>
                </a:solidFill>
              </a:rPr>
            </a:br>
            <a:r>
              <a:rPr sz="1600">
                <a:solidFill>
                  <a:srgbClr val="D9D9D9"/>
                </a:solidFill>
                <a:latin typeface="Inconsolata"/>
                <a:ea typeface="Inconsolata"/>
                <a:cs typeface="Inconsolata"/>
                <a:sym typeface="Inconsolata"/>
              </a:rPr>
              <a:t>"#mybutton</a:t>
            </a:r>
            <a:r>
              <a:rPr sz="1600">
                <a:solidFill>
                  <a:srgbClr val="FFFFFF"/>
                </a:solidFill>
                <a:latin typeface="Inconsolata"/>
                <a:ea typeface="Inconsolata"/>
                <a:cs typeface="Inconsolata"/>
                <a:sym typeface="Inconsolata"/>
              </a:rPr>
              <a:t>[platform=android]</a:t>
            </a:r>
            <a:r>
              <a:rPr sz="1600">
                <a:solidFill>
                  <a:srgbClr val="D9D9D9"/>
                </a:solidFill>
                <a:latin typeface="Inconsolata"/>
                <a:ea typeface="Inconsolata"/>
                <a:cs typeface="Inconsolata"/>
                <a:sym typeface="Inconsolata"/>
              </a:rPr>
              <a:t>" : {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height:'40dp',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"#mybutton</a:t>
            </a:r>
            <a:r>
              <a:rPr sz="1600">
                <a:solidFill>
                  <a:srgbClr val="FFFFFF"/>
                </a:solidFill>
                <a:latin typeface="Inconsolata"/>
                <a:ea typeface="Inconsolata"/>
                <a:cs typeface="Inconsolata"/>
                <a:sym typeface="Inconsolata"/>
              </a:rPr>
              <a:t>[platform=ios]</a:t>
            </a:r>
            <a:r>
              <a:rPr sz="1600">
                <a:solidFill>
                  <a:srgbClr val="D9D9D9"/>
                </a:solidFill>
                <a:latin typeface="Inconsolata"/>
                <a:ea typeface="Inconsolata"/>
                <a:cs typeface="Inconsolata"/>
                <a:sym typeface="Inconsolata"/>
              </a:rPr>
              <a:t>" : {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height:50,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"#osLabel</a:t>
            </a:r>
            <a:r>
              <a:rPr sz="1600">
                <a:solidFill>
                  <a:srgbClr val="FFFFFF"/>
                </a:solidFill>
                <a:latin typeface="Inconsolata"/>
                <a:ea typeface="Inconsolata"/>
                <a:cs typeface="Inconsolata"/>
                <a:sym typeface="Inconsolata"/>
              </a:rPr>
              <a:t>[platform=ios formFactor=tablet]</a:t>
            </a:r>
            <a:r>
              <a:rPr sz="1600">
                <a:solidFill>
                  <a:srgbClr val="D9D9D9"/>
                </a:solidFill>
                <a:latin typeface="Inconsolata"/>
                <a:ea typeface="Inconsolata"/>
                <a:cs typeface="Inconsolata"/>
                <a:sym typeface="Inconsolata"/>
              </a:rPr>
              <a:t>": {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text: "iPad"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"#osLabel</a:t>
            </a:r>
            <a:r>
              <a:rPr sz="1600">
                <a:solidFill>
                  <a:srgbClr val="FFFFFF"/>
                </a:solidFill>
                <a:latin typeface="Inconsolata"/>
                <a:ea typeface="Inconsolata"/>
                <a:cs typeface="Inconsolata"/>
                <a:sym typeface="Inconsolata"/>
              </a:rPr>
              <a:t>[platform=ios formFactor=handheld]</a:t>
            </a:r>
            <a:r>
              <a:rPr sz="1600">
                <a:solidFill>
                  <a:srgbClr val="D9D9D9"/>
                </a:solidFill>
                <a:latin typeface="Inconsolata"/>
                <a:ea typeface="Inconsolata"/>
                <a:cs typeface="Inconsolata"/>
                <a:sym typeface="Inconsolata"/>
              </a:rPr>
              <a:t>": {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text: "iPhone"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a:t>
            </a:r>
          </a:p>
        </p:txBody>
      </p:sp>
    </p:spTree>
  </p:cSld>
  <p:clrMapOvr>
    <a:masterClrMapping/>
  </p:clrMapOvr>
  <p:transition spd="slow" advClick="1">
    <p:dissolve/>
  </p:transition>
</p:sld>
</file>

<file path=ppt/slides/slide2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1" name="Shape 103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Platform Overrides</a:t>
            </a:r>
            <a:br>
              <a:rPr b="1" cap="small" sz="960">
                <a:solidFill>
                  <a:srgbClr val="A71220"/>
                </a:solidFill>
              </a:rPr>
            </a:br>
          </a:p>
        </p:txBody>
      </p:sp>
      <p:pic>
        <p:nvPicPr>
          <p:cNvPr id="1032" name="image80.png"/>
          <p:cNvPicPr/>
          <p:nvPr/>
        </p:nvPicPr>
        <p:blipFill>
          <a:blip r:embed="rId2">
            <a:extLst/>
          </a:blip>
          <a:stretch>
            <a:fillRect/>
          </a:stretch>
        </p:blipFill>
        <p:spPr>
          <a:xfrm>
            <a:off x="1066800" y="1741488"/>
            <a:ext cx="7010400" cy="2266951"/>
          </a:xfrm>
          <a:prstGeom prst="rect">
            <a:avLst/>
          </a:prstGeom>
          <a:ln w="12700">
            <a:miter lim="400000"/>
          </a:ln>
        </p:spPr>
      </p:pic>
    </p:spTree>
  </p:cSld>
  <p:clrMapOvr>
    <a:masterClrMapping/>
  </p:clrMapOvr>
  <p:transition spd="slow" advClick="1">
    <p:dissolve/>
  </p:transition>
</p:sld>
</file>

<file path=ppt/slides/slide2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4" name="Shape 103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Configurations</a:t>
            </a:r>
          </a:p>
        </p:txBody>
      </p:sp>
      <p:sp>
        <p:nvSpPr>
          <p:cNvPr id="1035" name="Shape 103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36" name="Shape 1036"/>
          <p:cNvSpPr/>
          <p:nvPr/>
        </p:nvSpPr>
        <p:spPr>
          <a:xfrm>
            <a:off x="407987" y="1019175"/>
            <a:ext cx="8328026" cy="34417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br>
              <a:rPr sz="1600">
                <a:solidFill>
                  <a:srgbClr val="3C3C3B"/>
                </a:solidFill>
              </a:rPr>
            </a:br>
            <a:r>
              <a:rPr sz="1600">
                <a:solidFill>
                  <a:srgbClr val="BFBFBF"/>
                </a:solidFill>
                <a:latin typeface="Inconsolata"/>
                <a:ea typeface="Inconsolata"/>
                <a:cs typeface="Inconsolata"/>
                <a:sym typeface="Inconsolata"/>
              </a:rPr>
              <a:t>// config.json file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"global": { "foo": 1},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"env:development":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"env:test":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"env:production":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"os:ios": { "foo": 2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"os:android":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"dependencies":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in your code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alert(Alloy.CFG.foo); </a:t>
            </a:r>
            <a:r>
              <a:rPr sz="1600">
                <a:solidFill>
                  <a:srgbClr val="BFBFBF"/>
                </a:solidFill>
                <a:latin typeface="Inconsolata"/>
                <a:ea typeface="Inconsolata"/>
                <a:cs typeface="Inconsolata"/>
                <a:sym typeface="Inconsolata"/>
              </a:rPr>
              <a:t>// value is 1 or 2 depending on OS </a:t>
            </a:r>
          </a:p>
        </p:txBody>
      </p:sp>
    </p:spTree>
  </p:cSld>
  <p:clrMapOvr>
    <a:masterClrMapping/>
  </p:clrMapOvr>
  <p:transition spd="slow" advClick="1">
    <p:dissolve/>
  </p:transition>
</p:sld>
</file>

<file path=ppt/slides/slide2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8" name="Shape 103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Themes</a:t>
            </a:r>
          </a:p>
        </p:txBody>
      </p:sp>
      <p:sp>
        <p:nvSpPr>
          <p:cNvPr id="1039" name="Shape 103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40" name="Shape 1040"/>
          <p:cNvSpPr/>
          <p:nvPr/>
        </p:nvSpPr>
        <p:spPr>
          <a:xfrm>
            <a:off x="4938712" y="1158875"/>
            <a:ext cx="3575051" cy="2932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app/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assets/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appicon.png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background.png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styles/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app.tss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index.tss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themes/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mytheme/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assets/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background.png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styles/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app.tss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green/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p>
        </p:txBody>
      </p:sp>
      <p:sp>
        <p:nvSpPr>
          <p:cNvPr id="1041" name="Shape 1041"/>
          <p:cNvSpPr/>
          <p:nvPr/>
        </p:nvSpPr>
        <p:spPr>
          <a:xfrm>
            <a:off x="92075" y="1233487"/>
            <a:ext cx="4560888" cy="1218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Named collection of styles and assets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Applied via setting in the config.json file (can be platform-specific)</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Theme settings override base styles and assets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Overrides are made on an attribute by attribute basis, not whole files</a:t>
            </a:r>
          </a:p>
        </p:txBody>
      </p:sp>
    </p:spTree>
  </p:cSld>
  <p:clrMapOvr>
    <a:masterClrMapping/>
  </p:clrMapOvr>
  <p:transition spd="slow" advClick="1">
    <p:dissolve/>
  </p:transition>
</p:sld>
</file>

<file path=ppt/slides/slide2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45" name="Group 1045"/>
          <p:cNvGrpSpPr/>
          <p:nvPr/>
        </p:nvGrpSpPr>
        <p:grpSpPr>
          <a:xfrm>
            <a:off x="-82550" y="0"/>
            <a:ext cx="9309100" cy="5143501"/>
            <a:chOff x="0" y="0"/>
            <a:chExt cx="9309099" cy="5143500"/>
          </a:xfrm>
        </p:grpSpPr>
        <p:pic>
          <p:nvPicPr>
            <p:cNvPr id="1043"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044"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046" name="Shape 1046"/>
          <p:cNvSpPr/>
          <p:nvPr/>
        </p:nvSpPr>
        <p:spPr>
          <a:xfrm>
            <a:off x="5828169" y="415845"/>
            <a:ext cx="1981201"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047"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048" name="Shape 1048"/>
          <p:cNvSpPr/>
          <p:nvPr/>
        </p:nvSpPr>
        <p:spPr>
          <a:xfrm>
            <a:off x="4987925" y="1937286"/>
            <a:ext cx="3790950" cy="292998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500"/>
              </a:spcBef>
              <a:buSzPct val="75000"/>
              <a:buBlip>
                <a:blip r:embed="rId4"/>
              </a:buBlip>
              <a:defRPr sz="1800">
                <a:solidFill>
                  <a:srgbClr val="000000"/>
                </a:solidFill>
              </a:defRPr>
            </a:pPr>
            <a:r>
              <a:rPr sz="2300">
                <a:solidFill>
                  <a:srgbClr val="2D2D2B"/>
                </a:solidFill>
              </a:rPr>
              <a:t>Examine the conditional code in Fugitives.js and FugitiveDetails.js</a:t>
            </a:r>
            <a:endParaRPr sz="2300">
              <a:solidFill>
                <a:srgbClr val="2D2D2B"/>
              </a:solidFill>
            </a:endParaRPr>
          </a:p>
          <a:p>
            <a:pPr lvl="0" marL="304800" indent="-304800">
              <a:lnSpc>
                <a:spcPct val="80000"/>
              </a:lnSpc>
              <a:spcBef>
                <a:spcPts val="500"/>
              </a:spcBef>
              <a:buSzPct val="75000"/>
              <a:buBlip>
                <a:blip r:embed="rId4"/>
              </a:buBlip>
              <a:defRPr sz="1800">
                <a:solidFill>
                  <a:srgbClr val="000000"/>
                </a:solidFill>
              </a:defRPr>
            </a:pPr>
            <a:r>
              <a:rPr sz="2300">
                <a:solidFill>
                  <a:srgbClr val="2D2D2B"/>
                </a:solidFill>
              </a:rPr>
              <a:t>Examine platform selectors in FugitiveDetails.tss</a:t>
            </a:r>
            <a:endParaRPr sz="2300">
              <a:solidFill>
                <a:srgbClr val="2D2D2B"/>
              </a:solidFill>
            </a:endParaRPr>
          </a:p>
          <a:p>
            <a:pPr lvl="0" marL="304800" indent="-304800">
              <a:lnSpc>
                <a:spcPct val="80000"/>
              </a:lnSpc>
              <a:spcBef>
                <a:spcPts val="500"/>
              </a:spcBef>
              <a:buSzPct val="75000"/>
              <a:buBlip>
                <a:blip r:embed="rId4"/>
              </a:buBlip>
              <a:defRPr sz="1800">
                <a:solidFill>
                  <a:srgbClr val="000000"/>
                </a:solidFill>
              </a:defRPr>
            </a:pPr>
            <a:r>
              <a:rPr sz="2300">
                <a:solidFill>
                  <a:srgbClr val="2D2D2B"/>
                </a:solidFill>
              </a:rPr>
              <a:t>Compare the graphic assets for Android and iOS</a:t>
            </a:r>
          </a:p>
        </p:txBody>
      </p:sp>
    </p:spTree>
  </p:cSld>
  <p:clrMapOvr>
    <a:masterClrMapping/>
  </p:clrMapOvr>
  <p:transition spd="slow" advClick="1">
    <p:dissolve/>
  </p:transition>
</p:sld>
</file>

<file path=ppt/slides/slide2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0" name="Shape 1050"/>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sz="960">
                <a:solidFill>
                  <a:srgbClr val="A71220"/>
                </a:solidFill>
              </a:rPr>
              <a:t>Alloy vs. “Traditional”</a:t>
            </a:r>
            <a:br>
              <a:rPr b="1" sz="960">
                <a:solidFill>
                  <a:srgbClr val="A71220"/>
                </a:solidFill>
              </a:rPr>
            </a:br>
          </a:p>
        </p:txBody>
      </p:sp>
      <p:sp>
        <p:nvSpPr>
          <p:cNvPr id="1051" name="Shape 1051"/>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It's not all or nothing — Ti.UI.createView() and its brethren still valid</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API techniques used within the controllers, in helper libraries (network, database, etc.)</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Alloy is essentially a pre-compiler</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In the end, Alloy creates traditional code for you — check out the Resources folder!</a:t>
            </a:r>
          </a:p>
        </p:txBody>
      </p:sp>
    </p:spTree>
  </p:cSld>
  <p:clrMapOvr>
    <a:masterClrMapping/>
  </p:clrMapOvr>
  <p:transition spd="slow" advClick="1">
    <p:dissolve/>
  </p:transition>
</p:sld>
</file>

<file path=ppt/slides/slide2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3" name="Shape 105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054" name="Shape 1054"/>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lnSpc>
                <a:spcPct val="90000"/>
              </a:lnSpc>
              <a:buSzTx/>
              <a:buNone/>
              <a:defRPr sz="1800">
                <a:solidFill>
                  <a:srgbClr val="000000"/>
                </a:solidFill>
              </a:defRPr>
            </a:pPr>
            <a:endParaRPr b="1" sz="2800">
              <a:solidFill>
                <a:srgbClr val="2D2D2B"/>
              </a:solidFill>
            </a:endParaRPr>
          </a:p>
          <a:p>
            <a:pPr lvl="0">
              <a:lnSpc>
                <a:spcPct val="90000"/>
              </a:lnSpc>
              <a:buBlip>
                <a:blip r:embed="rId2"/>
              </a:buBlip>
              <a:defRPr sz="1800">
                <a:solidFill>
                  <a:srgbClr val="000000"/>
                </a:solidFill>
              </a:defRPr>
            </a:pPr>
            <a:r>
              <a:rPr sz="2800">
                <a:solidFill>
                  <a:srgbClr val="2D2D2B"/>
                </a:solidFill>
              </a:rPr>
              <a:t>Identified the role of the Alloy MVC components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Implemented a UI control using Views and Styles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Enabled interactivity with a Controller</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Identified options for handling platform differences in Alloy</a:t>
            </a:r>
          </a:p>
        </p:txBody>
      </p:sp>
    </p:spTree>
  </p:cSld>
  <p:clrMapOvr>
    <a:masterClrMapping/>
  </p:clrMapOvr>
  <p:transition spd="slow" advClick="1">
    <p:dissolve/>
  </p:transition>
</p:sld>
</file>

<file path=ppt/slides/slide2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6" name="Shape 1056"/>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2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8" name="Shape 105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059" name="Shape 105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Create an Alloy-based project</a:t>
            </a:r>
            <a:endParaRPr sz="2800">
              <a:solidFill>
                <a:srgbClr val="2D2D2B"/>
              </a:solidFill>
            </a:endParaRPr>
          </a:p>
          <a:p>
            <a:pPr lvl="0">
              <a:buBlip>
                <a:blip r:embed="rId2"/>
              </a:buBlip>
              <a:defRPr sz="1800">
                <a:solidFill>
                  <a:srgbClr val="000000"/>
                </a:solidFill>
              </a:defRPr>
            </a:pPr>
            <a:r>
              <a:rPr sz="2800">
                <a:solidFill>
                  <a:srgbClr val="2D2D2B"/>
                </a:solidFill>
              </a:rPr>
              <a:t>Implement app functionality with Views, Styles, and Controllers</a:t>
            </a:r>
            <a:endParaRPr sz="2800">
              <a:solidFill>
                <a:srgbClr val="2D2D2B"/>
              </a:solidFill>
            </a:endParaRPr>
          </a:p>
          <a:p>
            <a:pPr lvl="0">
              <a:buSzTx/>
              <a:buNone/>
              <a:defRPr sz="1800">
                <a:solidFill>
                  <a:srgbClr val="000000"/>
                </a:solidFill>
              </a:defRPr>
            </a:pPr>
            <a:endParaRPr sz="2800">
              <a:solidFill>
                <a:srgbClr val="2D2D2B"/>
              </a:solidFill>
            </a:endParaRPr>
          </a:p>
          <a:p>
            <a:pPr lvl="0">
              <a:buSzTx/>
              <a:buNone/>
              <a:defRPr sz="1800">
                <a:solidFill>
                  <a:srgbClr val="000000"/>
                </a:solidFill>
              </a:defRPr>
            </a:pPr>
            <a:endParaRPr sz="2800">
              <a:solidFill>
                <a:srgbClr val="2D2D2B"/>
              </a:solidFill>
            </a:endParaRPr>
          </a:p>
          <a:p>
            <a:pPr lvl="0" algn="ctr">
              <a:buSzTx/>
              <a:buNone/>
              <a:defRPr sz="1800">
                <a:solidFill>
                  <a:srgbClr val="000000"/>
                </a:solidFill>
              </a:defRPr>
            </a:pPr>
            <a:r>
              <a:rPr sz="2800">
                <a:solidFill>
                  <a:srgbClr val="2D2D2B"/>
                </a:solidFill>
              </a:rPr>
              <a:t>Lab: </a:t>
            </a:r>
            <a:r>
              <a:rPr sz="2800" u="sng">
                <a:solidFill>
                  <a:srgbClr val="A71220"/>
                </a:solidFill>
                <a:uFill>
                  <a:solidFill>
                    <a:srgbClr val="A71220"/>
                  </a:solidFill>
                </a:uFill>
                <a:hlinkClick r:id="rId3" invalidUrl="" action="" tgtFrame="" tooltip="" history="1" highlightClick="0" endSnd="0"/>
              </a:rPr>
              <a:t>wiki.appcelerator.org/display/td/05.+Alloy</a:t>
            </a:r>
          </a:p>
        </p:txBody>
      </p:sp>
    </p:spTree>
  </p:cSld>
  <p:clrMapOvr>
    <a:masterClrMapping/>
  </p:clrMapOvr>
  <p:transition spd="slow" advClick="1">
    <p:dissolve/>
  </p:transition>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Cloud Services</a:t>
            </a:r>
          </a:p>
        </p:txBody>
      </p:sp>
      <p:pic>
        <p:nvPicPr>
          <p:cNvPr id="128" name="image14.png" descr="Screen Shot 2014-07-06 at 12.59.28 AM.png"/>
          <p:cNvPicPr/>
          <p:nvPr/>
        </p:nvPicPr>
        <p:blipFill>
          <a:blip r:embed="rId3">
            <a:extLst/>
          </a:blip>
          <a:stretch>
            <a:fillRect/>
          </a:stretch>
        </p:blipFill>
        <p:spPr>
          <a:xfrm>
            <a:off x="889000" y="965249"/>
            <a:ext cx="7404100" cy="4107597"/>
          </a:xfrm>
          <a:prstGeom prst="rect">
            <a:avLst/>
          </a:prstGeom>
          <a:ln w="12700">
            <a:miter lim="400000"/>
          </a:ln>
        </p:spPr>
      </p:pic>
    </p:spTree>
  </p:cSld>
  <p:clrMapOvr>
    <a:masterClrMapping/>
  </p:clrMapOvr>
  <p:transition spd="slow" advClick="1">
    <p:dissolve/>
  </p:transition>
</p:sld>
</file>

<file path=ppt/slides/slide2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65" name="Group 1065"/>
          <p:cNvGrpSpPr/>
          <p:nvPr/>
        </p:nvGrpSpPr>
        <p:grpSpPr>
          <a:xfrm>
            <a:off x="-6350" y="0"/>
            <a:ext cx="9312275" cy="5143500"/>
            <a:chOff x="0" y="0"/>
            <a:chExt cx="9312274" cy="5143500"/>
          </a:xfrm>
        </p:grpSpPr>
        <p:pic>
          <p:nvPicPr>
            <p:cNvPr id="1061"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1064" name="Group 1064" descr="background-cover-muted_V.jpg"/>
            <p:cNvGrpSpPr/>
            <p:nvPr/>
          </p:nvGrpSpPr>
          <p:grpSpPr>
            <a:xfrm>
              <a:off x="4651905" y="0"/>
              <a:ext cx="4660370" cy="5143500"/>
              <a:chOff x="0" y="0"/>
              <a:chExt cx="4660369" cy="5143500"/>
            </a:xfrm>
          </p:grpSpPr>
          <p:sp>
            <p:nvSpPr>
              <p:cNvPr id="1062" name="Shape 1062"/>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063"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1066" name="Shape 1066"/>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067" name="Shape 1067"/>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1068"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1069" name="Shape 1069"/>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2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3" name="Shape 107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AGENDA – Day 2</a:t>
            </a:r>
          </a:p>
        </p:txBody>
      </p:sp>
      <p:sp>
        <p:nvSpPr>
          <p:cNvPr id="1074" name="Shape 107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hlinkClick r:id="rId3" invalidUrl="" action="ppaction://hlinksldjump" tgtFrame="" tooltip="" history="1" highlightClick="0" endSnd="0"/>
              </a:rPr>
              <a:t>Models &amp; Collections</a:t>
            </a:r>
            <a:endParaRPr sz="2800">
              <a:solidFill>
                <a:srgbClr val="2D2D2B"/>
              </a:solidFill>
            </a:endParaRPr>
          </a:p>
          <a:p>
            <a:pPr lvl="0">
              <a:buBlip>
                <a:blip r:embed="rId2"/>
              </a:buBlip>
              <a:defRPr sz="1800">
                <a:solidFill>
                  <a:srgbClr val="000000"/>
                </a:solidFill>
              </a:defRPr>
            </a:pPr>
            <a:r>
              <a:rPr sz="2800">
                <a:solidFill>
                  <a:srgbClr val="2D2D2B"/>
                </a:solidFill>
                <a:hlinkClick r:id="rId4" invalidUrl="" action="ppaction://hlinksldjump" tgtFrame="" tooltip="" history="1" highlightClick="0" endSnd="0"/>
              </a:rPr>
              <a:t>Networking</a:t>
            </a:r>
            <a:endParaRPr sz="2800">
              <a:solidFill>
                <a:srgbClr val="2D2D2B"/>
              </a:solidFill>
            </a:endParaRPr>
          </a:p>
          <a:p>
            <a:pPr lvl="0">
              <a:buBlip>
                <a:blip r:embed="rId2"/>
              </a:buBlip>
              <a:defRPr sz="1800">
                <a:solidFill>
                  <a:srgbClr val="000000"/>
                </a:solidFill>
              </a:defRPr>
            </a:pPr>
            <a:r>
              <a:rPr sz="2800">
                <a:solidFill>
                  <a:srgbClr val="2D2D2B"/>
                </a:solidFill>
                <a:hlinkClick r:id="rId5" invalidUrl="" action="ppaction://hlinksldjump" tgtFrame="" tooltip="" history="1" highlightClick="0" endSnd="0"/>
              </a:rPr>
              <a:t>Multimedia</a:t>
            </a:r>
            <a:endParaRPr sz="2800">
              <a:solidFill>
                <a:srgbClr val="2D2D2B"/>
              </a:solidFill>
            </a:endParaRPr>
          </a:p>
          <a:p>
            <a:pPr lvl="0">
              <a:buBlip>
                <a:blip r:embed="rId2"/>
              </a:buBlip>
              <a:defRPr sz="1800">
                <a:solidFill>
                  <a:srgbClr val="000000"/>
                </a:solidFill>
              </a:defRPr>
            </a:pPr>
            <a:r>
              <a:rPr sz="2800">
                <a:solidFill>
                  <a:srgbClr val="2D2D2B"/>
                </a:solidFill>
                <a:hlinkClick r:id="rId6" invalidUrl="" action="ppaction://hlinksldjump" tgtFrame="" tooltip="" history="1" highlightClick="0" endSnd="0"/>
              </a:rPr>
              <a:t>Filesystem</a:t>
            </a:r>
            <a:endParaRPr sz="2800">
              <a:solidFill>
                <a:srgbClr val="2D2D2B"/>
              </a:solidFill>
            </a:endParaRPr>
          </a:p>
          <a:p>
            <a:pPr lvl="0">
              <a:buBlip>
                <a:blip r:embed="rId2"/>
              </a:buBlip>
              <a:defRPr sz="1800">
                <a:solidFill>
                  <a:srgbClr val="000000"/>
                </a:solidFill>
              </a:defRPr>
            </a:pPr>
            <a:r>
              <a:rPr sz="2800">
                <a:solidFill>
                  <a:srgbClr val="2D2D2B"/>
                </a:solidFill>
                <a:hlinkClick r:id="rId7" invalidUrl="" action="ppaction://hlinksldjump" tgtFrame="" tooltip="" history="1" highlightClick="0" endSnd="0"/>
              </a:rPr>
              <a:t>Geolocation &amp; Mapping</a:t>
            </a:r>
          </a:p>
        </p:txBody>
      </p:sp>
    </p:spTree>
  </p:cSld>
  <p:clrMapOvr>
    <a:masterClrMapping/>
  </p:clrMapOvr>
  <p:transition spd="slow" advClick="1">
    <p:dissolve/>
  </p:transition>
</p:sld>
</file>

<file path=ppt/slides/slide2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6" name="Shape 1076"/>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Models &amp; Collections</a:t>
            </a:r>
          </a:p>
        </p:txBody>
      </p:sp>
      <p:sp>
        <p:nvSpPr>
          <p:cNvPr id="1077" name="Shape 1077"/>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9" name="Shape 107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1080" name="Shape 1080"/>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500">
                <a:solidFill>
                  <a:srgbClr val="2D2D2B"/>
                </a:solidFill>
              </a:rPr>
              <a:t>Explore Alloy's implementation of Backbone's Models &amp; Collections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Represent your app's data via Models and Collections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Bind Models and Collections to Views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Save data locally and remotely via sync adapters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Explore migrations to update models to new schema</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Explore API (non-Alloy) techniques for saving data to properties and local database</a:t>
            </a:r>
          </a:p>
        </p:txBody>
      </p:sp>
    </p:spTree>
  </p:cSld>
  <p:clrMapOvr>
    <a:masterClrMapping/>
  </p:clrMapOvr>
  <p:transition spd="slow" advClick="1">
    <p:dissolve/>
  </p:transition>
</p:sld>
</file>

<file path=ppt/slides/slide2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82"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083" name="Shape 108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MODELS &amp; COLLECTIONS</a:t>
            </a:r>
          </a:p>
        </p:txBody>
      </p:sp>
    </p:spTree>
  </p:cSld>
  <p:clrMapOvr>
    <a:masterClrMapping/>
  </p:clrMapOvr>
  <p:transition spd="slow" advClick="1">
    <p:dissolve/>
  </p:transition>
</p:sld>
</file>

<file path=ppt/slides/slide2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5" name="Shape 1085"/>
          <p:cNvSpPr/>
          <p:nvPr>
            <p:ph type="body" idx="1"/>
          </p:nvPr>
        </p:nvSpPr>
        <p:spPr>
          <a:xfrm>
            <a:off x="4645025" y="1739900"/>
            <a:ext cx="4041775" cy="2382839"/>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Backbone.js is an MVC framework for web development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Alloy's models/collections are based on the Backbone's classes</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Requires Underscore.js (so it's included in Alloy projects)</a:t>
            </a:r>
          </a:p>
        </p:txBody>
      </p:sp>
      <p:sp>
        <p:nvSpPr>
          <p:cNvPr id="1086" name="Shape 108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Models/Collections based on Backbone</a:t>
            </a:r>
          </a:p>
        </p:txBody>
      </p:sp>
      <p:sp>
        <p:nvSpPr>
          <p:cNvPr id="1087" name="Shape 1087"/>
          <p:cNvSpPr/>
          <p:nvPr/>
        </p:nvSpPr>
        <p:spPr>
          <a:xfrm>
            <a:off x="495300" y="638175"/>
            <a:ext cx="3867150"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solidFill>
                  <a:srgbClr val="EFEEED"/>
                </a:solidFill>
                <a:latin typeface="Open Sans"/>
                <a:ea typeface="Open Sans"/>
                <a:cs typeface="Open Sans"/>
                <a:sym typeface="Open Sans"/>
              </a:defRPr>
            </a:lvl1pPr>
          </a:lstStyle>
          <a:p>
            <a:pPr lvl="0">
              <a:defRPr cap="none" sz="1800">
                <a:solidFill>
                  <a:srgbClr val="000000"/>
                </a:solidFill>
              </a:defRPr>
            </a:pPr>
            <a:r>
              <a:rPr cap="all" sz="1000">
                <a:solidFill>
                  <a:srgbClr val="EFEEED"/>
                </a:solidFill>
              </a:rPr>
              <a:t>subheadline</a:t>
            </a:r>
          </a:p>
        </p:txBody>
      </p:sp>
      <p:pic>
        <p:nvPicPr>
          <p:cNvPr id="1088" name="image81.png"/>
          <p:cNvPicPr/>
          <p:nvPr/>
        </p:nvPicPr>
        <p:blipFill>
          <a:blip r:embed="rId3">
            <a:extLst/>
          </a:blip>
          <a:stretch>
            <a:fillRect/>
          </a:stretch>
        </p:blipFill>
        <p:spPr>
          <a:xfrm>
            <a:off x="482600" y="1995488"/>
            <a:ext cx="4040188" cy="1439863"/>
          </a:xfrm>
          <a:prstGeom prst="rect">
            <a:avLst/>
          </a:prstGeom>
          <a:ln w="12700">
            <a:miter lim="400000"/>
          </a:ln>
        </p:spPr>
      </p:pic>
    </p:spTree>
  </p:cSld>
  <p:clrMapOvr>
    <a:masterClrMapping/>
  </p:clrMapOvr>
  <p:transition spd="slow" advClick="1">
    <p:dissolve/>
  </p:transition>
</p:sld>
</file>

<file path=ppt/slides/slide2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0" name="Shape 10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Models</a:t>
            </a:r>
          </a:p>
        </p:txBody>
      </p:sp>
      <p:sp>
        <p:nvSpPr>
          <p:cNvPr id="1091" name="Shape 109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094" name="Group 1094"/>
          <p:cNvGrpSpPr/>
          <p:nvPr/>
        </p:nvGrpSpPr>
        <p:grpSpPr>
          <a:xfrm>
            <a:off x="4775200" y="1277937"/>
            <a:ext cx="3576638" cy="3171826"/>
            <a:chOff x="0" y="0"/>
            <a:chExt cx="3576637" cy="3171825"/>
          </a:xfrm>
        </p:grpSpPr>
        <p:sp>
          <p:nvSpPr>
            <p:cNvPr id="1092" name="Shape 1092"/>
            <p:cNvSpPr/>
            <p:nvPr/>
          </p:nvSpPr>
          <p:spPr>
            <a:xfrm>
              <a:off x="0" y="0"/>
              <a:ext cx="3576638" cy="317182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093" name="Shape 1093"/>
            <p:cNvSpPr/>
            <p:nvPr/>
          </p:nvSpPr>
          <p:spPr>
            <a:xfrm>
              <a:off x="0" y="0"/>
              <a:ext cx="3576638" cy="2742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BFBFBF"/>
                  </a:solidFill>
                  <a:latin typeface="Inconsolata"/>
                  <a:ea typeface="Inconsolata"/>
                  <a:cs typeface="Inconsolata"/>
                  <a:sym typeface="Inconsolata"/>
                </a:rPr>
                <a:t>// File: app/models/book.js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exports.definition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config: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"columns":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"title":"text",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"author":"text",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"isbn":"text"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"adapter":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"type": "sql",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"collection_name": "book"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grpSp>
      <p:sp>
        <p:nvSpPr>
          <p:cNvPr id="1095" name="Shape 1095"/>
          <p:cNvSpPr/>
          <p:nvPr/>
        </p:nvSpPr>
        <p:spPr>
          <a:xfrm>
            <a:off x="212725" y="1241425"/>
            <a:ext cx="4197350" cy="903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Encapsulate the data and state of your app</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Define data-related rules (defaults, validation, etc.)</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Define where and how that data is persisted</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Define data-transformation logic ("business logic")</a:t>
            </a:r>
          </a:p>
        </p:txBody>
      </p:sp>
    </p:spTree>
  </p:cSld>
  <p:clrMapOvr>
    <a:masterClrMapping/>
  </p:clrMapOvr>
  <p:transition spd="slow" advClick="1">
    <p:dissolve/>
  </p:transition>
</p:sld>
</file>

<file path=ppt/slides/slide2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7" name="Shape 10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Collections</a:t>
            </a:r>
          </a:p>
        </p:txBody>
      </p:sp>
      <p:sp>
        <p:nvSpPr>
          <p:cNvPr id="1098" name="Shape 109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01" name="Group 1101"/>
          <p:cNvGrpSpPr/>
          <p:nvPr/>
        </p:nvGrpSpPr>
        <p:grpSpPr>
          <a:xfrm>
            <a:off x="2276474" y="2436813"/>
            <a:ext cx="5678490" cy="1770062"/>
            <a:chOff x="0" y="0"/>
            <a:chExt cx="5678488" cy="1770060"/>
          </a:xfrm>
        </p:grpSpPr>
        <p:sp>
          <p:nvSpPr>
            <p:cNvPr id="1099" name="Shape 1099"/>
            <p:cNvSpPr/>
            <p:nvPr/>
          </p:nvSpPr>
          <p:spPr>
            <a:xfrm>
              <a:off x="-1" y="0"/>
              <a:ext cx="5678490" cy="1770061"/>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100" name="Shape 1100"/>
            <p:cNvSpPr/>
            <p:nvPr/>
          </p:nvSpPr>
          <p:spPr>
            <a:xfrm>
              <a:off x="-1" y="0"/>
              <a:ext cx="5678490" cy="1328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a:solidFill>
                    <a:srgbClr val="BFBFBF"/>
                  </a:solidFill>
                  <a:latin typeface="Inconsolata"/>
                  <a:ea typeface="Inconsolata"/>
                  <a:cs typeface="Inconsolata"/>
                  <a:sym typeface="Inconsolata"/>
                </a:rPr>
                <a:t>// File: app/controllers/someview.js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library = Alloy.createCollection('book');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library.fetch(); </a:t>
              </a:r>
              <a:r>
                <a:rPr>
                  <a:solidFill>
                    <a:srgbClr val="BFBFBF"/>
                  </a:solidFill>
                  <a:latin typeface="Inconsolata"/>
                  <a:ea typeface="Inconsolata"/>
                  <a:cs typeface="Inconsolata"/>
                  <a:sym typeface="Inconsolata"/>
                </a:rPr>
                <a:t>// Grab data from persistent storage </a:t>
              </a:r>
            </a:p>
          </p:txBody>
        </p:sp>
      </p:grpSp>
      <p:sp>
        <p:nvSpPr>
          <p:cNvPr id="1102" name="Shape 1102"/>
          <p:cNvSpPr/>
          <p:nvPr/>
        </p:nvSpPr>
        <p:spPr>
          <a:xfrm>
            <a:off x="314324" y="1222375"/>
            <a:ext cx="5976940" cy="7381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Groups of models</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Created in the controller</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There is no "models/mycollection.js" file</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But you can customize within the model file</a:t>
            </a:r>
          </a:p>
        </p:txBody>
      </p:sp>
    </p:spTree>
  </p:cSld>
  <p:clrMapOvr>
    <a:masterClrMapping/>
  </p:clrMapOvr>
  <p:transition spd="slow" advClick="1">
    <p:dissolve/>
  </p:transition>
</p:sld>
</file>

<file path=ppt/slides/slide2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4" name="Shape 110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 Anatomy</a:t>
            </a:r>
          </a:p>
        </p:txBody>
      </p:sp>
      <p:sp>
        <p:nvSpPr>
          <p:cNvPr id="1105" name="Shape 110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08" name="Group 1108"/>
          <p:cNvGrpSpPr/>
          <p:nvPr/>
        </p:nvGrpSpPr>
        <p:grpSpPr>
          <a:xfrm>
            <a:off x="2105025" y="954087"/>
            <a:ext cx="4427538" cy="4268598"/>
            <a:chOff x="0" y="0"/>
            <a:chExt cx="4427537" cy="4268596"/>
          </a:xfrm>
        </p:grpSpPr>
        <p:sp>
          <p:nvSpPr>
            <p:cNvPr id="1106" name="Shape 1106"/>
            <p:cNvSpPr/>
            <p:nvPr/>
          </p:nvSpPr>
          <p:spPr>
            <a:xfrm>
              <a:off x="0" y="0"/>
              <a:ext cx="4427538" cy="405765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07" name="Shape 1107"/>
            <p:cNvSpPr/>
            <p:nvPr/>
          </p:nvSpPr>
          <p:spPr>
            <a:xfrm>
              <a:off x="0" y="0"/>
              <a:ext cx="4427538" cy="42685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900">
                  <a:solidFill>
                    <a:srgbClr val="BFBFBF"/>
                  </a:solidFill>
                  <a:latin typeface="Inconsolata"/>
                  <a:ea typeface="Inconsolata"/>
                  <a:cs typeface="Inconsolata"/>
                  <a:sym typeface="Inconsolata"/>
                </a:rPr>
                <a:t>// File: app/models/book.js </a:t>
              </a:r>
              <a:endParaRPr sz="900">
                <a:solidFill>
                  <a:srgbClr val="BFBFB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exports.definition =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config: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table schema and adapter information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defaults: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default values for fields go here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extendModel: function(Model)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_.extend(Model.prototype,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Put model validation and manipulation functions here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return Model;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extendCollection: function(Collection)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_.extend(Collection.prototype,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Put collection validation and manipulation functions here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return Collection;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0" name="Shape 111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Accessing Model Data</a:t>
            </a:r>
          </a:p>
        </p:txBody>
      </p:sp>
      <p:sp>
        <p:nvSpPr>
          <p:cNvPr id="1111" name="Shape 1111"/>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14" name="Group 1114"/>
          <p:cNvGrpSpPr/>
          <p:nvPr/>
        </p:nvGrpSpPr>
        <p:grpSpPr>
          <a:xfrm>
            <a:off x="1546225" y="992187"/>
            <a:ext cx="5006975" cy="4057651"/>
            <a:chOff x="0" y="0"/>
            <a:chExt cx="5006975" cy="4057650"/>
          </a:xfrm>
        </p:grpSpPr>
        <p:sp>
          <p:nvSpPr>
            <p:cNvPr id="1112" name="Shape 1112"/>
            <p:cNvSpPr/>
            <p:nvPr/>
          </p:nvSpPr>
          <p:spPr>
            <a:xfrm>
              <a:off x="0" y="0"/>
              <a:ext cx="5006975" cy="405765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13" name="Shape 1113"/>
            <p:cNvSpPr/>
            <p:nvPr/>
          </p:nvSpPr>
          <p:spPr>
            <a:xfrm>
              <a:off x="0" y="0"/>
              <a:ext cx="5006975" cy="3739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BFBFBF"/>
                  </a:solidFill>
                  <a:latin typeface="Inconsolata"/>
                  <a:ea typeface="Inconsolata"/>
                  <a:cs typeface="Inconsolata"/>
                  <a:sym typeface="Inconsolata"/>
                </a:rPr>
                <a:t>// Define a model of type 'book'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book = Alloy.createModel('book',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title:'Green Eggs and Ham',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author:'Dr. Seuss'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BFBFBF"/>
                  </a:solidFill>
                  <a:latin typeface="Inconsolata"/>
                  <a:ea typeface="Inconsolata"/>
                  <a:cs typeface="Inconsolata"/>
                  <a:sym typeface="Inconsolata"/>
                </a:rPr>
                <a:t>// access the fields in our model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title = book.get('title');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author = book.get('author');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BFBFBF"/>
                  </a:solidFill>
                  <a:latin typeface="Inconsolata"/>
                  <a:ea typeface="Inconsolata"/>
                  <a:cs typeface="Inconsolata"/>
                  <a:sym typeface="Inconsolata"/>
                </a:rPr>
                <a:t>// Assuming a Ti.UI.Label object in the view with id = 'label'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$.label.text = title + ' by ' + author;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book.set('title', 'Cat in the Hat');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$.label2text = 'Also by ' + author + ', ' + title; </a:t>
              </a:r>
            </a:p>
          </p:txBody>
        </p:sp>
      </p:grpSp>
    </p:spTree>
  </p:cSld>
  <p:clrMapOvr>
    <a:masterClrMapping/>
  </p:clrMapOvr>
  <p:transition spd="slow" advClick="1">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Test</a:t>
            </a:r>
          </a:p>
        </p:txBody>
      </p:sp>
      <p:pic>
        <p:nvPicPr>
          <p:cNvPr id="133" name="image15.png" descr="Screen Shot 2014-07-06 at 1.00.55 AM.png"/>
          <p:cNvPicPr/>
          <p:nvPr/>
        </p:nvPicPr>
        <p:blipFill>
          <a:blip r:embed="rId3">
            <a:extLst/>
          </a:blip>
          <a:stretch>
            <a:fillRect/>
          </a:stretch>
        </p:blipFill>
        <p:spPr>
          <a:xfrm>
            <a:off x="825500" y="952889"/>
            <a:ext cx="7353300" cy="4089011"/>
          </a:xfrm>
          <a:prstGeom prst="rect">
            <a:avLst/>
          </a:prstGeom>
          <a:ln w="12700">
            <a:miter lim="400000"/>
          </a:ln>
        </p:spPr>
      </p:pic>
    </p:spTree>
  </p:cSld>
  <p:clrMapOvr>
    <a:masterClrMapping/>
  </p:clrMapOvr>
  <p:transition spd="slow" advClick="1">
    <p:dissolve/>
  </p:transition>
</p:sld>
</file>

<file path=ppt/slides/slide2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6" name="Shape 111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Accessing Model/Collection Data</a:t>
            </a:r>
          </a:p>
        </p:txBody>
      </p:sp>
      <p:sp>
        <p:nvSpPr>
          <p:cNvPr id="1117" name="Shape 1117"/>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20" name="Group 1120"/>
          <p:cNvGrpSpPr/>
          <p:nvPr/>
        </p:nvGrpSpPr>
        <p:grpSpPr>
          <a:xfrm>
            <a:off x="2328863" y="992187"/>
            <a:ext cx="4000501" cy="4046539"/>
            <a:chOff x="0" y="0"/>
            <a:chExt cx="4000500" cy="4046537"/>
          </a:xfrm>
        </p:grpSpPr>
        <p:sp>
          <p:nvSpPr>
            <p:cNvPr id="1118" name="Shape 1118"/>
            <p:cNvSpPr/>
            <p:nvPr/>
          </p:nvSpPr>
          <p:spPr>
            <a:xfrm>
              <a:off x="0" y="-1"/>
              <a:ext cx="4000500" cy="4046539"/>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000">
                  <a:solidFill>
                    <a:srgbClr val="FFFFFF"/>
                  </a:solidFill>
                  <a:latin typeface="Inconsolata"/>
                  <a:ea typeface="Inconsolata"/>
                  <a:cs typeface="Inconsolata"/>
                  <a:sym typeface="Inconsolata"/>
                </a:defRPr>
              </a:pPr>
            </a:p>
          </p:txBody>
        </p:sp>
        <p:sp>
          <p:nvSpPr>
            <p:cNvPr id="1119" name="Shape 1119"/>
            <p:cNvSpPr/>
            <p:nvPr/>
          </p:nvSpPr>
          <p:spPr>
            <a:xfrm>
              <a:off x="0" y="-1"/>
              <a:ext cx="4000500" cy="385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000">
                  <a:solidFill>
                    <a:srgbClr val="FFFFFF"/>
                  </a:solidFill>
                  <a:latin typeface="Inconsolata"/>
                  <a:ea typeface="Inconsolata"/>
                  <a:cs typeface="Inconsolata"/>
                  <a:sym typeface="Inconsolata"/>
                </a:rPr>
                <a:t>function addItem()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var books = Alloy.Collections.book;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Create a new model for the books collection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var book = Alloy.createModel('book',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author : $.authorField.value,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title : $.titleField.value,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isbn : $.isbnField.value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add new model to the collection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books.add(book);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save the model to persistent storage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book.save();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reload the tasks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books.fetch();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closeWindow();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a:t>
              </a:r>
              <a:br>
                <a:rPr sz="10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2" name="Shape 112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Extending Backbone.Model</a:t>
            </a:r>
          </a:p>
        </p:txBody>
      </p:sp>
      <p:sp>
        <p:nvSpPr>
          <p:cNvPr id="1123" name="Shape 112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26" name="Group 1126"/>
          <p:cNvGrpSpPr/>
          <p:nvPr/>
        </p:nvGrpSpPr>
        <p:grpSpPr>
          <a:xfrm>
            <a:off x="2084388" y="882649"/>
            <a:ext cx="4306888" cy="4538855"/>
            <a:chOff x="0" y="0"/>
            <a:chExt cx="4306887" cy="4538853"/>
          </a:xfrm>
        </p:grpSpPr>
        <p:sp>
          <p:nvSpPr>
            <p:cNvPr id="1124" name="Shape 1124"/>
            <p:cNvSpPr/>
            <p:nvPr/>
          </p:nvSpPr>
          <p:spPr>
            <a:xfrm>
              <a:off x="0" y="0"/>
              <a:ext cx="4306888" cy="414655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25" name="Shape 1125"/>
            <p:cNvSpPr/>
            <p:nvPr/>
          </p:nvSpPr>
          <p:spPr>
            <a:xfrm>
              <a:off x="0" y="0"/>
              <a:ext cx="4306888" cy="4538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900">
                  <a:solidFill>
                    <a:srgbClr val="FFFFFF"/>
                  </a:solidFill>
                  <a:latin typeface="Inconsolata"/>
                  <a:ea typeface="Inconsolata"/>
                  <a:cs typeface="Inconsolata"/>
                  <a:sym typeface="Inconsolata"/>
                </a:rPr>
                <a:t>exports.definition =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config: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table schema and adapter information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extendModel: function(Model)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_.extend(Model.prototype,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Implement the validate method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validate: function (attrs)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for (var key in attrs)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var value = attrs[key];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if (key === "title")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if (value.length &lt;= 0)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return "Error: No title!";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Extend Backbone.Model with a custom property and function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customProperty: 'book',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customFunction: function()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Ti.API.info('I am a book model.');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return Model;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8" name="Shape 11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e.g. Extending Collections to Sort</a:t>
            </a:r>
          </a:p>
        </p:txBody>
      </p:sp>
      <p:sp>
        <p:nvSpPr>
          <p:cNvPr id="1129" name="Shape 1129"/>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32" name="Group 1132"/>
          <p:cNvGrpSpPr/>
          <p:nvPr/>
        </p:nvGrpSpPr>
        <p:grpSpPr>
          <a:xfrm>
            <a:off x="2724150" y="1006474"/>
            <a:ext cx="3605213" cy="688976"/>
            <a:chOff x="0" y="0"/>
            <a:chExt cx="3605212" cy="688975"/>
          </a:xfrm>
        </p:grpSpPr>
        <p:sp>
          <p:nvSpPr>
            <p:cNvPr id="1130" name="Shape 1130"/>
            <p:cNvSpPr/>
            <p:nvPr/>
          </p:nvSpPr>
          <p:spPr>
            <a:xfrm>
              <a:off x="0" y="0"/>
              <a:ext cx="3605213" cy="6889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900">
                  <a:solidFill>
                    <a:srgbClr val="FFFFFF"/>
                  </a:solidFill>
                  <a:latin typeface="Inconsolata"/>
                  <a:ea typeface="Inconsolata"/>
                  <a:cs typeface="Inconsolata"/>
                  <a:sym typeface="Inconsolata"/>
                </a:defRPr>
              </a:pPr>
            </a:p>
          </p:txBody>
        </p:sp>
        <p:sp>
          <p:nvSpPr>
            <p:cNvPr id="1131" name="Shape 1131"/>
            <p:cNvSpPr/>
            <p:nvPr/>
          </p:nvSpPr>
          <p:spPr>
            <a:xfrm>
              <a:off x="0" y="0"/>
              <a:ext cx="3605213" cy="639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900">
                  <a:solidFill>
                    <a:srgbClr val="FFFFFF"/>
                  </a:solidFill>
                  <a:latin typeface="Inconsolata"/>
                  <a:ea typeface="Inconsolata"/>
                  <a:cs typeface="Inconsolata"/>
                  <a:sym typeface="Inconsolata"/>
                </a:rPr>
                <a:t>// in our controller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var books = Alloy.Collections.books;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force a sort() by title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books.sort(); </a:t>
              </a:r>
            </a:p>
          </p:txBody>
        </p:sp>
      </p:grpSp>
      <p:grpSp>
        <p:nvGrpSpPr>
          <p:cNvPr id="1135" name="Group 1135"/>
          <p:cNvGrpSpPr/>
          <p:nvPr/>
        </p:nvGrpSpPr>
        <p:grpSpPr>
          <a:xfrm>
            <a:off x="2724150" y="1789113"/>
            <a:ext cx="3605213" cy="3294253"/>
            <a:chOff x="0" y="0"/>
            <a:chExt cx="3605212" cy="3294252"/>
          </a:xfrm>
        </p:grpSpPr>
        <p:sp>
          <p:nvSpPr>
            <p:cNvPr id="1133" name="Shape 1133"/>
            <p:cNvSpPr/>
            <p:nvPr/>
          </p:nvSpPr>
          <p:spPr>
            <a:xfrm>
              <a:off x="0" y="0"/>
              <a:ext cx="3605213" cy="3252788"/>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134" name="Shape 1134"/>
            <p:cNvSpPr/>
            <p:nvPr/>
          </p:nvSpPr>
          <p:spPr>
            <a:xfrm>
              <a:off x="0" y="0"/>
              <a:ext cx="3605213" cy="329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900">
                  <a:solidFill>
                    <a:srgbClr val="FFFFFF"/>
                  </a:solidFill>
                  <a:latin typeface="Inconsolata"/>
                  <a:ea typeface="Inconsolata"/>
                  <a:cs typeface="Inconsolata"/>
                  <a:sym typeface="Inconsolata"/>
                </a:rPr>
                <a:t>// in our model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exports.definition =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config: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schema and adapter info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extendModel: function(Model)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_.extend(Model.prototype,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return Model;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extendCollection: function(Collection)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_.extend(Collection.prototype,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Implement the comparator method,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which is used to sort the collection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comparator : function(book)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return book.get('title');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 end extend </a:t>
              </a:r>
              <a:endParaRPr sz="900">
                <a:solidFill>
                  <a:srgbClr val="FFFFFF"/>
                </a:solidFill>
                <a:latin typeface="Inconsolata"/>
                <a:ea typeface="Inconsolata"/>
                <a:cs typeface="Inconsolata"/>
                <a:sym typeface="Inconsolata"/>
              </a:endParaRPr>
            </a:p>
            <a:p>
              <a:pPr lvl="0">
                <a:defRPr sz="1800">
                  <a:solidFill>
                    <a:srgbClr val="000000"/>
                  </a:solidFill>
                </a:defRPr>
              </a:pP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return Collection;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7" name="Shape 11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Model/Collection Events</a:t>
            </a:r>
          </a:p>
        </p:txBody>
      </p:sp>
      <p:sp>
        <p:nvSpPr>
          <p:cNvPr id="1138" name="Shape 113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41" name="Group 1141"/>
          <p:cNvGrpSpPr/>
          <p:nvPr/>
        </p:nvGrpSpPr>
        <p:grpSpPr>
          <a:xfrm>
            <a:off x="2093913" y="1812924"/>
            <a:ext cx="4611688" cy="3246440"/>
            <a:chOff x="0" y="0"/>
            <a:chExt cx="4611687" cy="3246438"/>
          </a:xfrm>
        </p:grpSpPr>
        <p:sp>
          <p:nvSpPr>
            <p:cNvPr id="1139" name="Shape 1139"/>
            <p:cNvSpPr/>
            <p:nvPr/>
          </p:nvSpPr>
          <p:spPr>
            <a:xfrm>
              <a:off x="-1" y="-1"/>
              <a:ext cx="4611689" cy="324644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140" name="Shape 1140"/>
            <p:cNvSpPr/>
            <p:nvPr/>
          </p:nvSpPr>
          <p:spPr>
            <a:xfrm>
              <a:off x="-1" y="-1"/>
              <a:ext cx="4611689" cy="2921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300">
                  <a:solidFill>
                    <a:srgbClr val="FFFFFF"/>
                  </a:solidFill>
                  <a:latin typeface="Inconsolata"/>
                  <a:ea typeface="Inconsolata"/>
                  <a:cs typeface="Inconsolata"/>
                  <a:sym typeface="Inconsolata"/>
                </a:rPr>
                <a:t>exports.definition =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config: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table schema and adapter information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initialize: function(){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this.on("error", function(currentModel){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Ti.API.error('error!!');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extendModel: function(Model)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_.extend(Model.prototype,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Implement the validate method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validate: function (attrs)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validation code here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a:t>
              </a:r>
            </a:p>
          </p:txBody>
        </p:sp>
      </p:grpSp>
      <p:sp>
        <p:nvSpPr>
          <p:cNvPr id="1142" name="Shape 1142"/>
          <p:cNvSpPr/>
          <p:nvPr/>
        </p:nvSpPr>
        <p:spPr>
          <a:xfrm>
            <a:off x="457199" y="890587"/>
            <a:ext cx="5976940" cy="837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Many Alloy (Backbone) operations fire events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Model events include: add, change, change:field_name, &amp; error</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Collection events include add, change, error, remove, reset, &amp; sort</a:t>
            </a:r>
          </a:p>
        </p:txBody>
      </p:sp>
    </p:spTree>
  </p:cSld>
  <p:clrMapOvr>
    <a:masterClrMapping/>
  </p:clrMapOvr>
  <p:transition spd="slow" advClick="1">
    <p:dissolve/>
  </p:transition>
</p:sld>
</file>

<file path=ppt/slides/slide2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146" name="Group 1146"/>
          <p:cNvGrpSpPr/>
          <p:nvPr/>
        </p:nvGrpSpPr>
        <p:grpSpPr>
          <a:xfrm>
            <a:off x="-4738" y="-1"/>
            <a:ext cx="9309101" cy="5143501"/>
            <a:chOff x="0" y="0"/>
            <a:chExt cx="9309099" cy="5143500"/>
          </a:xfrm>
        </p:grpSpPr>
        <p:pic>
          <p:nvPicPr>
            <p:cNvPr id="1144"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145"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147" name="Shape 1147"/>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148"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149" name="Shape 1149"/>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spcBef>
                <a:spcPts val="600"/>
              </a:spcBef>
              <a:buSzPct val="75000"/>
              <a:buBlip>
                <a:blip r:embed="rId4"/>
              </a:buBlip>
              <a:defRPr sz="1800">
                <a:solidFill>
                  <a:srgbClr val="000000"/>
                </a:solidFill>
              </a:defRPr>
            </a:pPr>
            <a:r>
              <a:rPr sz="2800">
                <a:solidFill>
                  <a:srgbClr val="2D2D2B"/>
                </a:solidFill>
              </a:rPr>
              <a:t>Examine the models/Fugitive.js model</a:t>
            </a:r>
            <a:endParaRPr sz="2800">
              <a:solidFill>
                <a:srgbClr val="2D2D2B"/>
              </a:solidFill>
            </a:endParaRPr>
          </a:p>
          <a:p>
            <a:pPr lvl="0" marL="304800" indent="-304800">
              <a:spcBef>
                <a:spcPts val="600"/>
              </a:spcBef>
              <a:buSzPct val="75000"/>
              <a:buBlip>
                <a:blip r:embed="rId4"/>
              </a:buBlip>
              <a:defRPr sz="1800">
                <a:solidFill>
                  <a:srgbClr val="000000"/>
                </a:solidFill>
              </a:defRPr>
            </a:pPr>
            <a:r>
              <a:rPr sz="2800">
                <a:solidFill>
                  <a:srgbClr val="2D2D2B"/>
                </a:solidFill>
              </a:rPr>
              <a:t>Identify the columns and default values</a:t>
            </a:r>
          </a:p>
        </p:txBody>
      </p:sp>
    </p:spTree>
  </p:cSld>
  <p:clrMapOvr>
    <a:masterClrMapping/>
  </p:clrMapOvr>
  <p:transition spd="slow" advClick="1">
    <p:dissolve/>
  </p:transition>
</p:sld>
</file>

<file path=ppt/slides/slide2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51"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152" name="Shape 1152"/>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REPRESENTING APP DATA</a:t>
            </a:r>
          </a:p>
        </p:txBody>
      </p:sp>
    </p:spTree>
  </p:cSld>
  <p:clrMapOvr>
    <a:masterClrMapping/>
  </p:clrMapOvr>
  <p:transition spd="slow" advClick="1">
    <p:dissolve/>
  </p:transition>
</p:sld>
</file>

<file path=ppt/slides/slide2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4" name="Shape 115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Data types</a:t>
            </a:r>
            <a:br>
              <a:rPr b="1" cap="small" sz="960">
                <a:solidFill>
                  <a:srgbClr val="A71220"/>
                </a:solidFill>
              </a:rPr>
            </a:br>
          </a:p>
        </p:txBody>
      </p:sp>
      <p:sp>
        <p:nvSpPr>
          <p:cNvPr id="1155" name="Shape 115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SQLite: TEXT, INTEGER, REAL, BLOB</a:t>
            </a:r>
            <a:endParaRPr sz="2800">
              <a:solidFill>
                <a:srgbClr val="2D2D2B"/>
              </a:solidFill>
            </a:endParaRPr>
          </a:p>
          <a:p>
            <a:pPr lvl="0">
              <a:buBlip>
                <a:blip r:embed="rId2"/>
              </a:buBlip>
              <a:defRPr sz="1800">
                <a:solidFill>
                  <a:srgbClr val="000000"/>
                </a:solidFill>
              </a:defRPr>
            </a:pPr>
            <a:r>
              <a:rPr sz="2800">
                <a:solidFill>
                  <a:srgbClr val="2D2D2B"/>
                </a:solidFill>
              </a:rPr>
              <a:t>Alloy: text, string, varchar, int, tinyint, smallint, bigint, double, float, decimal, number, date, datetime and boolean</a:t>
            </a:r>
            <a:endParaRPr sz="2800">
              <a:solidFill>
                <a:srgbClr val="2D2D2B"/>
              </a:solidFill>
            </a:endParaRPr>
          </a:p>
          <a:p>
            <a:pPr lvl="0">
              <a:buBlip>
                <a:blip r:embed="rId2"/>
              </a:buBlip>
              <a:defRPr sz="1800">
                <a:solidFill>
                  <a:srgbClr val="000000"/>
                </a:solidFill>
              </a:defRPr>
            </a:pPr>
            <a:r>
              <a:rPr sz="2800">
                <a:solidFill>
                  <a:srgbClr val="2D2D2B"/>
                </a:solidFill>
              </a:rPr>
              <a:t>Map logically (int, tinyint, etc. → INTEGER)</a:t>
            </a:r>
            <a:endParaRPr sz="2800">
              <a:solidFill>
                <a:srgbClr val="2D2D2B"/>
              </a:solidFill>
            </a:endParaRPr>
          </a:p>
          <a:p>
            <a:pPr lvl="0">
              <a:buBlip>
                <a:blip r:embed="rId2"/>
              </a:buBlip>
              <a:defRPr sz="1800">
                <a:solidFill>
                  <a:srgbClr val="000000"/>
                </a:solidFill>
              </a:defRPr>
            </a:pPr>
            <a:r>
              <a:rPr sz="2800">
                <a:solidFill>
                  <a:srgbClr val="2D2D2B"/>
                </a:solidFill>
              </a:rPr>
              <a:t>Unknown types map to TEXT</a:t>
            </a:r>
          </a:p>
        </p:txBody>
      </p:sp>
    </p:spTree>
  </p:cSld>
  <p:clrMapOvr>
    <a:masterClrMapping/>
  </p:clrMapOvr>
  <p:transition spd="slow" advClick="1">
    <p:dissolve/>
  </p:transition>
</p:sld>
</file>

<file path=ppt/slides/slide2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7" name="Shape 11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a:t>
            </a:r>
          </a:p>
        </p:txBody>
      </p:sp>
      <p:sp>
        <p:nvSpPr>
          <p:cNvPr id="1158" name="Shape 115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61" name="Group 1161"/>
          <p:cNvGrpSpPr/>
          <p:nvPr/>
        </p:nvGrpSpPr>
        <p:grpSpPr>
          <a:xfrm>
            <a:off x="1982788" y="965200"/>
            <a:ext cx="4367213" cy="3983038"/>
            <a:chOff x="0" y="0"/>
            <a:chExt cx="4367212" cy="3983037"/>
          </a:xfrm>
        </p:grpSpPr>
        <p:sp>
          <p:nvSpPr>
            <p:cNvPr id="1159" name="Shape 1159"/>
            <p:cNvSpPr/>
            <p:nvPr/>
          </p:nvSpPr>
          <p:spPr>
            <a:xfrm>
              <a:off x="-1" y="0"/>
              <a:ext cx="4367214" cy="398303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400">
                  <a:solidFill>
                    <a:srgbClr val="FFFFFF"/>
                  </a:solidFill>
                  <a:latin typeface="Inconsolata"/>
                  <a:ea typeface="Inconsolata"/>
                  <a:cs typeface="Inconsolata"/>
                  <a:sym typeface="Inconsolata"/>
                </a:defRPr>
              </a:pPr>
            </a:p>
          </p:txBody>
        </p:sp>
        <p:sp>
          <p:nvSpPr>
            <p:cNvPr id="1160" name="Shape 1160"/>
            <p:cNvSpPr/>
            <p:nvPr/>
          </p:nvSpPr>
          <p:spPr>
            <a:xfrm>
              <a:off x="-1" y="0"/>
              <a:ext cx="4367214" cy="39540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BFBFBF"/>
                  </a:solidFill>
                  <a:latin typeface="Inconsolata"/>
                  <a:ea typeface="Inconsolata"/>
                  <a:cs typeface="Inconsolata"/>
                  <a:sym typeface="Inconsolata"/>
                </a:rPr>
                <a:t>// File: app/models/book.js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exports.definition =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config: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"columns":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"title":"text",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"author":"text",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"isbn":"text",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"price": "integer",</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"publishDate": "date"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"adapter":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"type": "sql",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"collection_name": "book"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br>
                <a:rPr sz="14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3" name="Shape 11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Custom Queries</a:t>
            </a:r>
          </a:p>
        </p:txBody>
      </p:sp>
      <p:sp>
        <p:nvSpPr>
          <p:cNvPr id="1164" name="Shape 116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67" name="Group 1167"/>
          <p:cNvGrpSpPr/>
          <p:nvPr/>
        </p:nvGrpSpPr>
        <p:grpSpPr>
          <a:xfrm>
            <a:off x="936625" y="1108074"/>
            <a:ext cx="6561138" cy="3036890"/>
            <a:chOff x="0" y="0"/>
            <a:chExt cx="6561137" cy="3036888"/>
          </a:xfrm>
        </p:grpSpPr>
        <p:sp>
          <p:nvSpPr>
            <p:cNvPr id="1165" name="Shape 1165"/>
            <p:cNvSpPr/>
            <p:nvPr/>
          </p:nvSpPr>
          <p:spPr>
            <a:xfrm>
              <a:off x="0" y="-1"/>
              <a:ext cx="6561138" cy="303689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66" name="Shape 1166"/>
            <p:cNvSpPr/>
            <p:nvPr/>
          </p:nvSpPr>
          <p:spPr>
            <a:xfrm>
              <a:off x="0" y="-1"/>
              <a:ext cx="6561138" cy="2611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br>
                <a:rPr sz="1600">
                  <a:solidFill>
                    <a:srgbClr val="3C3C3B"/>
                  </a:solidFill>
                </a:rPr>
              </a:br>
              <a:r>
                <a:rPr sz="1400">
                  <a:solidFill>
                    <a:srgbClr val="FFFFFF"/>
                  </a:solidFill>
                  <a:latin typeface="Inconsolata"/>
                  <a:ea typeface="Inconsolata"/>
                  <a:cs typeface="Inconsolata"/>
                  <a:sym typeface="Inconsolata"/>
                </a:rPr>
                <a:t>function showColorInfo(e)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color = e.row.model.color;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collection = Alloy.createCollection('color');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fetch color info from the color collection based on the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given color from the user model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collection.fetch({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query: 'SELECT * FROM colors WHERE color = "' + color +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p>
          </p:txBody>
        </p:sp>
      </p:grpSp>
    </p:spTree>
  </p:cSld>
  <p:clrMapOvr>
    <a:masterClrMapping/>
  </p:clrMapOvr>
  <p:transition spd="slow" advClick="1">
    <p:dissolve/>
  </p:transition>
</p:sld>
</file>

<file path=ppt/slides/slide2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1" name="Shape 117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Custom Queries (Prepared Statements)</a:t>
            </a:r>
          </a:p>
        </p:txBody>
      </p:sp>
      <p:sp>
        <p:nvSpPr>
          <p:cNvPr id="1172" name="Shape 117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75" name="Group 1175"/>
          <p:cNvGrpSpPr/>
          <p:nvPr/>
        </p:nvGrpSpPr>
        <p:grpSpPr>
          <a:xfrm>
            <a:off x="495047" y="1108074"/>
            <a:ext cx="7444294" cy="3814764"/>
            <a:chOff x="0" y="0"/>
            <a:chExt cx="7444292" cy="3814762"/>
          </a:xfrm>
        </p:grpSpPr>
        <p:sp>
          <p:nvSpPr>
            <p:cNvPr id="1173" name="Shape 1173"/>
            <p:cNvSpPr/>
            <p:nvPr/>
          </p:nvSpPr>
          <p:spPr>
            <a:xfrm>
              <a:off x="0" y="-1"/>
              <a:ext cx="7444293" cy="3445666"/>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74" name="Shape 1174"/>
            <p:cNvSpPr/>
            <p:nvPr/>
          </p:nvSpPr>
          <p:spPr>
            <a:xfrm>
              <a:off x="0" y="-1"/>
              <a:ext cx="7444293" cy="3814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spcBef>
                  <a:spcPts val="300"/>
                </a:spcBef>
                <a:defRPr sz="1800">
                  <a:solidFill>
                    <a:srgbClr val="000000"/>
                  </a:solidFill>
                </a:defRPr>
              </a:pPr>
              <a:br>
                <a:rPr sz="1600">
                  <a:solidFill>
                    <a:srgbClr val="3C3C3B"/>
                  </a:solidFill>
                </a:rPr>
              </a:br>
              <a:r>
                <a:rPr sz="1400">
                  <a:solidFill>
                    <a:srgbClr val="FFFFFF"/>
                  </a:solidFill>
                  <a:latin typeface="Inconsolata"/>
                  <a:ea typeface="Inconsolata"/>
                  <a:cs typeface="Inconsolata"/>
                  <a:sym typeface="Inconsolata"/>
                </a:rPr>
                <a:t>function showColorInfo(e)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color = e.row.model.color;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collection = Alloy.createCollection('color');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7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fetch color info from the color collection based on the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given color from the user model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collection.fetch({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query: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statement: 'SELECT * FROM colors WHERE color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params: [color]</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p>
          </p:txBody>
        </p:sp>
      </p:grpSp>
    </p:spTree>
  </p:cSld>
  <p:clrMapOvr>
    <a:masterClrMapping/>
  </p:clrMapOvr>
  <p:transition spd="slow" advClick="1">
    <p:dissolve/>
  </p:transition>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Performance Management</a:t>
            </a:r>
          </a:p>
        </p:txBody>
      </p:sp>
      <p:pic>
        <p:nvPicPr>
          <p:cNvPr id="138" name="image16.png" descr="Screen Shot 2014-07-17 at 3.33.23 PM.png"/>
          <p:cNvPicPr/>
          <p:nvPr/>
        </p:nvPicPr>
        <p:blipFill>
          <a:blip r:embed="rId3">
            <a:extLst/>
          </a:blip>
          <a:stretch>
            <a:fillRect/>
          </a:stretch>
        </p:blipFill>
        <p:spPr>
          <a:xfrm>
            <a:off x="822960" y="937545"/>
            <a:ext cx="7416801" cy="4025941"/>
          </a:xfrm>
          <a:prstGeom prst="rect">
            <a:avLst/>
          </a:prstGeom>
          <a:ln w="12700">
            <a:miter lim="400000"/>
          </a:ln>
        </p:spPr>
      </p:pic>
    </p:spTree>
  </p:cSld>
  <p:clrMapOvr>
    <a:masterClrMapping/>
  </p:clrMapOvr>
  <p:transition spd="slow" advClick="1">
    <p:dissolve/>
  </p:transition>
</p:sld>
</file>

<file path=ppt/slides/slide2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7" name="Shape 11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Underscore methods</a:t>
            </a:r>
          </a:p>
        </p:txBody>
      </p:sp>
      <p:sp>
        <p:nvSpPr>
          <p:cNvPr id="1178" name="Shape 117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179" name="Shape 1179"/>
          <p:cNvSpPr/>
          <p:nvPr/>
        </p:nvSpPr>
        <p:spPr>
          <a:xfrm>
            <a:off x="427038" y="1812925"/>
            <a:ext cx="8326436" cy="14782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_.each(yourCollection, someFunction);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_.sortBy(yourCollection, fieldName);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_.groupBy(yourCollection, fieldName); </a:t>
            </a:r>
            <a:br>
              <a:rPr sz="2000">
                <a:solidFill>
                  <a:srgbClr val="FFFFFF"/>
                </a:solidFill>
                <a:latin typeface="Inconsolata"/>
                <a:ea typeface="Inconsolata"/>
                <a:cs typeface="Inconsolata"/>
                <a:sym typeface="Inconsolata"/>
              </a:rPr>
            </a:br>
          </a:p>
        </p:txBody>
      </p:sp>
      <p:sp>
        <p:nvSpPr>
          <p:cNvPr id="1180" name="Shape 1180"/>
          <p:cNvSpPr/>
          <p:nvPr/>
        </p:nvSpPr>
        <p:spPr>
          <a:xfrm>
            <a:off x="457199" y="1073150"/>
            <a:ext cx="5976940" cy="837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Alloy includes the underscore.js library</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Use its methods to provide group-by and other data selection techniques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See http://underscorejs.org/#collections</a:t>
            </a:r>
          </a:p>
        </p:txBody>
      </p:sp>
    </p:spTree>
  </p:cSld>
  <p:clrMapOvr>
    <a:masterClrMapping/>
  </p:clrMapOvr>
  <p:transition spd="slow" advClick="1">
    <p:dissolve/>
  </p:transition>
</p:sld>
</file>

<file path=ppt/slides/slide2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2" name="Shape 11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Installing a Pre-built Database</a:t>
            </a:r>
          </a:p>
        </p:txBody>
      </p:sp>
      <p:sp>
        <p:nvSpPr>
          <p:cNvPr id="1183" name="Shape 118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86" name="Group 1186"/>
          <p:cNvGrpSpPr/>
          <p:nvPr/>
        </p:nvGrpSpPr>
        <p:grpSpPr>
          <a:xfrm>
            <a:off x="2216150" y="882649"/>
            <a:ext cx="4510088" cy="4276726"/>
            <a:chOff x="0" y="0"/>
            <a:chExt cx="4510087" cy="4276725"/>
          </a:xfrm>
        </p:grpSpPr>
        <p:sp>
          <p:nvSpPr>
            <p:cNvPr id="1184" name="Shape 1184"/>
            <p:cNvSpPr/>
            <p:nvPr/>
          </p:nvSpPr>
          <p:spPr>
            <a:xfrm>
              <a:off x="0" y="0"/>
              <a:ext cx="4510088" cy="42767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85" name="Shape 1185"/>
            <p:cNvSpPr/>
            <p:nvPr/>
          </p:nvSpPr>
          <p:spPr>
            <a:xfrm>
              <a:off x="0" y="0"/>
              <a:ext cx="4510088" cy="40185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000">
                  <a:solidFill>
                    <a:srgbClr val="FFFFFF"/>
                  </a:solidFill>
                  <a:latin typeface="Inconsolata"/>
                  <a:ea typeface="Inconsolata"/>
                  <a:cs typeface="Inconsolata"/>
                  <a:sym typeface="Inconsolata"/>
                </a:rPr>
                <a:t>exports.definition =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config: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"columns":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"name":"text",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"nickname":"text"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"adapter":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"type": "sql",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"collection_name": "fighters",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Pre-load the database (safe method)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"db_file": "fighters.sqlite",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db_name required when pre-loading a db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should the name of your pre-loaded db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"db_name": "fighters"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default primary key is alloy_id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specify your own unique ID field with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"idAttribute": "id"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a:t>
              </a:r>
            </a:p>
          </p:txBody>
        </p:sp>
      </p:grpSp>
    </p:spTree>
  </p:cSld>
  <p:clrMapOvr>
    <a:masterClrMapping/>
  </p:clrMapOvr>
  <p:transition spd="slow" advClick="1">
    <p:dissolve/>
  </p:transition>
</p:sld>
</file>

<file path=ppt/slides/slide2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88"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189" name="Shape 1189"/>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BINDING MODELS &amp; COLLECTIONS TO VIEWS</a:t>
            </a:r>
            <a:br>
              <a:rPr b="1" sz="1066">
                <a:solidFill>
                  <a:srgbClr val="FFFFFE"/>
                </a:solidFill>
              </a:rPr>
            </a:br>
          </a:p>
        </p:txBody>
      </p:sp>
    </p:spTree>
  </p:cSld>
  <p:clrMapOvr>
    <a:masterClrMapping/>
  </p:clrMapOvr>
  <p:transition spd="slow" advClick="1">
    <p:dissolve/>
  </p:transition>
</p:sld>
</file>

<file path=ppt/slides/slide2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1" name="Shape 119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Binding</a:t>
            </a:r>
            <a:br>
              <a:rPr b="1" cap="small" sz="960">
                <a:solidFill>
                  <a:srgbClr val="A71220"/>
                </a:solidFill>
              </a:rPr>
            </a:br>
          </a:p>
        </p:txBody>
      </p:sp>
      <p:sp>
        <p:nvSpPr>
          <p:cNvPr id="1192" name="Shape 119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Bind a c</a:t>
            </a:r>
            <a:r>
              <a:rPr sz="2800">
                <a:solidFill>
                  <a:srgbClr val="2D2D2B"/>
                </a:solidFill>
              </a:rPr>
              <a:t>ollection to a TableView or View object</a:t>
            </a:r>
            <a:endParaRPr sz="2800">
              <a:solidFill>
                <a:srgbClr val="2D2D2B"/>
              </a:solidFill>
            </a:endParaRPr>
          </a:p>
          <a:p>
            <a:pPr lvl="0">
              <a:buBlip>
                <a:blip r:embed="rId2"/>
              </a:buBlip>
              <a:defRPr sz="1800">
                <a:solidFill>
                  <a:srgbClr val="000000"/>
                </a:solidFill>
              </a:defRPr>
            </a:pPr>
            <a:r>
              <a:rPr sz="2800">
                <a:solidFill>
                  <a:srgbClr val="2D2D2B"/>
                </a:solidFill>
              </a:rPr>
              <a:t>Bind a model to a component (i.e. button)</a:t>
            </a:r>
            <a:endParaRPr sz="2800">
              <a:solidFill>
                <a:srgbClr val="2D2D2B"/>
              </a:solidFill>
            </a:endParaRPr>
          </a:p>
          <a:p>
            <a:pPr lvl="0">
              <a:buBlip>
                <a:blip r:embed="rId2"/>
              </a:buBlip>
              <a:defRPr sz="1800">
                <a:solidFill>
                  <a:srgbClr val="000000"/>
                </a:solidFill>
              </a:defRPr>
            </a:pPr>
            <a:r>
              <a:rPr sz="2800">
                <a:solidFill>
                  <a:srgbClr val="2D2D2B"/>
                </a:solidFill>
              </a:rPr>
              <a:t>Alloy monitors add(), destroy(), remove(), change(), and fetch() methods and updates the view</a:t>
            </a:r>
            <a:endParaRPr sz="2800">
              <a:solidFill>
                <a:srgbClr val="2D2D2B"/>
              </a:solidFill>
            </a:endParaRPr>
          </a:p>
          <a:p>
            <a:pPr lvl="0">
              <a:buBlip>
                <a:blip r:embed="rId2"/>
              </a:buBlip>
              <a:defRPr sz="1800">
                <a:solidFill>
                  <a:srgbClr val="000000"/>
                </a:solidFill>
              </a:defRPr>
            </a:pPr>
            <a:r>
              <a:rPr sz="2800">
                <a:solidFill>
                  <a:srgbClr val="2D2D2B"/>
                </a:solidFill>
              </a:rPr>
              <a:t>Accomplished in View XML rather than controller… still need to fetch.</a:t>
            </a:r>
          </a:p>
        </p:txBody>
      </p:sp>
    </p:spTree>
  </p:cSld>
  <p:clrMapOvr>
    <a:masterClrMapping/>
  </p:clrMapOvr>
  <p:transition spd="slow" advClick="1">
    <p:dissolve/>
  </p:transition>
</p:sld>
</file>

<file path=ppt/slides/slide2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4" name="Shape 119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a:t>
            </a:r>
          </a:p>
        </p:txBody>
      </p:sp>
      <p:sp>
        <p:nvSpPr>
          <p:cNvPr id="1195" name="Shape 119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98" name="Group 1198"/>
          <p:cNvGrpSpPr/>
          <p:nvPr/>
        </p:nvGrpSpPr>
        <p:grpSpPr>
          <a:xfrm>
            <a:off x="2093913" y="1330325"/>
            <a:ext cx="4357688" cy="2987675"/>
            <a:chOff x="0" y="0"/>
            <a:chExt cx="4357687" cy="2987675"/>
          </a:xfrm>
        </p:grpSpPr>
        <p:sp>
          <p:nvSpPr>
            <p:cNvPr id="1196" name="Shape 1196"/>
            <p:cNvSpPr/>
            <p:nvPr/>
          </p:nvSpPr>
          <p:spPr>
            <a:xfrm>
              <a:off x="-1" y="0"/>
              <a:ext cx="4357689" cy="298767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400">
                  <a:solidFill>
                    <a:srgbClr val="FFFFFF"/>
                  </a:solidFill>
                  <a:latin typeface="Inconsolata"/>
                  <a:ea typeface="Inconsolata"/>
                  <a:cs typeface="Inconsolata"/>
                  <a:sym typeface="Inconsolata"/>
                </a:defRPr>
              </a:pPr>
            </a:p>
          </p:txBody>
        </p:sp>
        <p:sp>
          <p:nvSpPr>
            <p:cNvPr id="1197" name="Shape 1197"/>
            <p:cNvSpPr/>
            <p:nvPr/>
          </p:nvSpPr>
          <p:spPr>
            <a:xfrm>
              <a:off x="-1" y="0"/>
              <a:ext cx="4357689" cy="2796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br>
                <a:rPr sz="1600">
                  <a:solidFill>
                    <a:srgbClr val="3C3C3B"/>
                  </a:solidFill>
                </a:rPr>
              </a:br>
              <a:r>
                <a:rPr sz="1400">
                  <a:solidFill>
                    <a:srgbClr val="FFFFFF"/>
                  </a:solidFill>
                  <a:latin typeface="Inconsolata"/>
                  <a:ea typeface="Inconsolata"/>
                  <a:cs typeface="Inconsolata"/>
                  <a:sym typeface="Inconsolata"/>
                </a:rPr>
                <a:t>// in the View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&lt;Alloy&gt;</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&lt;Collection src="books" /&gt;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&lt;Window class="container"&gt; </a:t>
              </a:r>
              <a:endParaRPr sz="1400">
                <a:solidFill>
                  <a:srgbClr val="FFFFFF"/>
                </a:solidFill>
                <a:latin typeface="Inconsolata"/>
                <a:ea typeface="Inconsolata"/>
                <a:cs typeface="Inconsolata"/>
                <a:sym typeface="Inconsolata"/>
              </a:endParaRPr>
            </a:p>
            <a:p>
              <a:pPr lvl="1">
                <a:spcBef>
                  <a:spcPts val="300"/>
                </a:spcBef>
                <a:defRPr sz="1800">
                  <a:solidFill>
                    <a:srgbClr val="000000"/>
                  </a:solidFill>
                </a:defRPr>
              </a:pPr>
              <a:r>
                <a:rPr sz="1400">
                  <a:solidFill>
                    <a:srgbClr val="FFFFFF"/>
                  </a:solidFill>
                  <a:latin typeface="Inconsolata"/>
                  <a:ea typeface="Inconsolata"/>
                  <a:cs typeface="Inconsolata"/>
                  <a:sym typeface="Inconsolata"/>
                </a:rPr>
                <a:t>	&lt;TableView dataCollection="books"&gt; </a:t>
              </a:r>
              <a:endParaRPr sz="1400">
                <a:solidFill>
                  <a:srgbClr val="FFFFFF"/>
                </a:solidFill>
                <a:latin typeface="Inconsolata"/>
                <a:ea typeface="Inconsolata"/>
                <a:cs typeface="Inconsolata"/>
                <a:sym typeface="Inconsolata"/>
              </a:endParaRPr>
            </a:p>
            <a:p>
              <a:pPr lvl="1">
                <a:spcBef>
                  <a:spcPts val="300"/>
                </a:spcBef>
                <a:defRPr sz="1800">
                  <a:solidFill>
                    <a:srgbClr val="000000"/>
                  </a:solidFill>
                </a:defRPr>
              </a:pPr>
              <a:r>
                <a:rPr sz="1400">
                  <a:solidFill>
                    <a:srgbClr val="FFFFFF"/>
                  </a:solidFill>
                  <a:latin typeface="Inconsolata"/>
                  <a:ea typeface="Inconsolata"/>
                  <a:cs typeface="Inconsolata"/>
                  <a:sym typeface="Inconsolata"/>
                </a:rPr>
                <a:t>	     &lt;!-- Also can use Require --&gt; </a:t>
              </a:r>
              <a:endParaRPr sz="1400">
                <a:solidFill>
                  <a:srgbClr val="FFFFFF"/>
                </a:solidFill>
                <a:latin typeface="Inconsolata"/>
                <a:ea typeface="Inconsolata"/>
                <a:cs typeface="Inconsolata"/>
                <a:sym typeface="Inconsolata"/>
              </a:endParaRPr>
            </a:p>
            <a:p>
              <a:pPr lvl="1">
                <a:spcBef>
                  <a:spcPts val="300"/>
                </a:spcBef>
                <a:defRPr sz="1800">
                  <a:solidFill>
                    <a:srgbClr val="000000"/>
                  </a:solidFill>
                </a:defRPr>
              </a:pPr>
              <a:r>
                <a:rPr sz="1400">
                  <a:solidFill>
                    <a:srgbClr val="FFFFFF"/>
                  </a:solidFill>
                  <a:latin typeface="Inconsolata"/>
                  <a:ea typeface="Inconsolata"/>
                  <a:cs typeface="Inconsolata"/>
                  <a:sym typeface="Inconsolata"/>
                </a:rPr>
                <a:t>	     &lt;TableViewRow title="{title}" /&gt; </a:t>
              </a:r>
              <a:endParaRPr sz="1400">
                <a:solidFill>
                  <a:srgbClr val="FFFFFF"/>
                </a:solidFill>
                <a:latin typeface="Inconsolata"/>
                <a:ea typeface="Inconsolata"/>
                <a:cs typeface="Inconsolata"/>
                <a:sym typeface="Inconsolata"/>
              </a:endParaRPr>
            </a:p>
            <a:p>
              <a:pPr lvl="1">
                <a:spcBef>
                  <a:spcPts val="300"/>
                </a:spcBef>
                <a:defRPr sz="1800">
                  <a:solidFill>
                    <a:srgbClr val="000000"/>
                  </a:solidFill>
                </a:defRPr>
              </a:pPr>
              <a:r>
                <a:rPr sz="1400">
                  <a:solidFill>
                    <a:srgbClr val="FFFFFF"/>
                  </a:solidFill>
                  <a:latin typeface="Inconsolata"/>
                  <a:ea typeface="Inconsolata"/>
                  <a:cs typeface="Inconsolata"/>
                  <a:sym typeface="Inconsolata"/>
                </a:rPr>
                <a:t>    	&lt;/TableView&gt;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&lt;/Window&gt;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&lt;/Alloy&gt; </a:t>
              </a:r>
              <a:br>
                <a:rPr sz="14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0" name="Shape 12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Releasing the model binding</a:t>
            </a:r>
          </a:p>
        </p:txBody>
      </p:sp>
      <p:sp>
        <p:nvSpPr>
          <p:cNvPr id="1201" name="Shape 1201"/>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04" name="Group 1204"/>
          <p:cNvGrpSpPr/>
          <p:nvPr/>
        </p:nvGrpSpPr>
        <p:grpSpPr>
          <a:xfrm>
            <a:off x="457199" y="1226397"/>
            <a:ext cx="3230565" cy="2400301"/>
            <a:chOff x="0" y="0"/>
            <a:chExt cx="3230563" cy="2400300"/>
          </a:xfrm>
        </p:grpSpPr>
        <p:sp>
          <p:nvSpPr>
            <p:cNvPr id="1202" name="Shape 1202"/>
            <p:cNvSpPr/>
            <p:nvPr/>
          </p:nvSpPr>
          <p:spPr>
            <a:xfrm>
              <a:off x="0" y="0"/>
              <a:ext cx="3230564" cy="2125664"/>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200">
                  <a:solidFill>
                    <a:srgbClr val="FFFFFF"/>
                  </a:solidFill>
                  <a:latin typeface="Inconsolata"/>
                  <a:ea typeface="Inconsolata"/>
                  <a:cs typeface="Inconsolata"/>
                  <a:sym typeface="Inconsolata"/>
                </a:defRPr>
              </a:pPr>
            </a:p>
          </p:txBody>
        </p:sp>
        <p:sp>
          <p:nvSpPr>
            <p:cNvPr id="1203" name="Shape 1203"/>
            <p:cNvSpPr/>
            <p:nvPr/>
          </p:nvSpPr>
          <p:spPr>
            <a:xfrm>
              <a:off x="0" y="0"/>
              <a:ext cx="3230564" cy="2400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 in the View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&lt;Collection src=“movies"/&gt;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&lt;Window id="moviesWin"&gt;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&lt;TableView dataCollection="movies"&gt;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&lt;TableViewRow title="{title}"/&gt;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&lt;/TableView&gt;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&lt;/Window&gt;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p:txBody>
        </p:sp>
      </p:grpSp>
      <p:grpSp>
        <p:nvGrpSpPr>
          <p:cNvPr id="1207" name="Group 1207"/>
          <p:cNvGrpSpPr/>
          <p:nvPr/>
        </p:nvGrpSpPr>
        <p:grpSpPr>
          <a:xfrm>
            <a:off x="3840162" y="1247775"/>
            <a:ext cx="4551363" cy="2917825"/>
            <a:chOff x="0" y="0"/>
            <a:chExt cx="4551362" cy="2917825"/>
          </a:xfrm>
        </p:grpSpPr>
        <p:sp>
          <p:nvSpPr>
            <p:cNvPr id="1205" name="Shape 1205"/>
            <p:cNvSpPr/>
            <p:nvPr/>
          </p:nvSpPr>
          <p:spPr>
            <a:xfrm>
              <a:off x="-1" y="0"/>
              <a:ext cx="4551364" cy="29178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200">
                  <a:solidFill>
                    <a:srgbClr val="FFFFFF"/>
                  </a:solidFill>
                  <a:latin typeface="Inconsolata"/>
                  <a:ea typeface="Inconsolata"/>
                  <a:cs typeface="Inconsolata"/>
                  <a:sym typeface="Inconsolata"/>
                </a:defRPr>
              </a:pPr>
            </a:p>
          </p:txBody>
        </p:sp>
        <p:sp>
          <p:nvSpPr>
            <p:cNvPr id="1206" name="Shape 1206"/>
            <p:cNvSpPr/>
            <p:nvPr/>
          </p:nvSpPr>
          <p:spPr>
            <a:xfrm>
              <a:off x="-1" y="0"/>
              <a:ext cx="4551364" cy="2577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 in the controller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$.moviesWin.addEventListener('close',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make sure to call $.destroy() when you are done with the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controller/window. This will ensure that no memory is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leaked and that the bindings are properly released.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$.destroy();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Alloy.Collections.movies.fetch(); </a:t>
              </a:r>
              <a:endParaRPr sz="1200">
                <a:solidFill>
                  <a:srgbClr val="FFFFFF"/>
                </a:solidFill>
                <a:latin typeface="Inconsolata"/>
                <a:ea typeface="Inconsolata"/>
                <a:cs typeface="Inconsolata"/>
                <a:sym typeface="Inconsolata"/>
              </a:endParaRPr>
            </a:p>
          </p:txBody>
        </p:sp>
      </p:grpSp>
    </p:spTree>
  </p:cSld>
  <p:clrMapOvr>
    <a:masterClrMapping/>
  </p:clrMapOvr>
  <p:transition spd="slow" advClick="1">
    <p:dissolve/>
  </p:transition>
</p:sld>
</file>

<file path=ppt/slides/slide2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9" name="Shape 1209"/>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sp>
        <p:nvSpPr>
          <p:cNvPr id="1210" name="Shape 1210"/>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400"/>
              </a:spcBef>
              <a:buSzPct val="75000"/>
              <a:buBlip>
                <a:blip r:embed="rId2"/>
              </a:buBlip>
              <a:defRPr sz="1800">
                <a:solidFill>
                  <a:srgbClr val="000000"/>
                </a:solidFill>
              </a:defRPr>
            </a:pPr>
            <a:r>
              <a:rPr sz="1900">
                <a:solidFill>
                  <a:srgbClr val="2D2D2B"/>
                </a:solidFill>
              </a:rPr>
              <a:t>Examine Fugitives.xml to identify the collection being bound</a:t>
            </a:r>
            <a:endParaRPr sz="1900">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sz="1900">
                <a:solidFill>
                  <a:srgbClr val="2D2D2B"/>
                </a:solidFill>
              </a:rPr>
              <a:t>Examine FugitiveRow.xml to see the fields being output</a:t>
            </a:r>
            <a:endParaRPr sz="1900">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sz="1900">
                <a:solidFill>
                  <a:srgbClr val="2D2D2B"/>
                </a:solidFill>
              </a:rPr>
              <a:t>Examine the table event listener in Fugitives.js. Identify what _e.rowData.model refers to and where that value is defined.</a:t>
            </a:r>
          </a:p>
        </p:txBody>
      </p:sp>
      <p:grpSp>
        <p:nvGrpSpPr>
          <p:cNvPr id="1213" name="Group 1213"/>
          <p:cNvGrpSpPr/>
          <p:nvPr/>
        </p:nvGrpSpPr>
        <p:grpSpPr>
          <a:xfrm>
            <a:off x="-4738" y="0"/>
            <a:ext cx="9309101" cy="5143501"/>
            <a:chOff x="0" y="0"/>
            <a:chExt cx="9309099" cy="5143500"/>
          </a:xfrm>
        </p:grpSpPr>
        <p:pic>
          <p:nvPicPr>
            <p:cNvPr id="1211" name="image54.jpg" descr="icons-background-image-titanium_V.jpg"/>
            <p:cNvPicPr/>
            <p:nvPr/>
          </p:nvPicPr>
          <p:blipFill>
            <a:blip r:embed="rId3">
              <a:extLst/>
            </a:blip>
            <a:stretch>
              <a:fillRect/>
            </a:stretch>
          </p:blipFill>
          <p:spPr>
            <a:xfrm>
              <a:off x="0" y="0"/>
              <a:ext cx="4660927" cy="5143500"/>
            </a:xfrm>
            <a:prstGeom prst="rect">
              <a:avLst/>
            </a:prstGeom>
            <a:ln w="12700" cap="flat">
              <a:noFill/>
              <a:miter lim="400000"/>
            </a:ln>
            <a:effectLst/>
          </p:spPr>
        </p:pic>
        <p:pic>
          <p:nvPicPr>
            <p:cNvPr id="1212" name="image54.jpg" descr="icons-background-image-titanium_V.jpg"/>
            <p:cNvPicPr/>
            <p:nvPr/>
          </p:nvPicPr>
          <p:blipFill>
            <a:blip r:embed="rId3">
              <a:alphaModFix amt="26000"/>
              <a:extLst/>
            </a:blip>
            <a:stretch>
              <a:fillRect/>
            </a:stretch>
          </p:blipFill>
          <p:spPr>
            <a:xfrm>
              <a:off x="4648173" y="0"/>
              <a:ext cx="4660927" cy="5143500"/>
            </a:xfrm>
            <a:prstGeom prst="rect">
              <a:avLst/>
            </a:prstGeom>
            <a:ln w="12700" cap="flat">
              <a:noFill/>
              <a:miter lim="400000"/>
            </a:ln>
            <a:effectLst/>
          </p:spPr>
        </p:pic>
      </p:grpSp>
      <p:pic>
        <p:nvPicPr>
          <p:cNvPr id="1214" name="image55.png" descr="Slide designs images_Building Icon.png"/>
          <p:cNvPicPr/>
          <p:nvPr/>
        </p:nvPicPr>
        <p:blipFill>
          <a:blip r:embed="rId4">
            <a:extLst/>
          </a:blip>
          <a:stretch>
            <a:fillRect/>
          </a:stretch>
        </p:blipFill>
        <p:spPr>
          <a:xfrm>
            <a:off x="1304925" y="1436687"/>
            <a:ext cx="2173289" cy="2079626"/>
          </a:xfrm>
          <a:prstGeom prst="rect">
            <a:avLst/>
          </a:prstGeom>
          <a:ln w="12700">
            <a:miter lim="400000"/>
          </a:ln>
        </p:spPr>
      </p:pic>
    </p:spTree>
  </p:cSld>
  <p:clrMapOvr>
    <a:masterClrMapping/>
  </p:clrMapOvr>
  <p:transition spd="slow" advClick="1">
    <p:dissolve/>
  </p:transition>
</p:sld>
</file>

<file path=ppt/slides/slide2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16"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217" name="Shape 121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SYNC ADAPTERS (SAVING DATA)</a:t>
            </a:r>
          </a:p>
        </p:txBody>
      </p:sp>
    </p:spTree>
  </p:cSld>
  <p:clrMapOvr>
    <a:masterClrMapping/>
  </p:clrMapOvr>
  <p:transition spd="slow" advClick="1">
    <p:dissolve/>
  </p:transition>
</p:sld>
</file>

<file path=ppt/slides/slide2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9" name="Shape 121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Saving a Model</a:t>
            </a:r>
          </a:p>
        </p:txBody>
      </p:sp>
      <p:sp>
        <p:nvSpPr>
          <p:cNvPr id="1220" name="Shape 122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23" name="Group 1223"/>
          <p:cNvGrpSpPr/>
          <p:nvPr/>
        </p:nvGrpSpPr>
        <p:grpSpPr>
          <a:xfrm>
            <a:off x="2297113" y="965199"/>
            <a:ext cx="4113213" cy="4033839"/>
            <a:chOff x="0" y="0"/>
            <a:chExt cx="4113212" cy="4033837"/>
          </a:xfrm>
        </p:grpSpPr>
        <p:sp>
          <p:nvSpPr>
            <p:cNvPr id="1221" name="Shape 1221"/>
            <p:cNvSpPr/>
            <p:nvPr/>
          </p:nvSpPr>
          <p:spPr>
            <a:xfrm>
              <a:off x="-1" y="0"/>
              <a:ext cx="4113214" cy="403383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222" name="Shape 1222"/>
            <p:cNvSpPr/>
            <p:nvPr/>
          </p:nvSpPr>
          <p:spPr>
            <a:xfrm>
              <a:off x="-1" y="0"/>
              <a:ext cx="4113214" cy="37200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function addItem(itemname)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var todos = Alloy.Collections.todo;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Create a new model for the todo collection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var task = Alloy.createModel('Todo',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item : itemname,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done : 0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add new model to the global collection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todos.add(task);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save the model to persistent storage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task.save();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reload the tasks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todos.fetch();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5" name="Shape 122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Sync Adapters</a:t>
            </a:r>
          </a:p>
        </p:txBody>
      </p:sp>
      <p:sp>
        <p:nvSpPr>
          <p:cNvPr id="1226" name="Shape 122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29" name="Group 1229"/>
          <p:cNvGrpSpPr/>
          <p:nvPr/>
        </p:nvGrpSpPr>
        <p:grpSpPr>
          <a:xfrm>
            <a:off x="3948112" y="1746250"/>
            <a:ext cx="3408363" cy="2978150"/>
            <a:chOff x="0" y="0"/>
            <a:chExt cx="3408362" cy="2978150"/>
          </a:xfrm>
        </p:grpSpPr>
        <p:sp>
          <p:nvSpPr>
            <p:cNvPr id="1227" name="Shape 1227"/>
            <p:cNvSpPr/>
            <p:nvPr/>
          </p:nvSpPr>
          <p:spPr>
            <a:xfrm>
              <a:off x="-1" y="0"/>
              <a:ext cx="3408364" cy="2978150"/>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200">
                  <a:solidFill>
                    <a:srgbClr val="FFFFFF"/>
                  </a:solidFill>
                  <a:latin typeface="Inconsolata"/>
                  <a:ea typeface="Inconsolata"/>
                  <a:cs typeface="Inconsolata"/>
                  <a:sym typeface="Inconsolata"/>
                </a:defRPr>
              </a:pPr>
            </a:p>
          </p:txBody>
        </p:sp>
        <p:sp>
          <p:nvSpPr>
            <p:cNvPr id="1228" name="Shape 1228"/>
            <p:cNvSpPr/>
            <p:nvPr/>
          </p:nvSpPr>
          <p:spPr>
            <a:xfrm>
              <a:off x="-1" y="0"/>
              <a:ext cx="3408364" cy="2719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 File: app/models/book.js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exports.definition =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config: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"columns":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"title":"text",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"author":"text",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"isbn":"text"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"adapter":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"type": "sql",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"collection_name":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"book"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br>
                <a:rPr sz="1200">
                  <a:solidFill>
                    <a:srgbClr val="FFFFFF"/>
                  </a:solidFill>
                  <a:latin typeface="Inconsolata"/>
                  <a:ea typeface="Inconsolata"/>
                  <a:cs typeface="Inconsolata"/>
                  <a:sym typeface="Inconsolata"/>
                </a:rPr>
              </a:br>
            </a:p>
          </p:txBody>
        </p:sp>
      </p:grpSp>
      <p:sp>
        <p:nvSpPr>
          <p:cNvPr id="1230" name="Shape 1230"/>
          <p:cNvSpPr/>
          <p:nvPr/>
        </p:nvSpPr>
        <p:spPr>
          <a:xfrm>
            <a:off x="173037" y="1073150"/>
            <a:ext cx="5976939"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'sql' - SQLite database on iOS/Android</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'localStorage' - HTML5 Local Storage on Mobile Web</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'properties' - application properties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Specify in the model</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Purpose of collection_name varies</a:t>
            </a:r>
          </a:p>
        </p:txBody>
      </p:sp>
    </p:spTree>
  </p:cSld>
  <p:clrMapOvr>
    <a:masterClrMapping/>
  </p:clrMapOvr>
  <p:transition spd="slow" advClick="1">
    <p:dissolve/>
  </p:transition>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Analytics</a:t>
            </a:r>
          </a:p>
        </p:txBody>
      </p:sp>
      <p:pic>
        <p:nvPicPr>
          <p:cNvPr id="143" name="image17.png" descr="Screen Shot 2014-07-06 at 1.03.27 AM.png"/>
          <p:cNvPicPr/>
          <p:nvPr/>
        </p:nvPicPr>
        <p:blipFill>
          <a:blip r:embed="rId3">
            <a:extLst/>
          </a:blip>
          <a:stretch>
            <a:fillRect/>
          </a:stretch>
        </p:blipFill>
        <p:spPr>
          <a:xfrm>
            <a:off x="1041400" y="1036284"/>
            <a:ext cx="6959600" cy="3908591"/>
          </a:xfrm>
          <a:prstGeom prst="rect">
            <a:avLst/>
          </a:prstGeom>
          <a:ln w="12700">
            <a:miter lim="400000"/>
          </a:ln>
        </p:spPr>
      </p:pic>
    </p:spTree>
  </p:cSld>
  <p:clrMapOvr>
    <a:masterClrMapping/>
  </p:clrMapOvr>
  <p:transition spd="slow" advClick="1">
    <p:dissolve/>
  </p:transition>
</p:sld>
</file>

<file path=ppt/slides/slide2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2" name="Shape 1232"/>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Custom Sync Adapters</a:t>
            </a:r>
            <a:br>
              <a:rPr b="1" cap="small" sz="960">
                <a:solidFill>
                  <a:srgbClr val="A71220"/>
                </a:solidFill>
              </a:rPr>
            </a:br>
          </a:p>
        </p:txBody>
      </p:sp>
      <p:sp>
        <p:nvSpPr>
          <p:cNvPr id="1233" name="Shape 123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Community contributions: ACS, Dual-storage (local &amp; remote), and more</a:t>
            </a:r>
            <a:endParaRPr sz="2800">
              <a:solidFill>
                <a:srgbClr val="2D2D2B"/>
              </a:solidFill>
            </a:endParaRPr>
          </a:p>
          <a:p>
            <a:pPr lvl="0">
              <a:buBlip>
                <a:blip r:embed="rId2"/>
              </a:buBlip>
              <a:defRPr sz="1800">
                <a:solidFill>
                  <a:srgbClr val="000000"/>
                </a:solidFill>
              </a:defRPr>
            </a:pPr>
            <a:r>
              <a:rPr sz="2800">
                <a:solidFill>
                  <a:srgbClr val="2D2D2B"/>
                </a:solidFill>
              </a:rPr>
              <a:t>Model/Collection methods implement RESTful calls</a:t>
            </a:r>
            <a:endParaRPr sz="2800">
              <a:solidFill>
                <a:srgbClr val="2D2D2B"/>
              </a:solidFill>
            </a:endParaRPr>
          </a:p>
          <a:p>
            <a:pPr lvl="0">
              <a:buBlip>
                <a:blip r:embed="rId2"/>
              </a:buBlip>
              <a:defRPr sz="1800">
                <a:solidFill>
                  <a:srgbClr val="000000"/>
                </a:solidFill>
              </a:defRPr>
            </a:pPr>
            <a:r>
              <a:rPr sz="2800">
                <a:solidFill>
                  <a:srgbClr val="2D2D2B"/>
                </a:solidFill>
              </a:rPr>
              <a:t>Define in a JavaScript file in either app/assets/alloy/sync or app/lib/alloy/sync</a:t>
            </a:r>
            <a:endParaRPr sz="2800">
              <a:solidFill>
                <a:srgbClr val="2D2D2B"/>
              </a:solidFill>
            </a:endParaRPr>
          </a:p>
          <a:p>
            <a:pPr lvl="0">
              <a:buBlip>
                <a:blip r:embed="rId2"/>
              </a:buBlip>
              <a:defRPr sz="1800">
                <a:solidFill>
                  <a:srgbClr val="000000"/>
                </a:solidFill>
              </a:defRPr>
            </a:pPr>
            <a:r>
              <a:rPr sz="2800">
                <a:solidFill>
                  <a:srgbClr val="2D2D2B"/>
                </a:solidFill>
              </a:rPr>
              <a:t>See docs for more info: http://goo.gl/XTn9O</a:t>
            </a:r>
          </a:p>
        </p:txBody>
      </p:sp>
    </p:spTree>
  </p:cSld>
  <p:clrMapOvr>
    <a:masterClrMapping/>
  </p:clrMapOvr>
  <p:transition spd="slow" advClick="1">
    <p:dissolve/>
  </p:transition>
</p:sld>
</file>

<file path=ppt/slides/slide2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35"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236" name="Shape 1236"/>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MIGRATIONS</a:t>
            </a:r>
          </a:p>
        </p:txBody>
      </p:sp>
    </p:spTree>
  </p:cSld>
  <p:clrMapOvr>
    <a:masterClrMapping/>
  </p:clrMapOvr>
  <p:transition spd="slow" advClick="1">
    <p:dissolve/>
  </p:transition>
</p:sld>
</file>

<file path=ppt/slides/slide2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8" name="Shape 1238"/>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Migrations</a:t>
            </a:r>
            <a:br>
              <a:rPr b="1" cap="small" sz="960">
                <a:solidFill>
                  <a:srgbClr val="A71220"/>
                </a:solidFill>
              </a:rPr>
            </a:br>
          </a:p>
        </p:txBody>
      </p:sp>
      <p:sp>
        <p:nvSpPr>
          <p:cNvPr id="1239" name="Shape 123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Stored in app/migrations/</a:t>
            </a:r>
            <a:endParaRPr sz="2800">
              <a:solidFill>
                <a:srgbClr val="2D2D2B"/>
              </a:solidFill>
            </a:endParaRPr>
          </a:p>
          <a:p>
            <a:pPr lvl="0">
              <a:buBlip>
                <a:blip r:embed="rId2"/>
              </a:buBlip>
              <a:defRPr sz="1800">
                <a:solidFill>
                  <a:srgbClr val="000000"/>
                </a:solidFill>
              </a:defRPr>
            </a:pPr>
            <a:r>
              <a:rPr sz="2800">
                <a:solidFill>
                  <a:srgbClr val="2D2D2B"/>
                </a:solidFill>
              </a:rPr>
              <a:t>File name: YYYYMMDDHHMMSS_model.js</a:t>
            </a:r>
            <a:br>
              <a:rPr sz="2800">
                <a:solidFill>
                  <a:srgbClr val="2D2D2B"/>
                </a:solidFill>
              </a:rPr>
            </a:br>
            <a:r>
              <a:rPr sz="2800">
                <a:solidFill>
                  <a:srgbClr val="2D2D2B"/>
                </a:solidFill>
              </a:rPr>
              <a:t>      e.g. 20120610049877_book.js.</a:t>
            </a:r>
            <a:endParaRPr sz="2800">
              <a:solidFill>
                <a:srgbClr val="2D2D2B"/>
              </a:solidFill>
            </a:endParaRPr>
          </a:p>
          <a:p>
            <a:pPr lvl="0">
              <a:buBlip>
                <a:blip r:embed="rId2"/>
              </a:buBlip>
              <a:defRPr sz="1800">
                <a:solidFill>
                  <a:srgbClr val="000000"/>
                </a:solidFill>
              </a:defRPr>
            </a:pPr>
            <a:r>
              <a:rPr sz="2800">
                <a:solidFill>
                  <a:srgbClr val="2D2D2B"/>
                </a:solidFill>
              </a:rPr>
              <a:t>You must have the same new columns/defaults in the model and migration file</a:t>
            </a:r>
          </a:p>
        </p:txBody>
      </p:sp>
    </p:spTree>
  </p:cSld>
  <p:clrMapOvr>
    <a:masterClrMapping/>
  </p:clrMapOvr>
  <p:transition spd="slow" advClick="1">
    <p:dissolve/>
  </p:transition>
</p:sld>
</file>

<file path=ppt/slides/slide2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1" name="Shape 12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Migration - Example</a:t>
            </a:r>
          </a:p>
        </p:txBody>
      </p:sp>
      <p:sp>
        <p:nvSpPr>
          <p:cNvPr id="1242" name="Shape 124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45" name="Group 1245"/>
          <p:cNvGrpSpPr/>
          <p:nvPr/>
        </p:nvGrpSpPr>
        <p:grpSpPr>
          <a:xfrm>
            <a:off x="1941513" y="965200"/>
            <a:ext cx="4133851" cy="4094163"/>
            <a:chOff x="0" y="0"/>
            <a:chExt cx="4133850" cy="4094162"/>
          </a:xfrm>
        </p:grpSpPr>
        <p:sp>
          <p:nvSpPr>
            <p:cNvPr id="1243" name="Shape 1243"/>
            <p:cNvSpPr/>
            <p:nvPr/>
          </p:nvSpPr>
          <p:spPr>
            <a:xfrm>
              <a:off x="0" y="0"/>
              <a:ext cx="4133850" cy="4094163"/>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100">
                  <a:solidFill>
                    <a:srgbClr val="FFFFFF"/>
                  </a:solidFill>
                  <a:latin typeface="Inconsolata"/>
                  <a:ea typeface="Inconsolata"/>
                  <a:cs typeface="Inconsolata"/>
                  <a:sym typeface="Inconsolata"/>
                </a:defRPr>
              </a:pPr>
            </a:p>
          </p:txBody>
        </p:sp>
        <p:sp>
          <p:nvSpPr>
            <p:cNvPr id="1244" name="Shape 1244"/>
            <p:cNvSpPr/>
            <p:nvPr/>
          </p:nvSpPr>
          <p:spPr>
            <a:xfrm>
              <a:off x="0" y="0"/>
              <a:ext cx="4133850" cy="3916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100">
                  <a:solidFill>
                    <a:srgbClr val="FFFFFF"/>
                  </a:solidFill>
                  <a:latin typeface="Inconsolata"/>
                  <a:ea typeface="Inconsolata"/>
                  <a:cs typeface="Inconsolata"/>
                  <a:sym typeface="Inconsolata"/>
                </a:rPr>
                <a:t>migration.up = function(db)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db.createTable({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"columns":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"book": "text",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"author": "text",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"isbn": "integer" /* our new field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"defaults":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"isbn": "0"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"adapter":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"type": "sql",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"collection_name":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"books"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migration.down = function(db)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db.dropTable("books");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t>
              </a:r>
              <a:br>
                <a:rPr sz="11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7" name="Shape 12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Migration - Example 2</a:t>
            </a:r>
          </a:p>
        </p:txBody>
      </p:sp>
      <p:sp>
        <p:nvSpPr>
          <p:cNvPr id="1248" name="Shape 124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51" name="Group 1251"/>
          <p:cNvGrpSpPr/>
          <p:nvPr/>
        </p:nvGrpSpPr>
        <p:grpSpPr>
          <a:xfrm>
            <a:off x="915988" y="965200"/>
            <a:ext cx="6764336" cy="4073525"/>
            <a:chOff x="0" y="0"/>
            <a:chExt cx="6764335" cy="4073525"/>
          </a:xfrm>
        </p:grpSpPr>
        <p:sp>
          <p:nvSpPr>
            <p:cNvPr id="1249" name="Shape 1249"/>
            <p:cNvSpPr/>
            <p:nvPr/>
          </p:nvSpPr>
          <p:spPr>
            <a:xfrm>
              <a:off x="0" y="0"/>
              <a:ext cx="6764336" cy="40735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250" name="Shape 1250"/>
            <p:cNvSpPr/>
            <p:nvPr/>
          </p:nvSpPr>
          <p:spPr>
            <a:xfrm>
              <a:off x="0" y="0"/>
              <a:ext cx="6764336" cy="3946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100">
                  <a:solidFill>
                    <a:srgbClr val="FFFFFF"/>
                  </a:solidFill>
                  <a:latin typeface="Inconsolata"/>
                  <a:ea typeface="Inconsolata"/>
                  <a:cs typeface="Inconsolata"/>
                  <a:sym typeface="Inconsolata"/>
                </a:rPr>
                <a:t>migration.up = function(migrator)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var db = migrator.db; // our database connection object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var table = migrator.table;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db.execute('CREATE TEMPORARY TABLE book_backup(title,author,isbn,alloy_id);')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db.execute('INSERT INTO book_backup SELECT title,author,isbn,id FROM ' + table +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migrator.dropTable();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migrator.createTable({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columns: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title:"TEXT",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author:"TEXT",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isbn:"INTEGER"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db.execute('INSERT INTO ' + table + ' SELECT title,author,isbn,alloy_id FROM book_backup;');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db.execute('DROP TABLE book_backup;');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t>
              </a:r>
              <a:endParaRPr sz="11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migration.down = function(migrator) { </a:t>
              </a:r>
              <a:endParaRPr sz="11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255" name="Group 1255"/>
          <p:cNvGrpSpPr/>
          <p:nvPr/>
        </p:nvGrpSpPr>
        <p:grpSpPr>
          <a:xfrm>
            <a:off x="-12801" y="-1"/>
            <a:ext cx="9309101" cy="5143501"/>
            <a:chOff x="0" y="0"/>
            <a:chExt cx="9309099" cy="5143500"/>
          </a:xfrm>
        </p:grpSpPr>
        <p:pic>
          <p:nvPicPr>
            <p:cNvPr id="1253"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254"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256" name="Shape 1256"/>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257"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258" name="Shape 1258"/>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Examine the contents of the migrations file</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Compare it to the current model (they should match!)</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How does the app 'know' to perform the migration?</a:t>
            </a:r>
          </a:p>
        </p:txBody>
      </p:sp>
    </p:spTree>
  </p:cSld>
  <p:clrMapOvr>
    <a:masterClrMapping/>
  </p:clrMapOvr>
  <p:transition spd="slow" advClick="1">
    <p:dissolve/>
  </p:transition>
</p:sld>
</file>

<file path=ppt/slides/slide2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0"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261" name="Shape 1261"/>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DIRECT/API STYLE ACCESS</a:t>
            </a:r>
          </a:p>
        </p:txBody>
      </p:sp>
    </p:spTree>
  </p:cSld>
  <p:clrMapOvr>
    <a:masterClrMapping/>
  </p:clrMapOvr>
  <p:transition spd="slow" advClick="1">
    <p:dissolve/>
  </p:transition>
</p:sld>
</file>

<file path=ppt/slides/slide2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3" name="Shape 12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Properties API</a:t>
            </a:r>
          </a:p>
        </p:txBody>
      </p:sp>
      <p:sp>
        <p:nvSpPr>
          <p:cNvPr id="1264" name="Shape 126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265" name="Shape 1265"/>
          <p:cNvSpPr/>
          <p:nvPr/>
        </p:nvSpPr>
        <p:spPr>
          <a:xfrm>
            <a:off x="2338388" y="2935288"/>
            <a:ext cx="5180013" cy="13281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foo = Ti.App.Properties.getString('foo');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foo = 'bar';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Ti.App.Properties.setString('foo', foo); </a:t>
            </a:r>
          </a:p>
        </p:txBody>
      </p:sp>
      <p:sp>
        <p:nvSpPr>
          <p:cNvPr id="1266" name="Shape 1266"/>
          <p:cNvSpPr/>
          <p:nvPr/>
        </p:nvSpPr>
        <p:spPr>
          <a:xfrm>
            <a:off x="457199" y="1052512"/>
            <a:ext cx="5976940" cy="1027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Lightweight key/value store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Best for few values, mostly strings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Ti.App.Properties offers get/set methods for strings, booleans, numbers, objects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Remains in memory during app execution</a:t>
            </a:r>
          </a:p>
        </p:txBody>
      </p:sp>
    </p:spTree>
  </p:cSld>
  <p:clrMapOvr>
    <a:masterClrMapping/>
  </p:clrMapOvr>
  <p:transition spd="slow" advClick="1">
    <p:dissolve/>
  </p:transition>
</p:sld>
</file>

<file path=ppt/slides/slide2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8" name="Shape 126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Database API</a:t>
            </a:r>
          </a:p>
        </p:txBody>
      </p:sp>
      <p:sp>
        <p:nvSpPr>
          <p:cNvPr id="1269" name="Shape 126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72" name="Group 1272"/>
          <p:cNvGrpSpPr/>
          <p:nvPr/>
        </p:nvGrpSpPr>
        <p:grpSpPr>
          <a:xfrm>
            <a:off x="1784350" y="2359024"/>
            <a:ext cx="4905375" cy="2784476"/>
            <a:chOff x="0" y="0"/>
            <a:chExt cx="4905375" cy="2784475"/>
          </a:xfrm>
        </p:grpSpPr>
        <p:sp>
          <p:nvSpPr>
            <p:cNvPr id="1270" name="Shape 1270"/>
            <p:cNvSpPr/>
            <p:nvPr/>
          </p:nvSpPr>
          <p:spPr>
            <a:xfrm>
              <a:off x="0" y="0"/>
              <a:ext cx="4905375" cy="278447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271" name="Shape 1271"/>
            <p:cNvSpPr/>
            <p:nvPr/>
          </p:nvSpPr>
          <p:spPr>
            <a:xfrm>
              <a:off x="0" y="0"/>
              <a:ext cx="4905375" cy="2361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conn = Ti.Database.open('todos');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data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rows = conn.execute('SELECT * FROM todoitems');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while(rows.isValidRow())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data.push({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title: rows.fieldByName('todo'),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id: rows.fieldByName('id')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rows.next();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rows.close();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conn.close();</a:t>
              </a:r>
            </a:p>
          </p:txBody>
        </p:sp>
      </p:grpSp>
      <p:sp>
        <p:nvSpPr>
          <p:cNvPr id="1273" name="Shape 1273"/>
          <p:cNvSpPr/>
          <p:nvPr/>
        </p:nvSpPr>
        <p:spPr>
          <a:xfrm>
            <a:off x="-1" y="890587"/>
            <a:ext cx="5976940" cy="1218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Direct access to SQLite DB</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Ti.Database.open()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Ti.Database.install()</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Interact with "raw" SQL commands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Not available on Mobile Web</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You can use direct DB access with Alloy (just not with models)</a:t>
            </a:r>
          </a:p>
        </p:txBody>
      </p:sp>
    </p:spTree>
  </p:cSld>
  <p:clrMapOvr>
    <a:masterClrMapping/>
  </p:clrMapOvr>
  <p:transition spd="slow" advClick="1">
    <p:dissolve/>
  </p:transition>
</p:sld>
</file>

<file path=ppt/slides/slide2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5" name="Shape 1275"/>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API access benefits</a:t>
            </a:r>
            <a:br>
              <a:rPr b="1" cap="small" sz="960">
                <a:solidFill>
                  <a:srgbClr val="A71220"/>
                </a:solidFill>
              </a:rPr>
            </a:br>
          </a:p>
        </p:txBody>
      </p:sp>
      <p:sp>
        <p:nvSpPr>
          <p:cNvPr id="1276" name="Shape 1276"/>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Use existing DB libraries</a:t>
            </a:r>
            <a:endParaRPr sz="2800">
              <a:solidFill>
                <a:srgbClr val="2D2D2B"/>
              </a:solidFill>
            </a:endParaRPr>
          </a:p>
          <a:p>
            <a:pPr lvl="0">
              <a:buBlip>
                <a:blip r:embed="rId2"/>
              </a:buBlip>
              <a:defRPr sz="1800">
                <a:solidFill>
                  <a:srgbClr val="000000"/>
                </a:solidFill>
              </a:defRPr>
            </a:pPr>
            <a:r>
              <a:rPr sz="2800">
                <a:solidFill>
                  <a:srgbClr val="2D2D2B"/>
                </a:solidFill>
              </a:rPr>
              <a:t>Avoid globals associated with built-in View/Model binding system</a:t>
            </a:r>
            <a:endParaRPr sz="2800">
              <a:solidFill>
                <a:srgbClr val="2D2D2B"/>
              </a:solidFill>
            </a:endParaRPr>
          </a:p>
          <a:p>
            <a:pPr lvl="0">
              <a:buBlip>
                <a:blip r:embed="rId2"/>
              </a:buBlip>
              <a:defRPr sz="1800">
                <a:solidFill>
                  <a:srgbClr val="000000"/>
                </a:solidFill>
              </a:defRPr>
            </a:pPr>
            <a:r>
              <a:rPr sz="2800">
                <a:solidFill>
                  <a:srgbClr val="2D2D2B"/>
                </a:solidFill>
              </a:rPr>
              <a:t>Limit overhead of Backbone &amp; Underscore when your data needs are light or the app is intensive</a:t>
            </a:r>
          </a:p>
        </p:txBody>
      </p:sp>
    </p:spTree>
  </p:cSld>
  <p:clrMapOvr>
    <a:masterClrMapping/>
  </p:clrMapOvr>
  <p:transition spd="slow" advClick="1">
    <p:dissolve/>
  </p:transition>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Executive Insights</a:t>
            </a:r>
          </a:p>
        </p:txBody>
      </p:sp>
      <p:pic>
        <p:nvPicPr>
          <p:cNvPr id="148" name="image12.png" descr="009.png"/>
          <p:cNvPicPr/>
          <p:nvPr/>
        </p:nvPicPr>
        <p:blipFill>
          <a:blip r:embed="rId3">
            <a:extLst/>
          </a:blip>
          <a:srcRect l="0" t="18916" r="0" b="18916"/>
          <a:stretch>
            <a:fillRect/>
          </a:stretch>
        </p:blipFill>
        <p:spPr>
          <a:xfrm>
            <a:off x="457200" y="1154113"/>
            <a:ext cx="8229600" cy="3440112"/>
          </a:xfrm>
          <a:prstGeom prst="rect">
            <a:avLst/>
          </a:prstGeom>
          <a:ln w="12700">
            <a:miter lim="400000"/>
          </a:ln>
        </p:spPr>
      </p:pic>
    </p:spTree>
  </p:cSld>
  <p:clrMapOvr>
    <a:masterClrMapping/>
  </p:clrMapOvr>
  <p:transition spd="slow" advClick="1">
    <p:dissolve/>
  </p:transition>
</p:sld>
</file>

<file path=ppt/slides/slide2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8" name="Shape 127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279" name="Shape 1279"/>
          <p:cNvSpPr/>
          <p:nvPr>
            <p:ph type="body" idx="1"/>
          </p:nvPr>
        </p:nvSpPr>
        <p:spPr>
          <a:xfrm>
            <a:off x="457200" y="1154112"/>
            <a:ext cx="8229600" cy="3440113"/>
          </a:xfrm>
          <a:prstGeom prst="rect">
            <a:avLst/>
          </a:prstGeom>
        </p:spPr>
        <p:txBody>
          <a:bodyPr/>
          <a:lstStyle/>
          <a:p>
            <a:pPr lvl="0" marL="0" indent="0" algn="ctr">
              <a:lnSpc>
                <a:spcPct val="80000"/>
              </a:lnSpc>
              <a:spcBef>
                <a:spcPts val="500"/>
              </a:spcBef>
              <a:buSzTx/>
              <a:buNone/>
              <a:defRPr sz="1800">
                <a:solidFill>
                  <a:srgbClr val="000000"/>
                </a:solidFill>
              </a:defRPr>
            </a:pPr>
            <a:r>
              <a:rPr b="1" sz="2100">
                <a:solidFill>
                  <a:srgbClr val="2D2D2B"/>
                </a:solidFill>
              </a:rPr>
              <a:t>In this lesson, you:</a:t>
            </a:r>
            <a:endParaRPr sz="2100">
              <a:solidFill>
                <a:srgbClr val="2D2D2B"/>
              </a:solidFill>
            </a:endParaRPr>
          </a:p>
          <a:p>
            <a:pPr lvl="0" marL="0" indent="0" algn="ctr">
              <a:lnSpc>
                <a:spcPct val="80000"/>
              </a:lnSpc>
              <a:spcBef>
                <a:spcPts val="500"/>
              </a:spcBef>
              <a:buSzTx/>
              <a:buNone/>
              <a:defRPr sz="1800">
                <a:solidFill>
                  <a:srgbClr val="000000"/>
                </a:solidFill>
              </a:defRPr>
            </a:pP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Explored Alloy's implementation of Backbone's Models &amp; Collections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Represented your app's data via Models and Collections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Bound Models and Collections to Views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Saved data locally and remotely via sync adapters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Explored migrations to update models to new schema</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Explored API (non-Alloy) techniques for saving data to properties and local database</a:t>
            </a:r>
          </a:p>
        </p:txBody>
      </p:sp>
    </p:spTree>
  </p:cSld>
  <p:clrMapOvr>
    <a:masterClrMapping/>
  </p:clrMapOvr>
  <p:transition spd="slow" advClick="1">
    <p:dissolve/>
  </p:transition>
</p:sld>
</file>

<file path=ppt/slides/slide2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1" name="Shape 128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2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3" name="Shape 128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284" name="Shape 1284"/>
          <p:cNvSpPr/>
          <p:nvPr>
            <p:ph type="body" idx="1"/>
          </p:nvPr>
        </p:nvSpPr>
        <p:spPr>
          <a:xfrm>
            <a:off x="457200" y="1154112"/>
            <a:ext cx="8229600" cy="3440113"/>
          </a:xfrm>
          <a:prstGeom prst="rect">
            <a:avLst/>
          </a:prstGeom>
        </p:spPr>
        <p:txBody>
          <a:bodyPr/>
          <a:lstStyle/>
          <a:p>
            <a:pPr lvl="0" marL="0" indent="0" algn="ctr">
              <a:lnSpc>
                <a:spcPct val="80000"/>
              </a:lnSpc>
              <a:spcBef>
                <a:spcPts val="500"/>
              </a:spcBef>
              <a:buSzTx/>
              <a:buNone/>
              <a:defRPr sz="1800">
                <a:solidFill>
                  <a:srgbClr val="000000"/>
                </a:solidFill>
              </a:defRPr>
            </a:pPr>
            <a:r>
              <a:rPr b="1" sz="2400">
                <a:solidFill>
                  <a:srgbClr val="2D2D2B"/>
                </a:solidFill>
              </a:rPr>
              <a:t>In this lab, you will:</a:t>
            </a:r>
            <a:endParaRPr b="1" sz="2400">
              <a:solidFill>
                <a:srgbClr val="2D2D2B"/>
              </a:solidFill>
            </a:endParaRPr>
          </a:p>
          <a:p>
            <a:pPr lvl="0" marL="0" indent="0" algn="ctr">
              <a:lnSpc>
                <a:spcPct val="80000"/>
              </a:lnSpc>
              <a:buSzTx/>
              <a:buNone/>
              <a:defRPr sz="1800">
                <a:solidFill>
                  <a:srgbClr val="000000"/>
                </a:solidFill>
              </a:defRPr>
            </a:pPr>
            <a:endParaRPr sz="2400">
              <a:solidFill>
                <a:srgbClr val="2D2D2B"/>
              </a:solidFill>
            </a:endParaRPr>
          </a:p>
          <a:p>
            <a:pPr lvl="0" marL="0" indent="0">
              <a:lnSpc>
                <a:spcPct val="80000"/>
              </a:lnSpc>
              <a:spcBef>
                <a:spcPts val="500"/>
              </a:spcBef>
              <a:buBlip>
                <a:blip r:embed="rId2"/>
              </a:buBlip>
              <a:defRPr sz="1800">
                <a:solidFill>
                  <a:srgbClr val="000000"/>
                </a:solidFill>
              </a:defRPr>
            </a:pPr>
            <a:r>
              <a:rPr sz="2400">
                <a:solidFill>
                  <a:srgbClr val="2D2D2B"/>
                </a:solidFill>
              </a:rPr>
              <a:t>Back an app's UI with data in an Alloy Model</a:t>
            </a:r>
            <a:endParaRPr sz="2400">
              <a:solidFill>
                <a:srgbClr val="2D2D2B"/>
              </a:solidFill>
            </a:endParaRPr>
          </a:p>
          <a:p>
            <a:pPr lvl="0" marL="0" indent="0">
              <a:lnSpc>
                <a:spcPct val="80000"/>
              </a:lnSpc>
              <a:spcBef>
                <a:spcPts val="500"/>
              </a:spcBef>
              <a:buBlip>
                <a:blip r:embed="rId2"/>
              </a:buBlip>
              <a:defRPr sz="1800">
                <a:solidFill>
                  <a:srgbClr val="000000"/>
                </a:solidFill>
              </a:defRPr>
            </a:pPr>
            <a:r>
              <a:rPr sz="2400">
                <a:solidFill>
                  <a:srgbClr val="2D2D2B"/>
                </a:solidFill>
              </a:rPr>
              <a:t>Save data in a local SQLite database</a:t>
            </a:r>
            <a:endParaRPr sz="2400">
              <a:solidFill>
                <a:srgbClr val="2D2D2B"/>
              </a:solidFill>
            </a:endParaRPr>
          </a:p>
          <a:p>
            <a:pPr lvl="0" marL="0" indent="0">
              <a:lnSpc>
                <a:spcPct val="80000"/>
              </a:lnSpc>
              <a:spcBef>
                <a:spcPts val="500"/>
              </a:spcBef>
              <a:buBlip>
                <a:blip r:embed="rId2"/>
              </a:buBlip>
              <a:defRPr sz="1800">
                <a:solidFill>
                  <a:srgbClr val="000000"/>
                </a:solidFill>
              </a:defRPr>
            </a:pPr>
            <a:r>
              <a:rPr sz="2400">
                <a:solidFill>
                  <a:srgbClr val="2D2D2B"/>
                </a:solidFill>
              </a:rPr>
              <a:t>Bind a DB table to a TableView</a:t>
            </a:r>
            <a:endParaRPr sz="2400">
              <a:solidFill>
                <a:srgbClr val="2D2D2B"/>
              </a:solidFill>
            </a:endParaRPr>
          </a:p>
          <a:p>
            <a:pPr lvl="0" marL="0" indent="0">
              <a:lnSpc>
                <a:spcPct val="80000"/>
              </a:lnSpc>
              <a:spcBef>
                <a:spcPts val="500"/>
              </a:spcBef>
              <a:buBlip>
                <a:blip r:embed="rId2"/>
              </a:buBlip>
              <a:defRPr sz="1800">
                <a:solidFill>
                  <a:srgbClr val="000000"/>
                </a:solidFill>
              </a:defRPr>
            </a:pPr>
            <a:r>
              <a:rPr sz="2400">
                <a:solidFill>
                  <a:srgbClr val="2D2D2B"/>
                </a:solidFill>
              </a:rPr>
              <a:t>Seed the database with initial data</a:t>
            </a:r>
            <a:endParaRPr sz="2400">
              <a:solidFill>
                <a:srgbClr val="2D2D2B"/>
              </a:solidFill>
            </a:endParaRPr>
          </a:p>
          <a:p>
            <a:pPr lvl="0" marL="0" indent="0">
              <a:lnSpc>
                <a:spcPct val="80000"/>
              </a:lnSpc>
              <a:buSzTx/>
              <a:buNone/>
              <a:defRPr sz="1800">
                <a:solidFill>
                  <a:srgbClr val="000000"/>
                </a:solidFill>
              </a:defRPr>
            </a:pPr>
            <a:endParaRPr sz="2400">
              <a:solidFill>
                <a:srgbClr val="2D2D2B"/>
              </a:solidFill>
            </a:endParaRPr>
          </a:p>
          <a:p>
            <a:pPr lvl="0" marL="0" indent="0" algn="ctr">
              <a:lnSpc>
                <a:spcPct val="80000"/>
              </a:lnSpc>
              <a:spcBef>
                <a:spcPts val="500"/>
              </a:spcBef>
              <a:buSzTx/>
              <a:buNone/>
              <a:defRPr sz="1800">
                <a:solidFill>
                  <a:srgbClr val="000000"/>
                </a:solidFill>
              </a:defRPr>
            </a:pPr>
            <a:r>
              <a:rPr sz="2400">
                <a:solidFill>
                  <a:srgbClr val="2D2D2B"/>
                </a:solidFill>
              </a:rPr>
              <a:t>Lab: </a:t>
            </a:r>
            <a:r>
              <a:rPr sz="2400">
                <a:solidFill>
                  <a:srgbClr val="2D2D2B"/>
                </a:solidFill>
                <a:hlinkClick r:id="rId3" invalidUrl="" action="" tgtFrame="" tooltip="" history="1" highlightClick="0" endSnd="0"/>
              </a:rPr>
              <a:t>wiki.appcelerator.org/display/td/06.+Models+and+Collections</a:t>
            </a:r>
          </a:p>
        </p:txBody>
      </p:sp>
    </p:spTree>
  </p:cSld>
  <p:clrMapOvr>
    <a:masterClrMapping/>
  </p:clrMapOvr>
  <p:transition spd="slow" advClick="1">
    <p:dissolve/>
  </p:transition>
</p:sld>
</file>

<file path=ppt/slides/slide2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290" name="Group 1290"/>
          <p:cNvGrpSpPr/>
          <p:nvPr/>
        </p:nvGrpSpPr>
        <p:grpSpPr>
          <a:xfrm>
            <a:off x="-6350" y="0"/>
            <a:ext cx="9312275" cy="5143500"/>
            <a:chOff x="0" y="0"/>
            <a:chExt cx="9312274" cy="5143500"/>
          </a:xfrm>
        </p:grpSpPr>
        <p:pic>
          <p:nvPicPr>
            <p:cNvPr id="1286"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1289" name="Group 1289" descr="background-cover-muted_V.jpg"/>
            <p:cNvGrpSpPr/>
            <p:nvPr/>
          </p:nvGrpSpPr>
          <p:grpSpPr>
            <a:xfrm>
              <a:off x="4651905" y="0"/>
              <a:ext cx="4660370" cy="5143500"/>
              <a:chOff x="0" y="0"/>
              <a:chExt cx="4660369" cy="5143500"/>
            </a:xfrm>
          </p:grpSpPr>
          <p:sp>
            <p:nvSpPr>
              <p:cNvPr id="1287" name="Shape 1287"/>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288"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1291" name="Shape 1291"/>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292" name="Shape 1292"/>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1293"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1294" name="Shape 1294"/>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2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8" name="Shape 129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Networking</a:t>
            </a:r>
          </a:p>
        </p:txBody>
      </p:sp>
      <p:sp>
        <p:nvSpPr>
          <p:cNvPr id="1299" name="Shape 1299"/>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1" name="Shape 130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302" name="Shape 130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Use the HTTPClient API to fetch remote data</a:t>
            </a:r>
            <a:endParaRPr sz="2800">
              <a:solidFill>
                <a:srgbClr val="2D2D2B"/>
              </a:solidFill>
            </a:endParaRPr>
          </a:p>
          <a:p>
            <a:pPr lvl="0">
              <a:buBlip>
                <a:blip r:embed="rId2"/>
              </a:buBlip>
              <a:defRPr sz="1800">
                <a:solidFill>
                  <a:srgbClr val="000000"/>
                </a:solidFill>
              </a:defRPr>
            </a:pPr>
            <a:r>
              <a:rPr sz="2800">
                <a:solidFill>
                  <a:srgbClr val="2D2D2B"/>
                </a:solidFill>
              </a:rPr>
              <a:t>Explore how to upload and download files</a:t>
            </a:r>
            <a:endParaRPr sz="2800">
              <a:solidFill>
                <a:srgbClr val="2D2D2B"/>
              </a:solidFill>
            </a:endParaRPr>
          </a:p>
          <a:p>
            <a:pPr lvl="0">
              <a:buBlip>
                <a:blip r:embed="rId2"/>
              </a:buBlip>
              <a:defRPr sz="1800">
                <a:solidFill>
                  <a:srgbClr val="000000"/>
                </a:solidFill>
              </a:defRPr>
            </a:pPr>
            <a:r>
              <a:rPr sz="2800">
                <a:solidFill>
                  <a:srgbClr val="2D2D2B"/>
                </a:solidFill>
              </a:rPr>
              <a:t>Work with JSON and XML data retrieved from the network</a:t>
            </a:r>
            <a:endParaRPr sz="2800">
              <a:solidFill>
                <a:srgbClr val="2D2D2B"/>
              </a:solidFill>
            </a:endParaRPr>
          </a:p>
          <a:p>
            <a:pPr lvl="0">
              <a:buBlip>
                <a:blip r:embed="rId2"/>
              </a:buBlip>
              <a:defRPr sz="1800">
                <a:solidFill>
                  <a:srgbClr val="000000"/>
                </a:solidFill>
              </a:defRPr>
            </a:pPr>
            <a:r>
              <a:rPr sz="2800">
                <a:solidFill>
                  <a:srgbClr val="2D2D2B"/>
                </a:solidFill>
              </a:rPr>
              <a:t>Learn how to work with SOAP data</a:t>
            </a:r>
          </a:p>
        </p:txBody>
      </p:sp>
    </p:spTree>
  </p:cSld>
  <p:clrMapOvr>
    <a:masterClrMapping/>
  </p:clrMapOvr>
  <p:transition spd="slow" advClick="1">
    <p:dissolve/>
  </p:transition>
</p:sld>
</file>

<file path=ppt/slides/slide2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4"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305" name="Shape 130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MAKING THE CONNECTION</a:t>
            </a:r>
          </a:p>
        </p:txBody>
      </p:sp>
    </p:spTree>
  </p:cSld>
  <p:clrMapOvr>
    <a:masterClrMapping/>
  </p:clrMapOvr>
  <p:transition spd="slow" advClick="1">
    <p:dissolve/>
  </p:transition>
</p:sld>
</file>

<file path=ppt/slides/slide2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7" name="Shape 1307"/>
          <p:cNvSpPr/>
          <p:nvPr>
            <p:ph type="title"/>
          </p:nvPr>
        </p:nvSpPr>
        <p:spPr>
          <a:xfrm>
            <a:off x="457200" y="142875"/>
            <a:ext cx="8229600" cy="363539"/>
          </a:xfrm>
          <a:prstGeom prst="rect">
            <a:avLst/>
          </a:prstGeom>
        </p:spPr>
        <p:txBody>
          <a:bodyPr lIns="0" tIns="0" rIns="0" bIns="0">
            <a:normAutofit fontScale="100000" lnSpcReduction="0"/>
          </a:bodyPr>
          <a:lstStyle/>
          <a:p>
            <a:pPr lvl="0" defTabSz="163239">
              <a:defRPr b="0" sz="1800">
                <a:solidFill>
                  <a:srgbClr val="000000"/>
                </a:solidFill>
              </a:defRPr>
            </a:pPr>
            <a:r>
              <a:rPr b="1" cap="small" sz="960">
                <a:solidFill>
                  <a:srgbClr val="A71220"/>
                </a:solidFill>
              </a:rPr>
              <a:t>The XMLHTTPRequest Object</a:t>
            </a:r>
            <a:br>
              <a:rPr b="1" cap="small" sz="960">
                <a:solidFill>
                  <a:srgbClr val="A71220"/>
                </a:solidFill>
              </a:rPr>
            </a:br>
          </a:p>
        </p:txBody>
      </p:sp>
      <p:sp>
        <p:nvSpPr>
          <p:cNvPr id="1308" name="Shape 1308"/>
          <p:cNvSpPr/>
          <p:nvPr>
            <p:ph type="body" idx="1"/>
          </p:nvPr>
        </p:nvSpPr>
        <p:spPr>
          <a:xfrm>
            <a:off x="4672012" y="2451100"/>
            <a:ext cx="4041776" cy="2963864"/>
          </a:xfrm>
          <a:prstGeom prst="rect">
            <a:avLst/>
          </a:prstGeom>
        </p:spPr>
        <p:txBody>
          <a:bodyPr lIns="0" tIns="0" rIns="0" bIns="0" anchor="t"/>
          <a:lstStyle>
            <a:lvl1pPr marL="304800" indent="-304800">
              <a:spcBef>
                <a:spcPts val="400"/>
              </a:spcBef>
              <a:buSzPct val="75000"/>
              <a:buBlip>
                <a:blip r:embed="rId2"/>
              </a:buBlip>
              <a:defRPr cap="none" sz="2000">
                <a:solidFill>
                  <a:srgbClr val="2D2D2B"/>
                </a:solidFill>
              </a:defRPr>
            </a:lvl1pPr>
          </a:lstStyle>
          <a:p>
            <a:pPr lvl="0">
              <a:defRPr sz="1800">
                <a:solidFill>
                  <a:srgbClr val="000000"/>
                </a:solidFill>
              </a:defRPr>
            </a:pPr>
            <a:r>
              <a:rPr sz="2000">
                <a:solidFill>
                  <a:srgbClr val="2D2D2B"/>
                </a:solidFill>
              </a:rPr>
              <a:t>In the web browser, Ajax requests rely on the XMLHTTPRequest object provided by the browser</a:t>
            </a:r>
          </a:p>
        </p:txBody>
      </p:sp>
      <p:pic>
        <p:nvPicPr>
          <p:cNvPr id="1309" name="image82.png"/>
          <p:cNvPicPr/>
          <p:nvPr/>
        </p:nvPicPr>
        <p:blipFill>
          <a:blip r:embed="rId3">
            <a:extLst/>
          </a:blip>
          <a:stretch>
            <a:fillRect/>
          </a:stretch>
        </p:blipFill>
        <p:spPr>
          <a:xfrm>
            <a:off x="457200" y="2022475"/>
            <a:ext cx="4040188" cy="2181225"/>
          </a:xfrm>
          <a:prstGeom prst="rect">
            <a:avLst/>
          </a:prstGeom>
          <a:ln w="12700">
            <a:miter lim="400000"/>
          </a:ln>
        </p:spPr>
      </p:pic>
    </p:spTree>
  </p:cSld>
  <p:clrMapOvr>
    <a:masterClrMapping/>
  </p:clrMapOvr>
  <p:transition spd="slow" advClick="1">
    <p:dissolve/>
  </p:transition>
</p:sld>
</file>

<file path=ppt/slides/slide2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1" name="Shape 131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The HTTPClient Object</a:t>
            </a:r>
            <a:br>
              <a:rPr b="1" cap="small" sz="960">
                <a:solidFill>
                  <a:srgbClr val="A71220"/>
                </a:solidFill>
              </a:rPr>
            </a:br>
          </a:p>
        </p:txBody>
      </p:sp>
      <p:sp>
        <p:nvSpPr>
          <p:cNvPr id="1312" name="Shape 1312"/>
          <p:cNvSpPr/>
          <p:nvPr>
            <p:ph type="body" idx="1"/>
          </p:nvPr>
        </p:nvSpPr>
        <p:spPr>
          <a:xfrm>
            <a:off x="457200" y="1154112"/>
            <a:ext cx="8229600" cy="3440113"/>
          </a:xfrm>
          <a:prstGeom prst="rect">
            <a:avLst/>
          </a:prstGeom>
        </p:spPr>
        <p:txBody>
          <a:bodyPr/>
          <a:lstStyle/>
          <a:p>
            <a:pPr lvl="0" marL="0" indent="0">
              <a:buSzTx/>
              <a:buNone/>
              <a:defRPr sz="1800">
                <a:solidFill>
                  <a:srgbClr val="000000"/>
                </a:solidFill>
              </a:defRPr>
            </a:pPr>
            <a:r>
              <a:rPr sz="2800">
                <a:solidFill>
                  <a:srgbClr val="2D2D2B"/>
                </a:solidFill>
              </a:rPr>
              <a:t>Ti.Network.HTTPClient implements the XHR specification</a:t>
            </a:r>
            <a:endParaRPr sz="2800">
              <a:solidFill>
                <a:srgbClr val="2D2D2B"/>
              </a:solidFill>
            </a:endParaRPr>
          </a:p>
          <a:p>
            <a:pPr lvl="0" marL="0" indent="0">
              <a:buSzTx/>
              <a:buNone/>
              <a:defRPr sz="1800">
                <a:solidFill>
                  <a:srgbClr val="000000"/>
                </a:solidFill>
              </a:defRPr>
            </a:pPr>
            <a:r>
              <a:rPr sz="2800">
                <a:solidFill>
                  <a:srgbClr val="2D2D2B"/>
                </a:solidFill>
              </a:rPr>
              <a:t>Low level HTTP client interface with support for most HTTP verbs</a:t>
            </a:r>
            <a:endParaRPr sz="2800">
              <a:solidFill>
                <a:srgbClr val="2D2D2B"/>
              </a:solidFill>
            </a:endParaRPr>
          </a:p>
          <a:p>
            <a:pPr lvl="0" marL="0" indent="0">
              <a:buSzTx/>
              <a:buNone/>
              <a:defRPr sz="1800">
                <a:solidFill>
                  <a:srgbClr val="000000"/>
                </a:solidFill>
              </a:defRPr>
            </a:pPr>
            <a:r>
              <a:rPr sz="2800">
                <a:solidFill>
                  <a:srgbClr val="2D2D2B"/>
                </a:solidFill>
              </a:rPr>
              <a:t>Should be familiar to Ajax programmers</a:t>
            </a:r>
          </a:p>
        </p:txBody>
      </p:sp>
    </p:spTree>
  </p:cSld>
  <p:clrMapOvr>
    <a:masterClrMapping/>
  </p:clrMapOvr>
  <p:transition spd="slow" advClick="1">
    <p:dissolve/>
  </p:transition>
</p:sld>
</file>

<file path=ppt/slides/slide2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4" name="Shape 13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 GET Network Request</a:t>
            </a:r>
          </a:p>
        </p:txBody>
      </p:sp>
      <p:sp>
        <p:nvSpPr>
          <p:cNvPr id="1315" name="Shape 131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18" name="Group 1318"/>
          <p:cNvGrpSpPr/>
          <p:nvPr/>
        </p:nvGrpSpPr>
        <p:grpSpPr>
          <a:xfrm>
            <a:off x="1860550" y="1452562"/>
            <a:ext cx="5108575" cy="2872487"/>
            <a:chOff x="0" y="0"/>
            <a:chExt cx="5108575" cy="2872485"/>
          </a:xfrm>
        </p:grpSpPr>
        <p:sp>
          <p:nvSpPr>
            <p:cNvPr id="1316" name="Shape 1316"/>
            <p:cNvSpPr/>
            <p:nvPr/>
          </p:nvSpPr>
          <p:spPr>
            <a:xfrm>
              <a:off x="0" y="0"/>
              <a:ext cx="5108575" cy="253047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800">
                  <a:solidFill>
                    <a:srgbClr val="FFFFFF"/>
                  </a:solidFill>
                  <a:latin typeface="Inconsolata"/>
                  <a:ea typeface="Inconsolata"/>
                  <a:cs typeface="Inconsolata"/>
                  <a:sym typeface="Inconsolata"/>
                </a:defRPr>
              </a:pPr>
            </a:p>
          </p:txBody>
        </p:sp>
        <p:sp>
          <p:nvSpPr>
            <p:cNvPr id="1317" name="Shape 1317"/>
            <p:cNvSpPr/>
            <p:nvPr/>
          </p:nvSpPr>
          <p:spPr>
            <a:xfrm>
              <a:off x="0" y="0"/>
              <a:ext cx="5108575" cy="2872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xhr = Ti.Network.createHTTPClient();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xhr.onload =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do something with the response payload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xhr.open('GET', 'http://example.com/endpoint');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xhr.send();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nvSpPr>
        <p:spPr>
          <a:xfrm flipV="1">
            <a:off x="0" y="0"/>
            <a:ext cx="9144000" cy="5143500"/>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pic>
        <p:nvPicPr>
          <p:cNvPr id="153" name="image18.png" descr="IDE_V.png"/>
          <p:cNvPicPr/>
          <p:nvPr/>
        </p:nvPicPr>
        <p:blipFill>
          <a:blip r:embed="rId2">
            <a:extLst/>
          </a:blip>
          <a:stretch>
            <a:fillRect/>
          </a:stretch>
        </p:blipFill>
        <p:spPr>
          <a:xfrm>
            <a:off x="508000" y="550862"/>
            <a:ext cx="3119439" cy="1111251"/>
          </a:xfrm>
          <a:prstGeom prst="rect">
            <a:avLst/>
          </a:prstGeom>
          <a:ln w="12700">
            <a:miter lim="400000"/>
          </a:ln>
        </p:spPr>
      </p:pic>
      <p:pic>
        <p:nvPicPr>
          <p:cNvPr id="154" name="image19.png" descr="dashboard-01.png"/>
          <p:cNvPicPr/>
          <p:nvPr/>
        </p:nvPicPr>
        <p:blipFill>
          <a:blip r:embed="rId3">
            <a:extLst/>
          </a:blip>
          <a:stretch>
            <a:fillRect/>
          </a:stretch>
        </p:blipFill>
        <p:spPr>
          <a:xfrm>
            <a:off x="5522912" y="550862"/>
            <a:ext cx="3119438" cy="1171576"/>
          </a:xfrm>
          <a:prstGeom prst="rect">
            <a:avLst/>
          </a:prstGeom>
          <a:ln w="12700">
            <a:miter lim="400000"/>
          </a:ln>
        </p:spPr>
      </p:pic>
      <p:pic>
        <p:nvPicPr>
          <p:cNvPr id="155" name="image20.png" descr="PlatformPerfMgmt-01.png"/>
          <p:cNvPicPr/>
          <p:nvPr/>
        </p:nvPicPr>
        <p:blipFill>
          <a:blip r:embed="rId4">
            <a:extLst/>
          </a:blip>
          <a:srcRect l="0" t="0" r="0" b="17645"/>
          <a:stretch>
            <a:fillRect/>
          </a:stretch>
        </p:blipFill>
        <p:spPr>
          <a:xfrm>
            <a:off x="5522912" y="2982913"/>
            <a:ext cx="3119438" cy="1173163"/>
          </a:xfrm>
          <a:prstGeom prst="rect">
            <a:avLst/>
          </a:prstGeom>
          <a:ln w="12700">
            <a:miter lim="400000"/>
          </a:ln>
        </p:spPr>
      </p:pic>
      <p:pic>
        <p:nvPicPr>
          <p:cNvPr id="156" name="image21.png" descr="testing.png"/>
          <p:cNvPicPr/>
          <p:nvPr/>
        </p:nvPicPr>
        <p:blipFill>
          <a:blip r:embed="rId5">
            <a:extLst/>
          </a:blip>
          <a:srcRect l="0" t="0" r="0" b="13051"/>
          <a:stretch>
            <a:fillRect/>
          </a:stretch>
        </p:blipFill>
        <p:spPr>
          <a:xfrm>
            <a:off x="508000" y="2982913"/>
            <a:ext cx="3119439" cy="1112838"/>
          </a:xfrm>
          <a:prstGeom prst="rect">
            <a:avLst/>
          </a:prstGeom>
          <a:ln w="12700">
            <a:miter lim="400000"/>
          </a:ln>
        </p:spPr>
      </p:pic>
      <p:sp>
        <p:nvSpPr>
          <p:cNvPr id="157" name="Shape 157"/>
          <p:cNvSpPr/>
          <p:nvPr/>
        </p:nvSpPr>
        <p:spPr>
          <a:xfrm>
            <a:off x="508001" y="1072782"/>
            <a:ext cx="3119916" cy="1319400"/>
          </a:xfrm>
          <a:prstGeom prst="rect">
            <a:avLst/>
          </a:prstGeom>
          <a:gradFill>
            <a:gsLst>
              <a:gs pos="48000">
                <a:srgbClr val="1C2024"/>
              </a:gs>
              <a:gs pos="100000">
                <a:srgbClr val="1C2024">
                  <a:alpha val="0"/>
                </a:srgbClr>
              </a:gs>
            </a:gsLst>
            <a:lin ang="16200000"/>
          </a:gradFill>
          <a:ln w="12700">
            <a:miter lim="400000"/>
          </a:ln>
        </p:spPr>
        <p:txBody>
          <a:bodyPr lIns="0" tIns="0" rIns="0" bIns="0" anchor="ctr"/>
          <a:lstStyle/>
          <a:p>
            <a:pPr lvl="0" algn="ctr">
              <a:defRPr>
                <a:solidFill>
                  <a:srgbClr val="FFFFFF"/>
                </a:solidFill>
              </a:defRPr>
            </a:pPr>
          </a:p>
        </p:txBody>
      </p:sp>
      <p:sp>
        <p:nvSpPr>
          <p:cNvPr id="158" name="Shape 158"/>
          <p:cNvSpPr/>
          <p:nvPr/>
        </p:nvSpPr>
        <p:spPr>
          <a:xfrm>
            <a:off x="508001" y="3435539"/>
            <a:ext cx="3119916" cy="1319400"/>
          </a:xfrm>
          <a:prstGeom prst="rect">
            <a:avLst/>
          </a:prstGeom>
          <a:gradFill>
            <a:gsLst>
              <a:gs pos="48000">
                <a:srgbClr val="1C2024"/>
              </a:gs>
              <a:gs pos="100000">
                <a:srgbClr val="1C2024">
                  <a:alpha val="0"/>
                </a:srgbClr>
              </a:gs>
            </a:gsLst>
            <a:lin ang="16200000"/>
          </a:gradFill>
          <a:ln w="12700">
            <a:miter lim="400000"/>
          </a:ln>
        </p:spPr>
        <p:txBody>
          <a:bodyPr lIns="0" tIns="0" rIns="0" bIns="0" anchor="ctr"/>
          <a:lstStyle/>
          <a:p>
            <a:pPr lvl="0" algn="ctr">
              <a:defRPr>
                <a:solidFill>
                  <a:srgbClr val="FFFFFF"/>
                </a:solidFill>
              </a:defRPr>
            </a:pPr>
          </a:p>
        </p:txBody>
      </p:sp>
      <p:sp>
        <p:nvSpPr>
          <p:cNvPr id="159" name="Shape 159"/>
          <p:cNvSpPr/>
          <p:nvPr/>
        </p:nvSpPr>
        <p:spPr>
          <a:xfrm>
            <a:off x="5522404" y="3435539"/>
            <a:ext cx="3119916" cy="1319400"/>
          </a:xfrm>
          <a:prstGeom prst="rect">
            <a:avLst/>
          </a:prstGeom>
          <a:gradFill>
            <a:gsLst>
              <a:gs pos="48000">
                <a:srgbClr val="1C2024"/>
              </a:gs>
              <a:gs pos="100000">
                <a:srgbClr val="1C2024">
                  <a:alpha val="0"/>
                </a:srgbClr>
              </a:gs>
            </a:gsLst>
            <a:lin ang="16200000"/>
          </a:gradFill>
          <a:ln w="12700">
            <a:miter lim="400000"/>
          </a:ln>
        </p:spPr>
        <p:txBody>
          <a:bodyPr lIns="0" tIns="0" rIns="0" bIns="0" anchor="ctr"/>
          <a:lstStyle/>
          <a:p>
            <a:pPr lvl="0" algn="ctr">
              <a:defRPr>
                <a:solidFill>
                  <a:srgbClr val="FFFFFF"/>
                </a:solidFill>
              </a:defRPr>
            </a:pPr>
          </a:p>
        </p:txBody>
      </p:sp>
      <p:sp>
        <p:nvSpPr>
          <p:cNvPr id="160" name="Shape 160"/>
          <p:cNvSpPr/>
          <p:nvPr/>
        </p:nvSpPr>
        <p:spPr>
          <a:xfrm>
            <a:off x="5522400" y="1137202"/>
            <a:ext cx="3119917" cy="1254980"/>
          </a:xfrm>
          <a:prstGeom prst="rect">
            <a:avLst/>
          </a:prstGeom>
          <a:gradFill>
            <a:gsLst>
              <a:gs pos="48000">
                <a:srgbClr val="1C2024"/>
              </a:gs>
              <a:gs pos="100000">
                <a:srgbClr val="1C2024">
                  <a:alpha val="0"/>
                </a:srgbClr>
              </a:gs>
            </a:gsLst>
            <a:lin ang="16200000"/>
          </a:gradFill>
          <a:ln w="12700">
            <a:miter lim="400000"/>
          </a:ln>
        </p:spPr>
        <p:txBody>
          <a:bodyPr lIns="0" tIns="0" rIns="0" bIns="0" anchor="ctr"/>
          <a:lstStyle/>
          <a:p>
            <a:pPr lvl="0" algn="ctr">
              <a:defRPr>
                <a:solidFill>
                  <a:srgbClr val="FFFFFF"/>
                </a:solidFill>
              </a:defRPr>
            </a:pPr>
          </a:p>
        </p:txBody>
      </p:sp>
      <p:sp>
        <p:nvSpPr>
          <p:cNvPr id="161" name="Shape 161"/>
          <p:cNvSpPr/>
          <p:nvPr/>
        </p:nvSpPr>
        <p:spPr>
          <a:xfrm>
            <a:off x="630237" y="242888"/>
            <a:ext cx="278511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2F2F2"/>
                </a:solidFill>
              </a:defRPr>
            </a:lvl1pPr>
          </a:lstStyle>
          <a:p>
            <a:pPr lvl="0">
              <a:defRPr sz="1800">
                <a:solidFill>
                  <a:srgbClr val="000000"/>
                </a:solidFill>
              </a:defRPr>
            </a:pPr>
            <a:r>
              <a:rPr sz="1400">
                <a:solidFill>
                  <a:srgbClr val="F2F2F2"/>
                </a:solidFill>
              </a:rPr>
              <a:t>CROSS PLATFORM DEVELOPMENT</a:t>
            </a:r>
          </a:p>
        </p:txBody>
      </p:sp>
      <p:sp>
        <p:nvSpPr>
          <p:cNvPr id="162" name="Shape 162"/>
          <p:cNvSpPr/>
          <p:nvPr/>
        </p:nvSpPr>
        <p:spPr>
          <a:xfrm>
            <a:off x="6178390" y="241300"/>
            <a:ext cx="1838646"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solidFill>
                  <a:srgbClr val="F2F2F2"/>
                </a:solidFill>
              </a:defRPr>
            </a:lvl1pPr>
          </a:lstStyle>
          <a:p>
            <a:pPr lvl="0">
              <a:defRPr sz="1800">
                <a:solidFill>
                  <a:srgbClr val="000000"/>
                </a:solidFill>
              </a:defRPr>
            </a:pPr>
            <a:r>
              <a:rPr sz="1400">
                <a:solidFill>
                  <a:srgbClr val="F2F2F2"/>
                </a:solidFill>
              </a:rPr>
              <a:t>REAL-TIME ANALYTICS</a:t>
            </a:r>
          </a:p>
        </p:txBody>
      </p:sp>
      <p:sp>
        <p:nvSpPr>
          <p:cNvPr id="163" name="Shape 163"/>
          <p:cNvSpPr/>
          <p:nvPr/>
        </p:nvSpPr>
        <p:spPr>
          <a:xfrm>
            <a:off x="6072994" y="2673350"/>
            <a:ext cx="2049437"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solidFill>
                  <a:srgbClr val="F2F2F2"/>
                </a:solidFill>
              </a:defRPr>
            </a:lvl1pPr>
          </a:lstStyle>
          <a:p>
            <a:pPr lvl="0">
              <a:defRPr sz="1800">
                <a:solidFill>
                  <a:srgbClr val="000000"/>
                </a:solidFill>
              </a:defRPr>
            </a:pPr>
            <a:r>
              <a:rPr sz="1400">
                <a:solidFill>
                  <a:srgbClr val="F2F2F2"/>
                </a:solidFill>
              </a:rPr>
              <a:t>PERFORMANCE METRICS</a:t>
            </a:r>
          </a:p>
        </p:txBody>
      </p:sp>
      <p:sp>
        <p:nvSpPr>
          <p:cNvPr id="164" name="Shape 164"/>
          <p:cNvSpPr/>
          <p:nvPr/>
        </p:nvSpPr>
        <p:spPr>
          <a:xfrm>
            <a:off x="1246027" y="2665413"/>
            <a:ext cx="162750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solidFill>
                  <a:srgbClr val="F2F2F2"/>
                </a:solidFill>
              </a:defRPr>
            </a:lvl1pPr>
          </a:lstStyle>
          <a:p>
            <a:pPr lvl="0">
              <a:defRPr sz="1800">
                <a:solidFill>
                  <a:srgbClr val="000000"/>
                </a:solidFill>
              </a:defRPr>
            </a:pPr>
            <a:r>
              <a:rPr sz="1400">
                <a:solidFill>
                  <a:srgbClr val="F2F2F2"/>
                </a:solidFill>
              </a:rPr>
              <a:t>TEST AUTOMATION</a:t>
            </a:r>
          </a:p>
        </p:txBody>
      </p:sp>
      <p:sp>
        <p:nvSpPr>
          <p:cNvPr id="165" name="Shape 165"/>
          <p:cNvSpPr/>
          <p:nvPr/>
        </p:nvSpPr>
        <p:spPr>
          <a:xfrm>
            <a:off x="507999" y="1662113"/>
            <a:ext cx="3119440"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200"/>
              </a:spcBef>
              <a:defRPr sz="1200">
                <a:solidFill>
                  <a:srgbClr val="F2F2F2"/>
                </a:solidFill>
              </a:defRPr>
            </a:lvl1pPr>
          </a:lstStyle>
          <a:p>
            <a:pPr lvl="0">
              <a:defRPr sz="1800">
                <a:solidFill>
                  <a:srgbClr val="000000"/>
                </a:solidFill>
              </a:defRPr>
            </a:pPr>
            <a:r>
              <a:rPr sz="1200">
                <a:solidFill>
                  <a:srgbClr val="F2F2F2"/>
                </a:solidFill>
              </a:rPr>
              <a:t>Maximize your existing resources, produce engaging user experiences, and decrease time of development</a:t>
            </a:r>
          </a:p>
        </p:txBody>
      </p:sp>
      <p:sp>
        <p:nvSpPr>
          <p:cNvPr id="166" name="Shape 166"/>
          <p:cNvSpPr/>
          <p:nvPr/>
        </p:nvSpPr>
        <p:spPr>
          <a:xfrm>
            <a:off x="5522912" y="1662113"/>
            <a:ext cx="3119438"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200"/>
              </a:spcBef>
              <a:defRPr sz="1200">
                <a:solidFill>
                  <a:srgbClr val="F2F2F2"/>
                </a:solidFill>
              </a:defRPr>
            </a:lvl1pPr>
          </a:lstStyle>
          <a:p>
            <a:pPr lvl="0">
              <a:defRPr sz="1800">
                <a:solidFill>
                  <a:srgbClr val="000000"/>
                </a:solidFill>
              </a:defRPr>
            </a:pPr>
            <a:r>
              <a:rPr sz="1200">
                <a:solidFill>
                  <a:srgbClr val="F2F2F2"/>
                </a:solidFill>
              </a:rPr>
              <a:t>Make informed decisions through out the mobile application lifecycle</a:t>
            </a:r>
          </a:p>
        </p:txBody>
      </p:sp>
      <p:sp>
        <p:nvSpPr>
          <p:cNvPr id="167" name="Shape 167"/>
          <p:cNvSpPr/>
          <p:nvPr/>
        </p:nvSpPr>
        <p:spPr>
          <a:xfrm flipH="1" flipV="1" rot="5400000">
            <a:off x="3327798" y="2839639"/>
            <a:ext cx="1115217" cy="51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 y="0"/>
                </a:moveTo>
                <a:lnTo>
                  <a:pt x="0" y="0"/>
                </a:lnTo>
                <a:lnTo>
                  <a:pt x="0" y="21600"/>
                </a:lnTo>
                <a:lnTo>
                  <a:pt x="21600" y="21600"/>
                </a:lnTo>
              </a:path>
            </a:pathLst>
          </a:custGeom>
          <a:ln w="25400">
            <a:solidFill>
              <a:srgbClr val="F28A93"/>
            </a:solidFill>
          </a:ln>
        </p:spPr>
        <p:txBody>
          <a:bodyPr lIns="0" tIns="0" rIns="0" bIns="0" anchor="ctr"/>
          <a:lstStyle/>
          <a:p>
            <a:pPr lvl="0"/>
          </a:p>
        </p:txBody>
      </p:sp>
      <p:sp>
        <p:nvSpPr>
          <p:cNvPr id="168" name="Shape 168"/>
          <p:cNvSpPr/>
          <p:nvPr/>
        </p:nvSpPr>
        <p:spPr>
          <a:xfrm flipV="1" rot="10800000">
            <a:off x="4664075" y="887412"/>
            <a:ext cx="858838" cy="835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5400">
            <a:solidFill>
              <a:srgbClr val="F28A93"/>
            </a:solidFill>
          </a:ln>
        </p:spPr>
        <p:txBody>
          <a:bodyPr lIns="0" tIns="0" rIns="0" bIns="0" anchor="ctr"/>
          <a:lstStyle/>
          <a:p>
            <a:pPr lvl="0"/>
          </a:p>
        </p:txBody>
      </p:sp>
      <p:sp>
        <p:nvSpPr>
          <p:cNvPr id="169" name="Shape 169"/>
          <p:cNvSpPr/>
          <p:nvPr/>
        </p:nvSpPr>
        <p:spPr>
          <a:xfrm>
            <a:off x="3521075" y="887412"/>
            <a:ext cx="1143000" cy="835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5400">
            <a:solidFill>
              <a:srgbClr val="F28A93"/>
            </a:solidFill>
          </a:ln>
        </p:spPr>
        <p:txBody>
          <a:bodyPr lIns="0" tIns="0" rIns="0" bIns="0" anchor="ctr"/>
          <a:lstStyle/>
          <a:p>
            <a:pPr lvl="0"/>
          </a:p>
        </p:txBody>
      </p:sp>
      <p:sp>
        <p:nvSpPr>
          <p:cNvPr id="170" name="Shape 170"/>
          <p:cNvSpPr/>
          <p:nvPr/>
        </p:nvSpPr>
        <p:spPr>
          <a:xfrm flipV="1" rot="16200000">
            <a:off x="4731751" y="2851736"/>
            <a:ext cx="1102899" cy="479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 y="0"/>
                </a:moveTo>
                <a:lnTo>
                  <a:pt x="0" y="0"/>
                </a:lnTo>
                <a:lnTo>
                  <a:pt x="0" y="21600"/>
                </a:lnTo>
                <a:lnTo>
                  <a:pt x="21600" y="21600"/>
                </a:lnTo>
              </a:path>
            </a:pathLst>
          </a:custGeom>
          <a:ln w="25400">
            <a:solidFill>
              <a:srgbClr val="F28A93"/>
            </a:solidFill>
          </a:ln>
        </p:spPr>
        <p:txBody>
          <a:bodyPr lIns="0" tIns="0" rIns="0" bIns="0" anchor="ctr"/>
          <a:lstStyle/>
          <a:p>
            <a:pPr lvl="0"/>
          </a:p>
        </p:txBody>
      </p:sp>
      <p:pic>
        <p:nvPicPr>
          <p:cNvPr id="171" name="image22.png" descr="AAA Diagrams_APIs.png"/>
          <p:cNvPicPr/>
          <p:nvPr/>
        </p:nvPicPr>
        <p:blipFill>
          <a:blip r:embed="rId6">
            <a:extLst/>
          </a:blip>
          <a:stretch>
            <a:fillRect/>
          </a:stretch>
        </p:blipFill>
        <p:spPr>
          <a:xfrm>
            <a:off x="3521075" y="1020762"/>
            <a:ext cx="2127250" cy="2414588"/>
          </a:xfrm>
          <a:prstGeom prst="rect">
            <a:avLst/>
          </a:prstGeom>
          <a:ln w="12700">
            <a:miter lim="400000"/>
          </a:ln>
          <a:effectLst>
            <a:outerShdw sx="100000" sy="100000" kx="0" ky="0" algn="b" rotWithShape="0" blurRad="63500" dist="0" dir="0">
              <a:srgbClr val="000000">
                <a:alpha val="40000"/>
              </a:srgbClr>
            </a:outerShdw>
          </a:effectLst>
        </p:spPr>
      </p:pic>
      <p:sp>
        <p:nvSpPr>
          <p:cNvPr id="172" name="Shape 172"/>
          <p:cNvSpPr/>
          <p:nvPr/>
        </p:nvSpPr>
        <p:spPr>
          <a:xfrm>
            <a:off x="507999" y="3868737"/>
            <a:ext cx="3119440" cy="8514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200"/>
              </a:spcBef>
              <a:defRPr sz="1200">
                <a:solidFill>
                  <a:srgbClr val="F2F2F2"/>
                </a:solidFill>
              </a:defRPr>
            </a:lvl1pPr>
          </a:lstStyle>
          <a:p>
            <a:pPr lvl="0">
              <a:defRPr sz="1800">
                <a:solidFill>
                  <a:srgbClr val="000000"/>
                </a:solidFill>
              </a:defRPr>
            </a:pPr>
            <a:r>
              <a:rPr sz="1200">
                <a:solidFill>
                  <a:srgbClr val="F2F2F2"/>
                </a:solidFill>
              </a:rPr>
              <a:t>Iterate faster and reduce QA time by up to 90% while increasing the overall quality of the application(s)</a:t>
            </a:r>
            <a:endParaRPr sz="1200">
              <a:solidFill>
                <a:srgbClr val="F2F2F2"/>
              </a:solidFill>
            </a:endParaRPr>
          </a:p>
        </p:txBody>
      </p:sp>
      <p:sp>
        <p:nvSpPr>
          <p:cNvPr id="173" name="Shape 173"/>
          <p:cNvSpPr/>
          <p:nvPr/>
        </p:nvSpPr>
        <p:spPr>
          <a:xfrm>
            <a:off x="5522912" y="3868737"/>
            <a:ext cx="3119438" cy="8514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200"/>
              </a:spcBef>
              <a:defRPr sz="1200">
                <a:solidFill>
                  <a:srgbClr val="F2F2F2"/>
                </a:solidFill>
              </a:defRPr>
            </a:lvl1pPr>
          </a:lstStyle>
          <a:p>
            <a:pPr lvl="0">
              <a:defRPr sz="1800">
                <a:solidFill>
                  <a:srgbClr val="000000"/>
                </a:solidFill>
              </a:defRPr>
            </a:pPr>
            <a:r>
              <a:rPr sz="1200">
                <a:solidFill>
                  <a:srgbClr val="F2F2F2"/>
                </a:solidFill>
              </a:rPr>
              <a:t>Actionable data in real-time  to reduce the mean time to resolution of production issues for your mission critical applications</a:t>
            </a:r>
            <a:endParaRPr sz="1200">
              <a:solidFill>
                <a:srgbClr val="F2F2F2"/>
              </a:solidFill>
            </a:endParaRPr>
          </a:p>
        </p:txBody>
      </p:sp>
      <p:sp>
        <p:nvSpPr>
          <p:cNvPr id="174" name="Shape 174"/>
          <p:cNvSpPr/>
          <p:nvPr/>
        </p:nvSpPr>
        <p:spPr>
          <a:xfrm>
            <a:off x="4232275" y="3328987"/>
            <a:ext cx="62799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2F2F2"/>
                </a:solidFill>
              </a:defRPr>
            </a:lvl1pPr>
          </a:lstStyle>
          <a:p>
            <a:pPr lvl="0">
              <a:defRPr sz="1800">
                <a:solidFill>
                  <a:srgbClr val="000000"/>
                </a:solidFill>
              </a:defRPr>
            </a:pPr>
            <a:r>
              <a:rPr sz="1400">
                <a:solidFill>
                  <a:srgbClr val="F2F2F2"/>
                </a:solidFill>
              </a:rPr>
              <a:t>MBaaS</a:t>
            </a:r>
          </a:p>
        </p:txBody>
      </p:sp>
    </p:spTree>
  </p:cSld>
  <p:clrMapOvr>
    <a:masterClrMapping/>
  </p:clrMapOvr>
  <p:transition spd="slow" advClick="1">
    <p:dissolve/>
  </p:transition>
</p:sld>
</file>

<file path=ppt/slides/slide2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0" name="Shape 132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 POST Network Request</a:t>
            </a:r>
          </a:p>
        </p:txBody>
      </p:sp>
      <p:sp>
        <p:nvSpPr>
          <p:cNvPr id="1321" name="Shape 1321"/>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24" name="Group 1324"/>
          <p:cNvGrpSpPr/>
          <p:nvPr/>
        </p:nvGrpSpPr>
        <p:grpSpPr>
          <a:xfrm>
            <a:off x="1313012" y="1397349"/>
            <a:ext cx="6011564" cy="3482505"/>
            <a:chOff x="0" y="0"/>
            <a:chExt cx="6011563" cy="3482504"/>
          </a:xfrm>
        </p:grpSpPr>
        <p:sp>
          <p:nvSpPr>
            <p:cNvPr id="1322" name="Shape 1322"/>
            <p:cNvSpPr/>
            <p:nvPr/>
          </p:nvSpPr>
          <p:spPr>
            <a:xfrm>
              <a:off x="-1" y="-1"/>
              <a:ext cx="6011565" cy="3028846"/>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800">
                  <a:solidFill>
                    <a:srgbClr val="FFFFFF"/>
                  </a:solidFill>
                  <a:latin typeface="Inconsolata"/>
                  <a:ea typeface="Inconsolata"/>
                  <a:cs typeface="Inconsolata"/>
                  <a:sym typeface="Inconsolata"/>
                </a:defRPr>
              </a:pPr>
            </a:p>
          </p:txBody>
        </p:sp>
        <p:sp>
          <p:nvSpPr>
            <p:cNvPr id="1323" name="Shape 1323"/>
            <p:cNvSpPr/>
            <p:nvPr/>
          </p:nvSpPr>
          <p:spPr>
            <a:xfrm>
              <a:off x="-1" y="-1"/>
              <a:ext cx="6011565" cy="3482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xhr = Ti.Network.createHTTPClient();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xhr.onload =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BFBFBF"/>
                  </a:solidFill>
                  <a:latin typeface="Inconsolata"/>
                  <a:ea typeface="Inconsolata"/>
                  <a:cs typeface="Inconsolata"/>
                  <a:sym typeface="Inconsolata"/>
                </a:rPr>
                <a:t>     // do something with the response payload </a:t>
              </a:r>
              <a:endParaRPr>
                <a:solidFill>
                  <a:srgbClr val="BFBFB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xhr.open('POST', 'http://example.com/endpoint');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BFBFBF"/>
                  </a:solidFill>
                  <a:latin typeface="Inconsolata"/>
                  <a:ea typeface="Inconsolata"/>
                  <a:cs typeface="Inconsolata"/>
                  <a:sym typeface="Inconsolata"/>
                </a:rPr>
                <a:t>// set HTTP headers here, if required </a:t>
              </a:r>
              <a:endParaRPr>
                <a:solidFill>
                  <a:srgbClr val="BFBFBF"/>
                </a:solidFill>
                <a:latin typeface="Inconsolata"/>
                <a:ea typeface="Inconsolata"/>
                <a:cs typeface="Inconsolata"/>
                <a:sym typeface="Inconsolata"/>
              </a:endParaRPr>
            </a:p>
            <a:p>
              <a:pPr lvl="0">
                <a:spcBef>
                  <a:spcPts val="400"/>
                </a:spcBef>
                <a:defRPr sz="1800">
                  <a:solidFill>
                    <a:srgbClr val="000000"/>
                  </a:solidFill>
                </a:defRPr>
              </a:pPr>
              <a:r>
                <a:rPr>
                  <a:solidFill>
                    <a:srgbClr val="BFBFBF"/>
                  </a:solidFill>
                  <a:latin typeface="Inconsolata"/>
                  <a:ea typeface="Inconsolata"/>
                  <a:cs typeface="Inconsolata"/>
                  <a:sym typeface="Inconsolata"/>
                </a:rPr>
                <a:t>var params = JSON.stringify(</a:t>
              </a:r>
              <a:r>
                <a:rPr>
                  <a:solidFill>
                    <a:srgbClr val="FFFFFF"/>
                  </a:solidFill>
                  <a:latin typeface="Inconsolata"/>
                  <a:ea typeface="Inconsolata"/>
                  <a:cs typeface="Inconsolata"/>
                  <a:sym typeface="Inconsolata"/>
                </a:rPr>
                <a:t>{myvariable: ‘value’});</a:t>
              </a:r>
              <a:endParaRPr>
                <a:solidFill>
                  <a:srgbClr val="BFBFB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xhr.send(params);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6" name="Shape 1326"/>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Lifecycle Callbacks</a:t>
            </a:r>
            <a:br>
              <a:rPr b="1" cap="small" sz="960">
                <a:solidFill>
                  <a:srgbClr val="A71220"/>
                </a:solidFill>
              </a:rPr>
            </a:br>
          </a:p>
        </p:txBody>
      </p:sp>
      <p:sp>
        <p:nvSpPr>
          <p:cNvPr id="1327" name="Shape 1327"/>
          <p:cNvSpPr/>
          <p:nvPr>
            <p:ph type="body" idx="1"/>
          </p:nvPr>
        </p:nvSpPr>
        <p:spPr>
          <a:xfrm>
            <a:off x="457200" y="1154112"/>
            <a:ext cx="8229600" cy="3440113"/>
          </a:xfrm>
          <a:prstGeom prst="rect">
            <a:avLst/>
          </a:prstGeom>
        </p:spPr>
        <p:txBody>
          <a:bodyPr/>
          <a:lstStyle/>
          <a:p>
            <a:pPr lvl="0" marL="266046" indent="-266046" defTabSz="383508">
              <a:lnSpc>
                <a:spcPct val="80000"/>
              </a:lnSpc>
              <a:spcBef>
                <a:spcPts val="500"/>
              </a:spcBef>
              <a:buBlip>
                <a:blip r:embed="rId2"/>
              </a:buBlip>
              <a:defRPr sz="1800">
                <a:solidFill>
                  <a:srgbClr val="000000"/>
                </a:solidFill>
              </a:defRPr>
            </a:pPr>
            <a:r>
              <a:rPr b="1" sz="2444">
                <a:solidFill>
                  <a:srgbClr val="2D2D2B"/>
                </a:solidFill>
              </a:rPr>
              <a:t>onload:</a:t>
            </a:r>
            <a:r>
              <a:rPr sz="2444">
                <a:solidFill>
                  <a:srgbClr val="2D2D2B"/>
                </a:solidFill>
              </a:rPr>
              <a:t> function called when HTTP request returns (200 status code)</a:t>
            </a:r>
            <a:endParaRPr sz="2444">
              <a:solidFill>
                <a:srgbClr val="2D2D2B"/>
              </a:solidFill>
            </a:endParaRPr>
          </a:p>
          <a:p>
            <a:pPr lvl="0" marL="286511" indent="-286511" defTabSz="383508">
              <a:lnSpc>
                <a:spcPct val="80000"/>
              </a:lnSpc>
              <a:buBlip>
                <a:blip r:embed="rId2"/>
              </a:buBlip>
              <a:defRPr sz="1800">
                <a:solidFill>
                  <a:srgbClr val="000000"/>
                </a:solidFill>
              </a:defRPr>
            </a:pPr>
            <a:endParaRPr b="1" sz="2444">
              <a:solidFill>
                <a:srgbClr val="2D2D2B"/>
              </a:solidFill>
            </a:endParaRPr>
          </a:p>
          <a:p>
            <a:pPr lvl="0" marL="266046" indent="-266046" defTabSz="383508">
              <a:lnSpc>
                <a:spcPct val="80000"/>
              </a:lnSpc>
              <a:spcBef>
                <a:spcPts val="500"/>
              </a:spcBef>
              <a:buBlip>
                <a:blip r:embed="rId2"/>
              </a:buBlip>
              <a:defRPr sz="1800">
                <a:solidFill>
                  <a:srgbClr val="000000"/>
                </a:solidFill>
              </a:defRPr>
            </a:pPr>
            <a:r>
              <a:rPr b="1" sz="2444">
                <a:solidFill>
                  <a:srgbClr val="2D2D2B"/>
                </a:solidFill>
              </a:rPr>
              <a:t>onerror:</a:t>
            </a:r>
            <a:r>
              <a:rPr sz="2444">
                <a:solidFill>
                  <a:srgbClr val="2D2D2B"/>
                </a:solidFill>
              </a:rPr>
              <a:t> function called when HTTP error received (404, 500, etc.)</a:t>
            </a:r>
            <a:endParaRPr sz="2444">
              <a:solidFill>
                <a:srgbClr val="2D2D2B"/>
              </a:solidFill>
            </a:endParaRPr>
          </a:p>
          <a:p>
            <a:pPr lvl="0" marL="286511" indent="-286511" defTabSz="383508">
              <a:lnSpc>
                <a:spcPct val="80000"/>
              </a:lnSpc>
              <a:buBlip>
                <a:blip r:embed="rId2"/>
              </a:buBlip>
              <a:defRPr sz="1800">
                <a:solidFill>
                  <a:srgbClr val="000000"/>
                </a:solidFill>
              </a:defRPr>
            </a:pPr>
            <a:endParaRPr b="1" sz="2444">
              <a:solidFill>
                <a:srgbClr val="2D2D2B"/>
              </a:solidFill>
            </a:endParaRPr>
          </a:p>
          <a:p>
            <a:pPr lvl="0" marL="266046" indent="-266046" defTabSz="383508">
              <a:lnSpc>
                <a:spcPct val="80000"/>
              </a:lnSpc>
              <a:spcBef>
                <a:spcPts val="500"/>
              </a:spcBef>
              <a:buBlip>
                <a:blip r:embed="rId2"/>
              </a:buBlip>
              <a:defRPr sz="1800">
                <a:solidFill>
                  <a:srgbClr val="000000"/>
                </a:solidFill>
              </a:defRPr>
            </a:pPr>
            <a:r>
              <a:rPr b="1" sz="2444">
                <a:solidFill>
                  <a:srgbClr val="2D2D2B"/>
                </a:solidFill>
              </a:rPr>
              <a:t>onreadystatechange:</a:t>
            </a:r>
            <a:r>
              <a:rPr sz="2444">
                <a:solidFill>
                  <a:srgbClr val="2D2D2B"/>
                </a:solidFill>
              </a:rPr>
              <a:t>low-level handler for HTTP state</a:t>
            </a:r>
            <a:endParaRPr sz="2444">
              <a:solidFill>
                <a:srgbClr val="2D2D2B"/>
              </a:solidFill>
            </a:endParaRPr>
          </a:p>
          <a:p>
            <a:pPr lvl="0" marL="286511" indent="-286511" defTabSz="383508">
              <a:lnSpc>
                <a:spcPct val="80000"/>
              </a:lnSpc>
              <a:buBlip>
                <a:blip r:embed="rId2"/>
              </a:buBlip>
              <a:defRPr sz="1800">
                <a:solidFill>
                  <a:srgbClr val="000000"/>
                </a:solidFill>
              </a:defRPr>
            </a:pPr>
            <a:endParaRPr b="1" sz="2444">
              <a:solidFill>
                <a:srgbClr val="2D2D2B"/>
              </a:solidFill>
            </a:endParaRPr>
          </a:p>
          <a:p>
            <a:pPr lvl="0" marL="266046" indent="-266046" defTabSz="383508">
              <a:lnSpc>
                <a:spcPct val="80000"/>
              </a:lnSpc>
              <a:spcBef>
                <a:spcPts val="500"/>
              </a:spcBef>
              <a:buBlip>
                <a:blip r:embed="rId2"/>
              </a:buBlip>
              <a:defRPr sz="1800">
                <a:solidFill>
                  <a:srgbClr val="000000"/>
                </a:solidFill>
              </a:defRPr>
            </a:pPr>
            <a:r>
              <a:rPr b="1" sz="2444">
                <a:solidFill>
                  <a:srgbClr val="2D2D2B"/>
                </a:solidFill>
              </a:rPr>
              <a:t>onsendstream/ondatastream:</a:t>
            </a:r>
            <a:r>
              <a:rPr sz="2444">
                <a:solidFill>
                  <a:srgbClr val="2D2D2B"/>
                </a:solidFill>
              </a:rPr>
              <a:t>file upload/download</a:t>
            </a:r>
          </a:p>
        </p:txBody>
      </p:sp>
    </p:spTree>
  </p:cSld>
  <p:clrMapOvr>
    <a:masterClrMapping/>
  </p:clrMapOvr>
  <p:transition spd="slow" advClick="1">
    <p:dissolve/>
  </p:transition>
</p:sld>
</file>

<file path=ppt/slides/slide2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9" name="Shape 132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Return Data</a:t>
            </a:r>
          </a:p>
        </p:txBody>
      </p:sp>
      <p:sp>
        <p:nvSpPr>
          <p:cNvPr id="1330" name="Shape 133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33" name="Group 1333"/>
          <p:cNvGrpSpPr/>
          <p:nvPr/>
        </p:nvGrpSpPr>
        <p:grpSpPr>
          <a:xfrm>
            <a:off x="1296933" y="1401995"/>
            <a:ext cx="6550134" cy="3485507"/>
            <a:chOff x="0" y="0"/>
            <a:chExt cx="6550133" cy="3485505"/>
          </a:xfrm>
        </p:grpSpPr>
        <p:sp>
          <p:nvSpPr>
            <p:cNvPr id="1331" name="Shape 1331"/>
            <p:cNvSpPr/>
            <p:nvPr/>
          </p:nvSpPr>
          <p:spPr>
            <a:xfrm>
              <a:off x="0" y="-1"/>
              <a:ext cx="6550134" cy="3485507"/>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332" name="Shape 1332"/>
            <p:cNvSpPr/>
            <p:nvPr/>
          </p:nvSpPr>
          <p:spPr>
            <a:xfrm>
              <a:off x="0" y="-1"/>
              <a:ext cx="6550134" cy="3322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xhr = Ti.Network.createHTTPClient();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xhr.onload =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this.responseText = returned data as text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this.responseData = returned data as blob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this.responseXML = returned data as XML object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xhr.open('GET', 'http://example.com/endpoint');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xhr.send(); </a:t>
              </a:r>
            </a:p>
          </p:txBody>
        </p:sp>
      </p:grpSp>
    </p:spTree>
  </p:cSld>
  <p:clrMapOvr>
    <a:masterClrMapping/>
  </p:clrMapOvr>
  <p:transition spd="slow" advClick="1">
    <p:dissolve/>
  </p:transition>
</p:sld>
</file>

<file path=ppt/slides/slide2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5" name="Shape 1335"/>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Mobile Web Considerations</a:t>
            </a:r>
            <a:br>
              <a:rPr b="1" cap="small" sz="960">
                <a:solidFill>
                  <a:srgbClr val="A71220"/>
                </a:solidFill>
              </a:rPr>
            </a:br>
          </a:p>
        </p:txBody>
      </p:sp>
      <p:sp>
        <p:nvSpPr>
          <p:cNvPr id="1336" name="Shape 1336"/>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Must consider cross-domain security issues — app is running in a browser</a:t>
            </a:r>
            <a:endParaRPr sz="2800">
              <a:solidFill>
                <a:srgbClr val="2D2D2B"/>
              </a:solidFill>
            </a:endParaRPr>
          </a:p>
          <a:p>
            <a:pPr lvl="0">
              <a:buBlip>
                <a:blip r:embed="rId2"/>
              </a:buBlip>
              <a:defRPr sz="1800">
                <a:solidFill>
                  <a:srgbClr val="000000"/>
                </a:solidFill>
              </a:defRPr>
            </a:pPr>
            <a:r>
              <a:rPr sz="2800">
                <a:solidFill>
                  <a:srgbClr val="2D2D2B"/>
                </a:solidFill>
              </a:rPr>
              <a:t>Either set up CORS header support on your server</a:t>
            </a:r>
            <a:endParaRPr sz="2800">
              <a:solidFill>
                <a:srgbClr val="2D2D2B"/>
              </a:solidFill>
            </a:endParaRPr>
          </a:p>
          <a:p>
            <a:pPr lvl="0">
              <a:buBlip>
                <a:blip r:embed="rId2"/>
              </a:buBlip>
              <a:defRPr sz="1800">
                <a:solidFill>
                  <a:srgbClr val="000000"/>
                </a:solidFill>
              </a:defRPr>
            </a:pPr>
            <a:r>
              <a:rPr sz="2800">
                <a:solidFill>
                  <a:srgbClr val="2D2D2B"/>
                </a:solidFill>
              </a:rPr>
              <a:t>Or, configure a proxy service</a:t>
            </a:r>
          </a:p>
        </p:txBody>
      </p:sp>
    </p:spTree>
  </p:cSld>
  <p:clrMapOvr>
    <a:masterClrMapping/>
  </p:clrMapOvr>
  <p:transition spd="slow" advClick="1">
    <p:dissolve/>
  </p:transition>
</p:sld>
</file>

<file path=ppt/slides/slide2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38"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339" name="Shape 1339"/>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DATA TRANSPORT FORMATS</a:t>
            </a:r>
            <a:br>
              <a:rPr b="1" sz="1066">
                <a:solidFill>
                  <a:srgbClr val="FFFFFE"/>
                </a:solidFill>
              </a:rPr>
            </a:br>
          </a:p>
        </p:txBody>
      </p:sp>
    </p:spTree>
  </p:cSld>
  <p:clrMapOvr>
    <a:masterClrMapping/>
  </p:clrMapOvr>
  <p:transition spd="slow" advClick="1">
    <p:dissolve/>
  </p:transition>
</p:sld>
</file>

<file path=ppt/slides/slide2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1" name="Shape 13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Working With JSON</a:t>
            </a:r>
          </a:p>
        </p:txBody>
      </p:sp>
      <p:sp>
        <p:nvSpPr>
          <p:cNvPr id="1342" name="Shape 134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45" name="Group 1345"/>
          <p:cNvGrpSpPr/>
          <p:nvPr/>
        </p:nvGrpSpPr>
        <p:grpSpPr>
          <a:xfrm>
            <a:off x="835025" y="2870200"/>
            <a:ext cx="6877050" cy="1452563"/>
            <a:chOff x="0" y="0"/>
            <a:chExt cx="6877050" cy="1452562"/>
          </a:xfrm>
        </p:grpSpPr>
        <p:sp>
          <p:nvSpPr>
            <p:cNvPr id="1343" name="Shape 1343"/>
            <p:cNvSpPr/>
            <p:nvPr/>
          </p:nvSpPr>
          <p:spPr>
            <a:xfrm>
              <a:off x="0" y="0"/>
              <a:ext cx="6877050" cy="1452563"/>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344" name="Shape 1344"/>
            <p:cNvSpPr/>
            <p:nvPr/>
          </p:nvSpPr>
          <p:spPr>
            <a:xfrm>
              <a:off x="0" y="0"/>
              <a:ext cx="6877050" cy="1328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character = { name: 'Thomas Anderson', nickname: 'Neo'};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asJSON = JSON.stringify(character);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sameCharacter = JSON.parse(asJSON); </a:t>
              </a:r>
            </a:p>
          </p:txBody>
        </p:sp>
      </p:grpSp>
      <p:sp>
        <p:nvSpPr>
          <p:cNvPr id="1346" name="Shape 1346"/>
          <p:cNvSpPr/>
          <p:nvPr/>
        </p:nvSpPr>
        <p:spPr>
          <a:xfrm>
            <a:off x="457199" y="1001712"/>
            <a:ext cx="5976940" cy="10798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Recommended data transport format for Titanium Mobile - compact and efficient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Super easy to serialize/rehydrate data</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JSON.parse() — convert string to JavaScript object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JSON.stringify() - convert JavaScript object to string</a:t>
            </a:r>
          </a:p>
        </p:txBody>
      </p:sp>
    </p:spTree>
  </p:cSld>
  <p:clrMapOvr>
    <a:masterClrMapping/>
  </p:clrMapOvr>
  <p:transition spd="slow" advClick="1">
    <p:dissolve/>
  </p:transition>
</p:sld>
</file>

<file path=ppt/slides/slide2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8" name="Shape 13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Working With XML</a:t>
            </a:r>
          </a:p>
        </p:txBody>
      </p:sp>
      <p:sp>
        <p:nvSpPr>
          <p:cNvPr id="1349" name="Shape 134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XML DOM Level 2 API built in</a:t>
            </a:r>
            <a:endParaRPr sz="2800">
              <a:solidFill>
                <a:srgbClr val="2D2D2B"/>
              </a:solidFill>
            </a:endParaRPr>
          </a:p>
          <a:p>
            <a:pPr lvl="0">
              <a:buBlip>
                <a:blip r:embed="rId2"/>
              </a:buBlip>
              <a:defRPr sz="1800">
                <a:solidFill>
                  <a:srgbClr val="000000"/>
                </a:solidFill>
              </a:defRPr>
            </a:pPr>
            <a:r>
              <a:rPr sz="2800">
                <a:solidFill>
                  <a:srgbClr val="2D2D2B"/>
                </a:solidFill>
              </a:rPr>
              <a:t>XML document by referring to </a:t>
            </a:r>
            <a:r>
              <a:rPr b="1" sz="2800">
                <a:solidFill>
                  <a:srgbClr val="2D2D2B"/>
                </a:solidFill>
              </a:rPr>
              <a:t>this.responseXML</a:t>
            </a:r>
            <a:endParaRPr b="1" sz="2800">
              <a:solidFill>
                <a:srgbClr val="2D2D2B"/>
              </a:solidFill>
            </a:endParaRPr>
          </a:p>
          <a:p>
            <a:pPr lvl="0">
              <a:buBlip>
                <a:blip r:embed="rId2"/>
              </a:buBlip>
              <a:defRPr sz="1800">
                <a:solidFill>
                  <a:srgbClr val="000000"/>
                </a:solidFill>
              </a:defRPr>
            </a:pPr>
            <a:r>
              <a:rPr sz="2800">
                <a:solidFill>
                  <a:srgbClr val="2D2D2B"/>
                </a:solidFill>
              </a:rPr>
              <a:t>XML related functions in the Ti.XML namespace</a:t>
            </a:r>
            <a:endParaRPr sz="2800">
              <a:solidFill>
                <a:srgbClr val="2D2D2B"/>
              </a:solidFill>
            </a:endParaRPr>
          </a:p>
          <a:p>
            <a:pPr lvl="0">
              <a:buBlip>
                <a:blip r:embed="rId2"/>
              </a:buBlip>
              <a:defRPr sz="1800">
                <a:solidFill>
                  <a:srgbClr val="000000"/>
                </a:solidFill>
              </a:defRPr>
            </a:pPr>
            <a:r>
              <a:rPr sz="2800">
                <a:solidFill>
                  <a:srgbClr val="2D2D2B"/>
                </a:solidFill>
              </a:rPr>
              <a:t>See XML/XHR examples in Kitchen Sink</a:t>
            </a:r>
            <a:endParaRPr sz="2800">
              <a:solidFill>
                <a:srgbClr val="2D2D2B"/>
              </a:solidFill>
            </a:endParaRPr>
          </a:p>
          <a:p>
            <a:pPr lvl="0">
              <a:buBlip>
                <a:blip r:embed="rId2"/>
              </a:buBlip>
              <a:defRPr sz="1800">
                <a:solidFill>
                  <a:srgbClr val="000000"/>
                </a:solidFill>
              </a:defRPr>
            </a:pPr>
            <a:r>
              <a:rPr sz="2800">
                <a:solidFill>
                  <a:srgbClr val="2D2D2B"/>
                </a:solidFill>
              </a:rPr>
              <a:t>More data over the wire, but still commonly used</a:t>
            </a:r>
          </a:p>
        </p:txBody>
      </p:sp>
    </p:spTree>
  </p:cSld>
  <p:clrMapOvr>
    <a:masterClrMapping/>
  </p:clrMapOvr>
  <p:transition spd="slow" advClick="1">
    <p:dissolve/>
  </p:transition>
</p:sld>
</file>

<file path=ppt/slides/slide2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1" name="Shape 13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XML Example</a:t>
            </a:r>
          </a:p>
        </p:txBody>
      </p:sp>
      <p:sp>
        <p:nvSpPr>
          <p:cNvPr id="1352" name="Shape 135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55" name="Group 1355"/>
          <p:cNvGrpSpPr/>
          <p:nvPr/>
        </p:nvGrpSpPr>
        <p:grpSpPr>
          <a:xfrm>
            <a:off x="590549" y="1147762"/>
            <a:ext cx="7872415" cy="3552826"/>
            <a:chOff x="0" y="0"/>
            <a:chExt cx="7872413" cy="3552825"/>
          </a:xfrm>
        </p:grpSpPr>
        <p:sp>
          <p:nvSpPr>
            <p:cNvPr id="1353" name="Shape 1353"/>
            <p:cNvSpPr/>
            <p:nvPr/>
          </p:nvSpPr>
          <p:spPr>
            <a:xfrm>
              <a:off x="-1" y="0"/>
              <a:ext cx="7872415" cy="35528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354" name="Shape 1354"/>
            <p:cNvSpPr/>
            <p:nvPr/>
          </p:nvSpPr>
          <p:spPr>
            <a:xfrm>
              <a:off x="-1" y="0"/>
              <a:ext cx="7872415" cy="3416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600">
                  <a:solidFill>
                    <a:srgbClr val="FFFFFF"/>
                  </a:solidFill>
                  <a:latin typeface="Inconsolata"/>
                  <a:ea typeface="Inconsolata"/>
                  <a:cs typeface="Inconsolata"/>
                  <a:sym typeface="Inconsolata"/>
                </a:rPr>
                <a:t>var xhr = Titanium.Network.createHTTPClient();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xhr.onload = function()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var doc = this.responseXML.documentElement;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var elements = doc.getElementsByTagName("screen_name");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var screenName = elements.item(0);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Ti.API.info("screenname = " + screenName.text);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Ti.API.info("Raw XML returned: " + this.responseText);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xhr.open('GET','http://api.twitter.com/1/users/show.xml?screen_name=appcelerator');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xhr.send(); </a:t>
              </a:r>
            </a:p>
          </p:txBody>
        </p:sp>
      </p:grpSp>
    </p:spTree>
  </p:cSld>
  <p:clrMapOvr>
    <a:masterClrMapping/>
  </p:clrMapOvr>
  <p:transition spd="slow" advClick="1">
    <p:dissolve/>
  </p:transition>
</p:sld>
</file>

<file path=ppt/slides/slide2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7" name="Shape 1357"/>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A Few Words on SOAP</a:t>
            </a:r>
            <a:br>
              <a:rPr b="1" cap="small" sz="960">
                <a:solidFill>
                  <a:srgbClr val="A71220"/>
                </a:solidFill>
              </a:rPr>
            </a:br>
          </a:p>
        </p:txBody>
      </p:sp>
      <p:sp>
        <p:nvSpPr>
          <p:cNvPr id="1358" name="Shape 1358"/>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500">
                <a:solidFill>
                  <a:srgbClr val="2D2D2B"/>
                </a:solidFill>
              </a:rPr>
              <a:t>'Simple Object Access Protocol'- possibly the most ironic acronym in tech history</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At the end of the day, it is just a layer of abstraction over the top of XML and HTTP</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Plan A: Use a server-side proxy to return JSON</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Plan B: Use the Suds helper library (github.com/kwhinnery/Suds)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Plan C: Manually construct SOAP envelopes</a:t>
            </a:r>
          </a:p>
        </p:txBody>
      </p:sp>
    </p:spTree>
  </p:cSld>
  <p:clrMapOvr>
    <a:masterClrMapping/>
  </p:clrMapOvr>
  <p:transition spd="slow" advClick="1">
    <p:dissolve/>
  </p:transition>
</p:sld>
</file>

<file path=ppt/slides/slide2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0" name="Shape 136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361" name="Shape 1361"/>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lnSpc>
                <a:spcPct val="90000"/>
              </a:lnSpc>
              <a:buSzTx/>
              <a:buNone/>
              <a:defRPr sz="1800">
                <a:solidFill>
                  <a:srgbClr val="000000"/>
                </a:solidFill>
              </a:defRPr>
            </a:pPr>
            <a:endParaRPr b="1" sz="2800">
              <a:solidFill>
                <a:srgbClr val="2D2D2B"/>
              </a:solidFill>
            </a:endParaRPr>
          </a:p>
          <a:p>
            <a:pPr lvl="0">
              <a:lnSpc>
                <a:spcPct val="90000"/>
              </a:lnSpc>
              <a:buBlip>
                <a:blip r:embed="rId2"/>
              </a:buBlip>
              <a:defRPr sz="1800">
                <a:solidFill>
                  <a:srgbClr val="000000"/>
                </a:solidFill>
              </a:defRPr>
            </a:pPr>
            <a:r>
              <a:rPr sz="2800">
                <a:solidFill>
                  <a:srgbClr val="2D2D2B"/>
                </a:solidFill>
              </a:rPr>
              <a:t>Used the HTTPClient API to fetch remote data</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Explored how to upload and download files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Worked with JSON and XML data retrieved from the network</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Learned how you could work with SOAP data</a:t>
            </a:r>
          </a:p>
        </p:txBody>
      </p:sp>
    </p:spTree>
  </p:cSld>
  <p:clrMapOvr>
    <a:masterClrMapping/>
  </p:clrMapOvr>
  <p:transition spd="slow" advClick="1">
    <p:dissolve/>
  </p:transition>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Supported Mobile Platforms</a:t>
            </a:r>
          </a:p>
        </p:txBody>
      </p:sp>
      <p:sp>
        <p:nvSpPr>
          <p:cNvPr id="177" name="Shape 17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iOS - iPhone, iPad, iPod Touch</a:t>
            </a:r>
            <a:endParaRPr sz="2800">
              <a:solidFill>
                <a:srgbClr val="2D2D2B"/>
              </a:solidFill>
            </a:endParaRPr>
          </a:p>
          <a:p>
            <a:pPr lvl="0">
              <a:buBlip>
                <a:blip r:embed="rId2"/>
              </a:buBlip>
              <a:defRPr sz="1800">
                <a:solidFill>
                  <a:srgbClr val="000000"/>
                </a:solidFill>
              </a:defRPr>
            </a:pPr>
            <a:r>
              <a:rPr sz="2800">
                <a:solidFill>
                  <a:srgbClr val="2D2D2B"/>
                </a:solidFill>
              </a:rPr>
              <a:t>Android - handsets and tablets</a:t>
            </a:r>
            <a:endParaRPr sz="2800">
              <a:solidFill>
                <a:srgbClr val="2D2D2B"/>
              </a:solidFill>
            </a:endParaRPr>
          </a:p>
          <a:p>
            <a:pPr lvl="0">
              <a:buBlip>
                <a:blip r:embed="rId2"/>
              </a:buBlip>
              <a:defRPr sz="1800">
                <a:solidFill>
                  <a:srgbClr val="000000"/>
                </a:solidFill>
              </a:defRPr>
            </a:pPr>
            <a:r>
              <a:rPr sz="2800">
                <a:solidFill>
                  <a:srgbClr val="2D2D2B"/>
                </a:solidFill>
              </a:rPr>
              <a:t>Mobile Web (HTML5)</a:t>
            </a:r>
            <a:endParaRPr sz="2800">
              <a:solidFill>
                <a:srgbClr val="2D2D2B"/>
              </a:solidFill>
            </a:endParaRPr>
          </a:p>
          <a:p>
            <a:pPr lvl="0">
              <a:buBlip>
                <a:blip r:embed="rId2"/>
              </a:buBlip>
              <a:defRPr sz="1800">
                <a:solidFill>
                  <a:srgbClr val="000000"/>
                </a:solidFill>
              </a:defRPr>
            </a:pPr>
            <a:r>
              <a:rPr sz="2800">
                <a:solidFill>
                  <a:srgbClr val="2D2D2B"/>
                </a:solidFill>
              </a:rPr>
              <a:t>BlackBerry 10</a:t>
            </a:r>
            <a:endParaRPr sz="2800">
              <a:solidFill>
                <a:srgbClr val="2D2D2B"/>
              </a:solidFill>
            </a:endParaRPr>
          </a:p>
          <a:p>
            <a:pPr lvl="0">
              <a:buBlip>
                <a:blip r:embed="rId2"/>
              </a:buBlip>
              <a:defRPr sz="1800">
                <a:solidFill>
                  <a:srgbClr val="000000"/>
                </a:solidFill>
              </a:defRPr>
            </a:pPr>
            <a:r>
              <a:rPr sz="2800">
                <a:solidFill>
                  <a:srgbClr val="2D2D2B"/>
                </a:solidFill>
              </a:rPr>
              <a:t>Windows Phone 8 (Pre-release – Fall GA)</a:t>
            </a:r>
          </a:p>
        </p:txBody>
      </p:sp>
    </p:spTree>
  </p:cSld>
  <p:clrMapOvr>
    <a:masterClrMapping/>
  </p:clrMapOvr>
  <p:transition spd="slow" advClick="1">
    <p:dissolve/>
  </p:transition>
</p:sld>
</file>

<file path=ppt/slides/slide2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3" name="Shape 136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2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5" name="Shape 136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366" name="Shape 1366"/>
          <p:cNvSpPr/>
          <p:nvPr>
            <p:ph type="body" idx="1"/>
          </p:nvPr>
        </p:nvSpPr>
        <p:spPr>
          <a:xfrm>
            <a:off x="457200" y="1154112"/>
            <a:ext cx="8229600" cy="3440113"/>
          </a:xfrm>
          <a:prstGeom prst="rect">
            <a:avLst/>
          </a:prstGeom>
        </p:spPr>
        <p:txBody>
          <a:bodyPr/>
          <a:lstStyle/>
          <a:p>
            <a:pPr lvl="0" marL="0" indent="0" algn="ctr" defTabSz="399828">
              <a:lnSpc>
                <a:spcPct val="90000"/>
              </a:lnSpc>
              <a:buSzTx/>
              <a:buNone/>
              <a:defRPr sz="1800">
                <a:solidFill>
                  <a:srgbClr val="000000"/>
                </a:solidFill>
              </a:defRPr>
            </a:pPr>
            <a:r>
              <a:rPr b="1" sz="2548">
                <a:solidFill>
                  <a:srgbClr val="2D2D2B"/>
                </a:solidFill>
              </a:rPr>
              <a:t>In this lab, you will:</a:t>
            </a:r>
            <a:endParaRPr b="1" sz="2548">
              <a:solidFill>
                <a:srgbClr val="2D2D2B"/>
              </a:solidFill>
            </a:endParaRPr>
          </a:p>
          <a:p>
            <a:pPr lvl="0" marL="0" indent="0" algn="ctr" defTabSz="399828">
              <a:lnSpc>
                <a:spcPct val="90000"/>
              </a:lnSpc>
              <a:buSzTx/>
              <a:buNone/>
              <a:defRPr sz="1800">
                <a:solidFill>
                  <a:srgbClr val="000000"/>
                </a:solidFill>
              </a:defRPr>
            </a:pP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Program an app to seed its database from a simple web service</a:t>
            </a: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Make sure the app doesn't re-seed the database by setting an app property</a:t>
            </a:r>
            <a:endParaRPr sz="2548">
              <a:solidFill>
                <a:srgbClr val="2D2D2B"/>
              </a:solidFill>
            </a:endParaRPr>
          </a:p>
          <a:p>
            <a:pPr lvl="0" marL="0" indent="0" defTabSz="399828">
              <a:lnSpc>
                <a:spcPct val="90000"/>
              </a:lnSpc>
              <a:buSzTx/>
              <a:buNone/>
              <a:defRPr sz="1800">
                <a:solidFill>
                  <a:srgbClr val="000000"/>
                </a:solidFill>
              </a:defRPr>
            </a:pPr>
            <a:endParaRPr sz="2548">
              <a:solidFill>
                <a:srgbClr val="2D2D2B"/>
              </a:solidFill>
            </a:endParaRPr>
          </a:p>
          <a:p>
            <a:pPr lvl="0" marL="0" indent="0" algn="ctr" defTabSz="399828">
              <a:lnSpc>
                <a:spcPct val="90000"/>
              </a:lnSpc>
              <a:buSzTx/>
              <a:buNone/>
              <a:defRPr sz="1800">
                <a:solidFill>
                  <a:srgbClr val="000000"/>
                </a:solidFill>
              </a:defRPr>
            </a:pPr>
            <a:r>
              <a:rPr sz="2548">
                <a:solidFill>
                  <a:srgbClr val="2D2D2B"/>
                </a:solidFill>
              </a:rPr>
              <a:t>Lab: </a:t>
            </a:r>
            <a:r>
              <a:rPr sz="2548">
                <a:solidFill>
                  <a:srgbClr val="2D2D2B"/>
                </a:solidFill>
                <a:hlinkClick r:id="rId3" invalidUrl="" action="" tgtFrame="" tooltip="" history="1" highlightClick="0" endSnd="0"/>
              </a:rPr>
              <a:t>wiki.appcelerator.org/display/td/07.+Networking</a:t>
            </a:r>
          </a:p>
        </p:txBody>
      </p:sp>
    </p:spTree>
  </p:cSld>
  <p:clrMapOvr>
    <a:masterClrMapping/>
  </p:clrMapOvr>
  <p:transition spd="slow" advClick="1">
    <p:dissolve/>
  </p:transition>
</p:sld>
</file>

<file path=ppt/slides/slide2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372" name="Group 1372"/>
          <p:cNvGrpSpPr/>
          <p:nvPr/>
        </p:nvGrpSpPr>
        <p:grpSpPr>
          <a:xfrm>
            <a:off x="-6350" y="0"/>
            <a:ext cx="9312275" cy="5143500"/>
            <a:chOff x="0" y="0"/>
            <a:chExt cx="9312274" cy="5143500"/>
          </a:xfrm>
        </p:grpSpPr>
        <p:pic>
          <p:nvPicPr>
            <p:cNvPr id="1368"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1371" name="Group 1371" descr="background-cover-muted_V.jpg"/>
            <p:cNvGrpSpPr/>
            <p:nvPr/>
          </p:nvGrpSpPr>
          <p:grpSpPr>
            <a:xfrm>
              <a:off x="4651905" y="0"/>
              <a:ext cx="4660370" cy="5143500"/>
              <a:chOff x="0" y="0"/>
              <a:chExt cx="4660369" cy="5143500"/>
            </a:xfrm>
          </p:grpSpPr>
          <p:sp>
            <p:nvSpPr>
              <p:cNvPr id="1369" name="Shape 1369"/>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370"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1373" name="Shape 1373"/>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374" name="Shape 1374"/>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1375"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1376" name="Shape 1376"/>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2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0" name="Shape 138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Multimedia</a:t>
            </a:r>
          </a:p>
        </p:txBody>
      </p:sp>
      <p:sp>
        <p:nvSpPr>
          <p:cNvPr id="1381" name="Shape 1381"/>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3" name="Shape 138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384" name="Shape 138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Titanium Media APIs</a:t>
            </a:r>
            <a:endParaRPr sz="2800">
              <a:solidFill>
                <a:srgbClr val="2D2D2B"/>
              </a:solidFill>
            </a:endParaRPr>
          </a:p>
          <a:p>
            <a:pPr lvl="0">
              <a:buBlip>
                <a:blip r:embed="rId2"/>
              </a:buBlip>
              <a:defRPr sz="1800">
                <a:solidFill>
                  <a:srgbClr val="000000"/>
                </a:solidFill>
              </a:defRPr>
            </a:pPr>
            <a:r>
              <a:rPr sz="2800">
                <a:solidFill>
                  <a:srgbClr val="2D2D2B"/>
                </a:solidFill>
              </a:rPr>
              <a:t>Leverage media in your application</a:t>
            </a:r>
          </a:p>
        </p:txBody>
      </p:sp>
    </p:spTree>
  </p:cSld>
  <p:clrMapOvr>
    <a:masterClrMapping/>
  </p:clrMapOvr>
  <p:transition spd="slow" advClick="1">
    <p:dissolve/>
  </p:transition>
</p:sld>
</file>

<file path=ppt/slides/slide2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6"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387" name="Shape 138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STILL IMAGES AND BACKGROUNDS</a:t>
            </a:r>
          </a:p>
        </p:txBody>
      </p:sp>
    </p:spTree>
  </p:cSld>
  <p:clrMapOvr>
    <a:masterClrMapping/>
  </p:clrMapOvr>
  <p:transition spd="slow" advClick="1">
    <p:dissolve/>
  </p:transition>
</p:sld>
</file>

<file path=ppt/slides/slide2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9" name="Shape 138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Still Image APIs</a:t>
            </a:r>
          </a:p>
        </p:txBody>
      </p:sp>
      <p:sp>
        <p:nvSpPr>
          <p:cNvPr id="1390" name="Shape 1390"/>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93" name="Group 1393"/>
          <p:cNvGrpSpPr/>
          <p:nvPr/>
        </p:nvGrpSpPr>
        <p:grpSpPr>
          <a:xfrm>
            <a:off x="4618037" y="1379537"/>
            <a:ext cx="3378201" cy="1082676"/>
            <a:chOff x="0" y="0"/>
            <a:chExt cx="3378200" cy="1082675"/>
          </a:xfrm>
        </p:grpSpPr>
        <p:sp>
          <p:nvSpPr>
            <p:cNvPr id="1391" name="Shape 1391"/>
            <p:cNvSpPr/>
            <p:nvPr/>
          </p:nvSpPr>
          <p:spPr>
            <a:xfrm>
              <a:off x="0" y="0"/>
              <a:ext cx="3378200" cy="10826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200">
                  <a:solidFill>
                    <a:srgbClr val="FFFFFF"/>
                  </a:solidFill>
                  <a:latin typeface="Inconsolata"/>
                  <a:ea typeface="Inconsolata"/>
                  <a:cs typeface="Inconsolata"/>
                  <a:sym typeface="Inconsolata"/>
                </a:defRPr>
              </a:pPr>
            </a:p>
          </p:txBody>
        </p:sp>
        <p:sp>
          <p:nvSpPr>
            <p:cNvPr id="1392" name="Shape 1392"/>
            <p:cNvSpPr/>
            <p:nvPr/>
          </p:nvSpPr>
          <p:spPr>
            <a:xfrm>
              <a:off x="0" y="0"/>
              <a:ext cx="3378200" cy="903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&lt;ImageView id='localImage'/&gt;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&lt;ImageView id='remoteImage'/&gt;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&lt;View id='aTitaniumView'/&gt;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&lt;/Alloy&gt; </a:t>
              </a:r>
            </a:p>
          </p:txBody>
        </p:sp>
      </p:grpSp>
      <p:sp>
        <p:nvSpPr>
          <p:cNvPr id="1394" name="Shape 1394"/>
          <p:cNvSpPr/>
          <p:nvPr/>
        </p:nvSpPr>
        <p:spPr>
          <a:xfrm>
            <a:off x="203200" y="1282700"/>
            <a:ext cx="4308475" cy="456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Display using ImageView or backgroundImage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Can either be local or remote</a:t>
            </a:r>
          </a:p>
        </p:txBody>
      </p:sp>
      <p:grpSp>
        <p:nvGrpSpPr>
          <p:cNvPr id="1397" name="Group 1397"/>
          <p:cNvGrpSpPr/>
          <p:nvPr/>
        </p:nvGrpSpPr>
        <p:grpSpPr>
          <a:xfrm>
            <a:off x="4618037" y="2606675"/>
            <a:ext cx="3835401" cy="2224024"/>
            <a:chOff x="0" y="0"/>
            <a:chExt cx="3835400" cy="2224023"/>
          </a:xfrm>
        </p:grpSpPr>
        <p:sp>
          <p:nvSpPr>
            <p:cNvPr id="1395" name="Shape 1395"/>
            <p:cNvSpPr/>
            <p:nvPr/>
          </p:nvSpPr>
          <p:spPr>
            <a:xfrm>
              <a:off x="0" y="0"/>
              <a:ext cx="3835400" cy="219710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396" name="Shape 1396"/>
            <p:cNvSpPr/>
            <p:nvPr/>
          </p:nvSpPr>
          <p:spPr>
            <a:xfrm>
              <a:off x="0" y="0"/>
              <a:ext cx="3835400" cy="2224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'#localImage':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image: 'images/myimage.png'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myimage@2x or myimage@3x if iPhone 6 + used on iOS if avail &amp; retina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'#remoteImage':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image: 'http://foo.com/myimage.png',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defaultImage: 'images/loading.png'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'#aTitaniumView':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backgroundImage: '/images/bg.png',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height: 100, width: 100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9" name="Shape 1399"/>
          <p:cNvSpPr/>
          <p:nvPr>
            <p:ph type="body" idx="1"/>
          </p:nvPr>
        </p:nvSpPr>
        <p:spPr>
          <a:xfrm>
            <a:off x="4645025" y="158908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Background stretched/squeezed to fit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On iOS, left/right cap not stretched</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 or top/bottom cap</a:t>
            </a:r>
          </a:p>
        </p:txBody>
      </p:sp>
      <p:sp>
        <p:nvSpPr>
          <p:cNvPr id="1400" name="Shape 14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Background Scaling</a:t>
            </a:r>
          </a:p>
        </p:txBody>
      </p:sp>
      <p:pic>
        <p:nvPicPr>
          <p:cNvPr id="1401" name="image83.png"/>
          <p:cNvPicPr/>
          <p:nvPr/>
        </p:nvPicPr>
        <p:blipFill>
          <a:blip r:embed="rId3">
            <a:extLst/>
          </a:blip>
          <a:stretch>
            <a:fillRect/>
          </a:stretch>
        </p:blipFill>
        <p:spPr>
          <a:xfrm>
            <a:off x="457200" y="1589087"/>
            <a:ext cx="4040188" cy="2438401"/>
          </a:xfrm>
          <a:prstGeom prst="rect">
            <a:avLst/>
          </a:prstGeom>
          <a:ln w="12700">
            <a:miter lim="400000"/>
          </a:ln>
        </p:spPr>
      </p:pic>
    </p:spTree>
  </p:cSld>
  <p:clrMapOvr>
    <a:masterClrMapping/>
  </p:clrMapOvr>
  <p:transition spd="slow" advClick="1">
    <p:dissolve/>
  </p:transition>
</p:sld>
</file>

<file path=ppt/slides/slide2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3"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404" name="Shape 140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AUDIO</a:t>
            </a:r>
          </a:p>
        </p:txBody>
      </p:sp>
    </p:spTree>
  </p:cSld>
  <p:clrMapOvr>
    <a:masterClrMapping/>
  </p:clrMapOvr>
  <p:transition spd="slow" advClick="1">
    <p:dissolve/>
  </p:transition>
</p:sld>
</file>

<file path=ppt/slides/slide2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6" name="Shape 140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Sound</a:t>
            </a:r>
          </a:p>
        </p:txBody>
      </p:sp>
      <p:sp>
        <p:nvSpPr>
          <p:cNvPr id="1407" name="Shape 1407"/>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10" name="Group 1410"/>
          <p:cNvGrpSpPr/>
          <p:nvPr/>
        </p:nvGrpSpPr>
        <p:grpSpPr>
          <a:xfrm>
            <a:off x="1378220" y="1019175"/>
            <a:ext cx="7116938" cy="5703666"/>
            <a:chOff x="0" y="0"/>
            <a:chExt cx="7116936" cy="5703665"/>
          </a:xfrm>
        </p:grpSpPr>
        <p:sp>
          <p:nvSpPr>
            <p:cNvPr id="1408" name="Shape 1408"/>
            <p:cNvSpPr/>
            <p:nvPr/>
          </p:nvSpPr>
          <p:spPr>
            <a:xfrm>
              <a:off x="0" y="0"/>
              <a:ext cx="7116937" cy="4615537"/>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2000">
                  <a:solidFill>
                    <a:srgbClr val="FFFFFF"/>
                  </a:solidFill>
                  <a:latin typeface="Inconsolata"/>
                  <a:ea typeface="Inconsolata"/>
                  <a:cs typeface="Inconsolata"/>
                  <a:sym typeface="Inconsolata"/>
                </a:defRPr>
              </a:pPr>
            </a:p>
          </p:txBody>
        </p:sp>
        <p:sp>
          <p:nvSpPr>
            <p:cNvPr id="1409" name="Shape 1409"/>
            <p:cNvSpPr/>
            <p:nvPr/>
          </p:nvSpPr>
          <p:spPr>
            <a:xfrm>
              <a:off x="0" y="0"/>
              <a:ext cx="7116937" cy="5703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0">
                <a:spcBef>
                  <a:spcPts val="400"/>
                </a:spcBef>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 with &lt;Button id="play"&gt;&lt;/Button&gt; </a:t>
              </a:r>
              <a:endParaRPr sz="2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in controller: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$.play.addEventListener('click', function() {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var sound = Titanium.Media.createSound({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url: 'cricket.wav' // could be http url too!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sound.play();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a:t>
              </a:r>
              <a:br>
                <a:rPr sz="20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Powered By Titanium</a:t>
            </a:r>
          </a:p>
        </p:txBody>
      </p:sp>
      <p:pic>
        <p:nvPicPr>
          <p:cNvPr id="180" name="image23.png" descr="Screen Shot 2014-05-10 at 4.00.53 PM.png"/>
          <p:cNvPicPr/>
          <p:nvPr/>
        </p:nvPicPr>
        <p:blipFill>
          <a:blip r:embed="rId3">
            <a:extLst/>
          </a:blip>
          <a:stretch>
            <a:fillRect/>
          </a:stretch>
        </p:blipFill>
        <p:spPr>
          <a:xfrm>
            <a:off x="457200" y="1060450"/>
            <a:ext cx="1422400" cy="1408113"/>
          </a:xfrm>
          <a:prstGeom prst="rect">
            <a:avLst/>
          </a:prstGeom>
          <a:ln w="12700">
            <a:miter lim="400000"/>
          </a:ln>
        </p:spPr>
      </p:pic>
      <p:pic>
        <p:nvPicPr>
          <p:cNvPr id="181" name="image24.png" descr="Screen Shot 2014-05-10 at 3.53.08 PM.png"/>
          <p:cNvPicPr/>
          <p:nvPr/>
        </p:nvPicPr>
        <p:blipFill>
          <a:blip r:embed="rId4">
            <a:extLst/>
          </a:blip>
          <a:stretch>
            <a:fillRect/>
          </a:stretch>
        </p:blipFill>
        <p:spPr>
          <a:xfrm>
            <a:off x="1879600" y="1049337"/>
            <a:ext cx="1400175" cy="1408113"/>
          </a:xfrm>
          <a:prstGeom prst="rect">
            <a:avLst/>
          </a:prstGeom>
          <a:ln w="12700">
            <a:miter lim="400000"/>
          </a:ln>
        </p:spPr>
      </p:pic>
      <p:pic>
        <p:nvPicPr>
          <p:cNvPr id="182" name="image25.png" descr="Screen Shot 2014-05-10 at 3.52.36 PM.png"/>
          <p:cNvPicPr/>
          <p:nvPr/>
        </p:nvPicPr>
        <p:blipFill>
          <a:blip r:embed="rId5">
            <a:extLst/>
          </a:blip>
          <a:stretch>
            <a:fillRect/>
          </a:stretch>
        </p:blipFill>
        <p:spPr>
          <a:xfrm>
            <a:off x="3279775" y="1060450"/>
            <a:ext cx="1414463" cy="1408113"/>
          </a:xfrm>
          <a:prstGeom prst="rect">
            <a:avLst/>
          </a:prstGeom>
          <a:ln w="12700">
            <a:miter lim="400000"/>
          </a:ln>
        </p:spPr>
      </p:pic>
      <p:pic>
        <p:nvPicPr>
          <p:cNvPr id="183" name="image26.png" descr="Screen Shot 2014-05-10 at 3.51.30 PM.png"/>
          <p:cNvPicPr/>
          <p:nvPr/>
        </p:nvPicPr>
        <p:blipFill>
          <a:blip r:embed="rId6">
            <a:extLst/>
          </a:blip>
          <a:stretch>
            <a:fillRect/>
          </a:stretch>
        </p:blipFill>
        <p:spPr>
          <a:xfrm>
            <a:off x="4694237" y="1049337"/>
            <a:ext cx="1436688" cy="1419226"/>
          </a:xfrm>
          <a:prstGeom prst="rect">
            <a:avLst/>
          </a:prstGeom>
          <a:ln w="12700">
            <a:miter lim="400000"/>
          </a:ln>
        </p:spPr>
      </p:pic>
      <p:pic>
        <p:nvPicPr>
          <p:cNvPr id="184" name="image27.png" descr="Screen Shot 2014-05-10 at 3.51.07 PM.png"/>
          <p:cNvPicPr/>
          <p:nvPr/>
        </p:nvPicPr>
        <p:blipFill>
          <a:blip r:embed="rId7">
            <a:extLst/>
          </a:blip>
          <a:stretch>
            <a:fillRect/>
          </a:stretch>
        </p:blipFill>
        <p:spPr>
          <a:xfrm>
            <a:off x="6130925" y="1060450"/>
            <a:ext cx="1392238" cy="1408113"/>
          </a:xfrm>
          <a:prstGeom prst="rect">
            <a:avLst/>
          </a:prstGeom>
          <a:ln w="12700">
            <a:miter lim="400000"/>
          </a:ln>
        </p:spPr>
      </p:pic>
      <p:pic>
        <p:nvPicPr>
          <p:cNvPr id="185" name="image28.png" descr="Screen Shot 2014-05-10 at 3.50.15 PM.png"/>
          <p:cNvPicPr/>
          <p:nvPr/>
        </p:nvPicPr>
        <p:blipFill>
          <a:blip r:embed="rId8">
            <a:extLst/>
          </a:blip>
          <a:stretch>
            <a:fillRect/>
          </a:stretch>
        </p:blipFill>
        <p:spPr>
          <a:xfrm>
            <a:off x="457200" y="2468563"/>
            <a:ext cx="1422400" cy="1438276"/>
          </a:xfrm>
          <a:prstGeom prst="rect">
            <a:avLst/>
          </a:prstGeom>
          <a:ln w="12700">
            <a:miter lim="400000"/>
          </a:ln>
        </p:spPr>
      </p:pic>
      <p:pic>
        <p:nvPicPr>
          <p:cNvPr id="186" name="image29.png" descr="Screen Shot 2014-05-10 at 3.49.43 PM.png"/>
          <p:cNvPicPr/>
          <p:nvPr/>
        </p:nvPicPr>
        <p:blipFill>
          <a:blip r:embed="rId9">
            <a:extLst/>
          </a:blip>
          <a:stretch>
            <a:fillRect/>
          </a:stretch>
        </p:blipFill>
        <p:spPr>
          <a:xfrm>
            <a:off x="1825625" y="2468563"/>
            <a:ext cx="1444625" cy="1438276"/>
          </a:xfrm>
          <a:prstGeom prst="rect">
            <a:avLst/>
          </a:prstGeom>
          <a:ln w="12700">
            <a:miter lim="400000"/>
          </a:ln>
        </p:spPr>
      </p:pic>
      <p:pic>
        <p:nvPicPr>
          <p:cNvPr id="187" name="image30.png" descr="Screen Shot 2014-05-10 at 3.49.26 PM.png"/>
          <p:cNvPicPr/>
          <p:nvPr/>
        </p:nvPicPr>
        <p:blipFill>
          <a:blip r:embed="rId10">
            <a:extLst/>
          </a:blip>
          <a:stretch>
            <a:fillRect/>
          </a:stretch>
        </p:blipFill>
        <p:spPr>
          <a:xfrm>
            <a:off x="3279775" y="2457450"/>
            <a:ext cx="1508125" cy="1436688"/>
          </a:xfrm>
          <a:prstGeom prst="rect">
            <a:avLst/>
          </a:prstGeom>
          <a:ln w="12700">
            <a:miter lim="400000"/>
          </a:ln>
        </p:spPr>
      </p:pic>
      <p:pic>
        <p:nvPicPr>
          <p:cNvPr id="188" name="image31.png" descr="Screen Shot 2014-05-10 at 4.16.48 PM.png"/>
          <p:cNvPicPr/>
          <p:nvPr/>
        </p:nvPicPr>
        <p:blipFill>
          <a:blip r:embed="rId11">
            <a:extLst/>
          </a:blip>
          <a:stretch>
            <a:fillRect/>
          </a:stretch>
        </p:blipFill>
        <p:spPr>
          <a:xfrm>
            <a:off x="4675187" y="2466975"/>
            <a:ext cx="1455738" cy="1439863"/>
          </a:xfrm>
          <a:prstGeom prst="rect">
            <a:avLst/>
          </a:prstGeom>
          <a:ln w="12700">
            <a:miter lim="400000"/>
          </a:ln>
        </p:spPr>
      </p:pic>
      <p:pic>
        <p:nvPicPr>
          <p:cNvPr id="189" name="image32.png" descr="Screen Shot 2014-05-10 at 4.11.48 PM.png"/>
          <p:cNvPicPr/>
          <p:nvPr/>
        </p:nvPicPr>
        <p:blipFill>
          <a:blip r:embed="rId12">
            <a:extLst/>
          </a:blip>
          <a:stretch>
            <a:fillRect/>
          </a:stretch>
        </p:blipFill>
        <p:spPr>
          <a:xfrm>
            <a:off x="6130925" y="2468563"/>
            <a:ext cx="1433513" cy="1425576"/>
          </a:xfrm>
          <a:prstGeom prst="rect">
            <a:avLst/>
          </a:prstGeom>
          <a:ln w="12700">
            <a:miter lim="400000"/>
          </a:ln>
        </p:spPr>
      </p:pic>
      <p:sp>
        <p:nvSpPr>
          <p:cNvPr id="190" name="Shape 190"/>
          <p:cNvSpPr/>
          <p:nvPr/>
        </p:nvSpPr>
        <p:spPr>
          <a:xfrm>
            <a:off x="457200" y="3992562"/>
            <a:ext cx="7772400"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solidFill>
                  <a:srgbClr val="A71220"/>
                </a:solidFill>
                <a:latin typeface="Open Sans"/>
                <a:ea typeface="Open Sans"/>
                <a:cs typeface="Open Sans"/>
                <a:sym typeface="Open Sans"/>
              </a:defRPr>
            </a:lvl1pPr>
          </a:lstStyle>
          <a:p>
            <a:pPr lvl="0">
              <a:defRPr b="0" sz="1800">
                <a:solidFill>
                  <a:srgbClr val="000000"/>
                </a:solidFill>
              </a:defRPr>
            </a:pPr>
            <a:r>
              <a:rPr b="1" sz="3200">
                <a:solidFill>
                  <a:srgbClr val="A71220"/>
                </a:solidFill>
              </a:rPr>
              <a:t>Over 75K apps on App Stores!</a:t>
            </a:r>
          </a:p>
        </p:txBody>
      </p:sp>
      <p:pic>
        <p:nvPicPr>
          <p:cNvPr id="191" name="image33.png" descr="Screen Shot 2014-05-10 at 4.19.28 PM.png"/>
          <p:cNvPicPr/>
          <p:nvPr/>
        </p:nvPicPr>
        <p:blipFill>
          <a:blip r:embed="rId13">
            <a:extLst/>
          </a:blip>
          <a:stretch>
            <a:fillRect/>
          </a:stretch>
        </p:blipFill>
        <p:spPr>
          <a:xfrm>
            <a:off x="7518400" y="1060450"/>
            <a:ext cx="1374775" cy="1397000"/>
          </a:xfrm>
          <a:prstGeom prst="rect">
            <a:avLst/>
          </a:prstGeom>
          <a:ln w="12700">
            <a:miter lim="400000"/>
          </a:ln>
        </p:spPr>
      </p:pic>
      <p:pic>
        <p:nvPicPr>
          <p:cNvPr id="192" name="image34.png" descr="Screen Shot 2014-05-10 at 4.19.06 PM.png"/>
          <p:cNvPicPr/>
          <p:nvPr/>
        </p:nvPicPr>
        <p:blipFill>
          <a:blip r:embed="rId14">
            <a:extLst/>
          </a:blip>
          <a:stretch>
            <a:fillRect/>
          </a:stretch>
        </p:blipFill>
        <p:spPr>
          <a:xfrm>
            <a:off x="7497763" y="2481263"/>
            <a:ext cx="1416051" cy="1425576"/>
          </a:xfrm>
          <a:prstGeom prst="rect">
            <a:avLst/>
          </a:prstGeom>
          <a:ln w="12700">
            <a:miter lim="400000"/>
          </a:ln>
        </p:spPr>
      </p:pic>
    </p:spTree>
  </p:cSld>
  <p:clrMapOvr>
    <a:masterClrMapping/>
  </p:clrMapOvr>
  <p:transition spd="slow" advClick="1">
    <p:dissolve/>
  </p:transition>
</p:sld>
</file>

<file path=ppt/slides/slide2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2" name="Shape 14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Recording (iOS)</a:t>
            </a:r>
          </a:p>
        </p:txBody>
      </p:sp>
      <p:sp>
        <p:nvSpPr>
          <p:cNvPr id="1413" name="Shape 141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16" name="Group 1416"/>
          <p:cNvGrpSpPr/>
          <p:nvPr/>
        </p:nvGrpSpPr>
        <p:grpSpPr>
          <a:xfrm>
            <a:off x="1038225" y="965200"/>
            <a:ext cx="6165850" cy="4105275"/>
            <a:chOff x="0" y="0"/>
            <a:chExt cx="6165850" cy="4105275"/>
          </a:xfrm>
        </p:grpSpPr>
        <p:sp>
          <p:nvSpPr>
            <p:cNvPr id="1414" name="Shape 1414"/>
            <p:cNvSpPr/>
            <p:nvPr/>
          </p:nvSpPr>
          <p:spPr>
            <a:xfrm>
              <a:off x="0" y="0"/>
              <a:ext cx="6165850" cy="410527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800">
                  <a:solidFill>
                    <a:srgbClr val="FFFFFF"/>
                  </a:solidFill>
                  <a:latin typeface="Inconsolata"/>
                  <a:ea typeface="Inconsolata"/>
                  <a:cs typeface="Inconsolata"/>
                  <a:sym typeface="Inconsolata"/>
                </a:defRPr>
              </a:pPr>
            </a:p>
          </p:txBody>
        </p:sp>
        <p:sp>
          <p:nvSpPr>
            <p:cNvPr id="1415" name="Shape 1415"/>
            <p:cNvSpPr/>
            <p:nvPr/>
          </p:nvSpPr>
          <p:spPr>
            <a:xfrm>
              <a:off x="0" y="0"/>
              <a:ext cx="6165850" cy="39641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r>
                <a:rPr>
                  <a:solidFill>
                    <a:srgbClr val="FFFFFF"/>
                  </a:solidFill>
                  <a:latin typeface="Inconsolata"/>
                  <a:ea typeface="Inconsolata"/>
                  <a:cs typeface="Inconsolata"/>
                  <a:sym typeface="Inconsolata"/>
                </a:rPr>
                <a:t>// with &lt;Button id="record"&gt;&lt;/Button&gt; </a:t>
              </a:r>
              <a:endParaRPr>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in controller: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recorder = Ti.Media.createAudioRecorder({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compression: Ti.Media.AUDIO_FORMAT_ULAW,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format: Ti.Media.AUDIO_FILEFORMAT_WAVE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$.record.addEventListener('click',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recorder.start();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Ti.Media.startMicrophoneMonitor();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8" name="Shape 141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Streaming Audio</a:t>
            </a:r>
          </a:p>
        </p:txBody>
      </p:sp>
      <p:sp>
        <p:nvSpPr>
          <p:cNvPr id="1419" name="Shape 1419"/>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22" name="Group 1422"/>
          <p:cNvGrpSpPr/>
          <p:nvPr/>
        </p:nvGrpSpPr>
        <p:grpSpPr>
          <a:xfrm>
            <a:off x="1058862" y="965199"/>
            <a:ext cx="6642101" cy="4150616"/>
            <a:chOff x="0" y="0"/>
            <a:chExt cx="6642100" cy="4150614"/>
          </a:xfrm>
        </p:grpSpPr>
        <p:sp>
          <p:nvSpPr>
            <p:cNvPr id="1420" name="Shape 1420"/>
            <p:cNvSpPr/>
            <p:nvPr/>
          </p:nvSpPr>
          <p:spPr>
            <a:xfrm>
              <a:off x="0" y="0"/>
              <a:ext cx="6642100" cy="406400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421" name="Shape 1421"/>
            <p:cNvSpPr/>
            <p:nvPr/>
          </p:nvSpPr>
          <p:spPr>
            <a:xfrm>
              <a:off x="0" y="0"/>
              <a:ext cx="6642100" cy="41506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 with &lt;AudioPlayer id="player"/&gt; and &lt;Button id='playbtn'/&gt; </a:t>
              </a:r>
              <a:endParaRPr>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in the controller: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$.player.url = 'http://www.example.com/podcast.mp3';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$.playbtn.addEventListener('click',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$.player.start();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$.win.addEventListener('close',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$.player.stop(); // stop playback when window closes!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4"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425" name="Shape 142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VIDEO</a:t>
            </a:r>
          </a:p>
        </p:txBody>
      </p:sp>
    </p:spTree>
  </p:cSld>
  <p:clrMapOvr>
    <a:masterClrMapping/>
  </p:clrMapOvr>
  <p:transition spd="slow" advClick="1">
    <p:dissolve/>
  </p:transition>
</p:sld>
</file>

<file path=ppt/slides/slide2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7" name="Shape 14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VideoPlayer</a:t>
            </a:r>
          </a:p>
        </p:txBody>
      </p:sp>
      <p:sp>
        <p:nvSpPr>
          <p:cNvPr id="1428" name="Shape 142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31" name="Group 1431"/>
          <p:cNvGrpSpPr/>
          <p:nvPr/>
        </p:nvGrpSpPr>
        <p:grpSpPr>
          <a:xfrm>
            <a:off x="1068387" y="1089025"/>
            <a:ext cx="6734176" cy="3690938"/>
            <a:chOff x="0" y="0"/>
            <a:chExt cx="6734175" cy="3690937"/>
          </a:xfrm>
        </p:grpSpPr>
        <p:sp>
          <p:nvSpPr>
            <p:cNvPr id="1429" name="Shape 1429"/>
            <p:cNvSpPr/>
            <p:nvPr/>
          </p:nvSpPr>
          <p:spPr>
            <a:xfrm>
              <a:off x="0" y="0"/>
              <a:ext cx="6734175" cy="369093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430" name="Shape 1430"/>
            <p:cNvSpPr/>
            <p:nvPr/>
          </p:nvSpPr>
          <p:spPr>
            <a:xfrm>
              <a:off x="0" y="0"/>
              <a:ext cx="6734175" cy="33154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with &lt;VideoPlayer id="player"/&gt; and &lt;Button id='playbtn'/&gt;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in the controller: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$.player.url = 'movie.mp4'; // http url would work too!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set player control style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$.player.movieControlStyle = Titanium.Media.VIDEO_CONTROL_EMBEDDED;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$.playbtn.addEventListener('click', function()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$.player.start();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$.win.addEventListener('close', function()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$.player.stop(); // stop playback when window closes!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p>
          </p:txBody>
        </p:sp>
      </p:grpSp>
      <p:sp>
        <p:nvSpPr>
          <p:cNvPr id="1432" name="Shape 1432"/>
          <p:cNvSpPr/>
          <p:nvPr/>
        </p:nvSpPr>
        <p:spPr>
          <a:xfrm>
            <a:off x="484187" y="4803775"/>
            <a:ext cx="8280401" cy="242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FFFFF"/>
                </a:solidFill>
                <a:latin typeface="Inconsolata"/>
                <a:ea typeface="Inconsolata"/>
                <a:cs typeface="Inconsolata"/>
                <a:sym typeface="Inconsolata"/>
              </a:defRPr>
            </a:lvl1pPr>
          </a:lstStyle>
          <a:p>
            <a:pPr lvl="0">
              <a:defRPr sz="1800">
                <a:solidFill>
                  <a:srgbClr val="000000"/>
                </a:solidFill>
              </a:defRPr>
            </a:pPr>
            <a:r>
              <a:rPr sz="1200">
                <a:solidFill>
                  <a:srgbClr val="FFFFFF"/>
                </a:solidFill>
              </a:rPr>
              <a:t>Streaming support: HTTP Live Streaming (iOS), RTSP (Android), pseudo-streaming</a:t>
            </a:r>
          </a:p>
        </p:txBody>
      </p:sp>
    </p:spTree>
  </p:cSld>
  <p:clrMapOvr>
    <a:masterClrMapping/>
  </p:clrMapOvr>
  <p:transition spd="slow" advClick="1">
    <p:dissolve/>
  </p:transition>
</p:sld>
</file>

<file path=ppt/slides/slide2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4" name="Shape 143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Video Events</a:t>
            </a:r>
            <a:br>
              <a:rPr b="1" cap="small" sz="960">
                <a:solidFill>
                  <a:srgbClr val="A71220"/>
                </a:solidFill>
              </a:rPr>
            </a:br>
          </a:p>
        </p:txBody>
      </p:sp>
      <p:sp>
        <p:nvSpPr>
          <p:cNvPr id="1435" name="Shape 143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b="1" i="1" sz="2800">
                <a:solidFill>
                  <a:srgbClr val="2D2D2B"/>
                </a:solidFill>
              </a:rPr>
              <a:t>load</a:t>
            </a:r>
            <a:r>
              <a:rPr sz="2800">
                <a:solidFill>
                  <a:srgbClr val="2D2D2B"/>
                </a:solidFill>
              </a:rPr>
              <a:t> : Video file has finished loading</a:t>
            </a:r>
            <a:endParaRPr sz="2800">
              <a:solidFill>
                <a:srgbClr val="2D2D2B"/>
              </a:solidFill>
            </a:endParaRPr>
          </a:p>
          <a:p>
            <a:pPr lvl="0">
              <a:buBlip>
                <a:blip r:embed="rId2"/>
              </a:buBlip>
              <a:defRPr sz="1800">
                <a:solidFill>
                  <a:srgbClr val="000000"/>
                </a:solidFill>
              </a:defRPr>
            </a:pPr>
            <a:r>
              <a:rPr b="1" i="1" sz="2800">
                <a:solidFill>
                  <a:srgbClr val="2D2D2B"/>
                </a:solidFill>
              </a:rPr>
              <a:t>complete</a:t>
            </a:r>
            <a:r>
              <a:rPr sz="2800">
                <a:solidFill>
                  <a:srgbClr val="2D2D2B"/>
                </a:solidFill>
              </a:rPr>
              <a:t> : Video has finished playing, e.reason on event object will tell you why</a:t>
            </a:r>
            <a:endParaRPr sz="2800">
              <a:solidFill>
                <a:srgbClr val="2D2D2B"/>
              </a:solidFill>
            </a:endParaRPr>
          </a:p>
          <a:p>
            <a:pPr lvl="0">
              <a:buBlip>
                <a:blip r:embed="rId2"/>
              </a:buBlip>
              <a:defRPr sz="1800">
                <a:solidFill>
                  <a:srgbClr val="000000"/>
                </a:solidFill>
              </a:defRPr>
            </a:pPr>
            <a:r>
              <a:rPr b="1" i="1" sz="2800">
                <a:solidFill>
                  <a:srgbClr val="2D2D2B"/>
                </a:solidFill>
              </a:rPr>
              <a:t>fullscreen </a:t>
            </a:r>
            <a:r>
              <a:rPr sz="2800">
                <a:solidFill>
                  <a:srgbClr val="2D2D2B"/>
                </a:solidFill>
              </a:rPr>
              <a:t> : Video player has changed to or from fullscreen mode</a:t>
            </a:r>
          </a:p>
        </p:txBody>
      </p:sp>
    </p:spTree>
  </p:cSld>
  <p:clrMapOvr>
    <a:masterClrMapping/>
  </p:clrMapOvr>
  <p:transition spd="slow" advClick="1">
    <p:dissolve/>
  </p:transition>
</p:sld>
</file>

<file path=ppt/slides/slide2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37"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438" name="Shape 143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CAPTURING IMAGES</a:t>
            </a:r>
          </a:p>
        </p:txBody>
      </p:sp>
    </p:spTree>
  </p:cSld>
  <p:clrMapOvr>
    <a:masterClrMapping/>
  </p:clrMapOvr>
  <p:transition spd="slow" advClick="1">
    <p:dissolve/>
  </p:transition>
</p:sld>
</file>

<file path=ppt/slides/slide2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0" name="Shape 144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From the Gallery</a:t>
            </a:r>
          </a:p>
        </p:txBody>
      </p:sp>
      <p:sp>
        <p:nvSpPr>
          <p:cNvPr id="1441" name="Shape 1441"/>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442" name="Shape 1442"/>
          <p:cNvSpPr/>
          <p:nvPr/>
        </p:nvSpPr>
        <p:spPr>
          <a:xfrm>
            <a:off x="407987" y="965200"/>
            <a:ext cx="8328026" cy="383641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$.galleryButton.addEventListener('click',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var options =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success: function(e)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user selects from gallery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e.media == the image data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cancel: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user cancels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error: function(error)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there's an error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error.code is a constant, like Titanium.Media.NO_CAMERA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allowEditing: true,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mediaTypes: [Ti.Media.MEDIA_TYPE_PHOTO]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Ti.Media.openPhotoGallery(options);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t>
            </a:r>
            <a:br>
              <a:rPr sz="1200">
                <a:solidFill>
                  <a:srgbClr val="FFFFFF"/>
                </a:solidFill>
                <a:latin typeface="Inconsolata"/>
                <a:ea typeface="Inconsolata"/>
                <a:cs typeface="Inconsolata"/>
                <a:sym typeface="Inconsolata"/>
              </a:rPr>
            </a:br>
          </a:p>
        </p:txBody>
      </p:sp>
    </p:spTree>
  </p:cSld>
  <p:clrMapOvr>
    <a:masterClrMapping/>
  </p:clrMapOvr>
  <p:transition spd="slow" advClick="1">
    <p:dissolve/>
  </p:transition>
</p:sld>
</file>

<file path=ppt/slides/slide2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4" name="Shape 14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From the Camera</a:t>
            </a:r>
          </a:p>
        </p:txBody>
      </p:sp>
      <p:sp>
        <p:nvSpPr>
          <p:cNvPr id="1445" name="Shape 144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48" name="Group 1448"/>
          <p:cNvGrpSpPr/>
          <p:nvPr/>
        </p:nvGrpSpPr>
        <p:grpSpPr>
          <a:xfrm>
            <a:off x="1241424" y="965200"/>
            <a:ext cx="6357940" cy="4084638"/>
            <a:chOff x="0" y="0"/>
            <a:chExt cx="6357938" cy="4084637"/>
          </a:xfrm>
        </p:grpSpPr>
        <p:sp>
          <p:nvSpPr>
            <p:cNvPr id="1446" name="Shape 1446"/>
            <p:cNvSpPr/>
            <p:nvPr/>
          </p:nvSpPr>
          <p:spPr>
            <a:xfrm>
              <a:off x="-1" y="0"/>
              <a:ext cx="6357940" cy="408463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447" name="Shape 1447"/>
            <p:cNvSpPr/>
            <p:nvPr/>
          </p:nvSpPr>
          <p:spPr>
            <a:xfrm>
              <a:off x="-1" y="0"/>
              <a:ext cx="6357940" cy="36713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$.galleryButton.addEventListener('click',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var options =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success: function(e)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user selects from gallery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e.media == the image data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cancel: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user cancels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error: function(error)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there's an error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error.code is a constant, like Titanium.Media.NO_CAMERA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saveToPhotoGallery: true,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mediaTypes: [Ti.Media.MEDIA_TYPE_PHOTO, Ti.Media.MEDIA_TYPE_VIDEO]</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Ti.Media.showCamera(options);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0" name="Shape 1450"/>
          <p:cNvSpPr/>
          <p:nvPr>
            <p:ph type="body" idx="1"/>
          </p:nvPr>
        </p:nvSpPr>
        <p:spPr>
          <a:xfrm>
            <a:off x="4645025" y="233203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Media constants</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Helper properties (e.g. isCameraSupported)</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Helpful methods (e.g. beep(), vibrate(), etc.)</a:t>
            </a:r>
          </a:p>
        </p:txBody>
      </p:sp>
      <p:sp>
        <p:nvSpPr>
          <p:cNvPr id="1451" name="Shape 14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Ti.Media</a:t>
            </a:r>
          </a:p>
        </p:txBody>
      </p:sp>
      <p:pic>
        <p:nvPicPr>
          <p:cNvPr id="1452" name="image84.png"/>
          <p:cNvPicPr/>
          <p:nvPr/>
        </p:nvPicPr>
        <p:blipFill>
          <a:blip r:embed="rId3">
            <a:extLst/>
          </a:blip>
          <a:stretch>
            <a:fillRect/>
          </a:stretch>
        </p:blipFill>
        <p:spPr>
          <a:xfrm>
            <a:off x="457200" y="2095500"/>
            <a:ext cx="4040188" cy="2035175"/>
          </a:xfrm>
          <a:prstGeom prst="rect">
            <a:avLst/>
          </a:prstGeom>
          <a:ln w="12700">
            <a:miter lim="400000"/>
          </a:ln>
        </p:spPr>
      </p:pic>
    </p:spTree>
  </p:cSld>
  <p:clrMapOvr>
    <a:masterClrMapping/>
  </p:clrMapOvr>
  <p:transition spd="slow" advClick="1">
    <p:dissolve/>
  </p:transition>
</p:sld>
</file>

<file path=ppt/slides/slide2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4" name="Shape 145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Demo - Saving images to the gallery</a:t>
            </a:r>
            <a:br>
              <a:rPr b="1" cap="small" sz="960">
                <a:solidFill>
                  <a:srgbClr val="A71220"/>
                </a:solidFill>
              </a:rPr>
            </a:br>
          </a:p>
        </p:txBody>
      </p:sp>
      <p:sp>
        <p:nvSpPr>
          <p:cNvPr id="1455" name="Shape 145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Open gallery in simulator, then close it</a:t>
            </a:r>
            <a:endParaRPr sz="2800">
              <a:solidFill>
                <a:srgbClr val="2D2D2B"/>
              </a:solidFill>
            </a:endParaRPr>
          </a:p>
          <a:p>
            <a:pPr lvl="0">
              <a:buBlip>
                <a:blip r:embed="rId2"/>
              </a:buBlip>
              <a:defRPr sz="1800">
                <a:solidFill>
                  <a:srgbClr val="000000"/>
                </a:solidFill>
              </a:defRPr>
            </a:pPr>
            <a:r>
              <a:rPr sz="2800">
                <a:solidFill>
                  <a:srgbClr val="2D2D2B"/>
                </a:solidFill>
              </a:rPr>
              <a:t>Find images using simulator's web browser (e.g. Google Images search)</a:t>
            </a:r>
            <a:endParaRPr sz="2800">
              <a:solidFill>
                <a:srgbClr val="2D2D2B"/>
              </a:solidFill>
            </a:endParaRPr>
          </a:p>
          <a:p>
            <a:pPr lvl="0">
              <a:buBlip>
                <a:blip r:embed="rId2"/>
              </a:buBlip>
              <a:defRPr sz="1800">
                <a:solidFill>
                  <a:srgbClr val="000000"/>
                </a:solidFill>
              </a:defRPr>
            </a:pPr>
            <a:r>
              <a:rPr sz="2800">
                <a:solidFill>
                  <a:srgbClr val="2D2D2B"/>
                </a:solidFill>
              </a:rPr>
              <a:t>Press and hold on image</a:t>
            </a:r>
            <a:endParaRPr sz="2800">
              <a:solidFill>
                <a:srgbClr val="2D2D2B"/>
              </a:solidFill>
            </a:endParaRPr>
          </a:p>
          <a:p>
            <a:pPr lvl="0">
              <a:buBlip>
                <a:blip r:embed="rId2"/>
              </a:buBlip>
              <a:defRPr sz="1800">
                <a:solidFill>
                  <a:srgbClr val="000000"/>
                </a:solidFill>
              </a:defRPr>
            </a:pPr>
            <a:r>
              <a:rPr sz="2800">
                <a:solidFill>
                  <a:srgbClr val="2D2D2B"/>
                </a:solidFill>
              </a:rPr>
              <a:t>Choose Save image</a:t>
            </a:r>
          </a:p>
        </p:txBody>
      </p:sp>
    </p:spTree>
  </p:cSld>
  <p:clrMapOvr>
    <a:masterClrMapping/>
  </p:clrMapOvr>
  <p:transition spd="slow" advClick="1">
    <p:dissolve/>
  </p:transition>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6"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97" name="Shape 197"/>
          <p:cNvSpPr/>
          <p:nvPr>
            <p:ph type="title"/>
          </p:nvPr>
        </p:nvSpPr>
        <p:spPr>
          <a:xfrm>
            <a:off x="711200" y="2997200"/>
            <a:ext cx="7772400" cy="452438"/>
          </a:xfrm>
          <a:prstGeom prst="rect">
            <a:avLst/>
          </a:prstGeom>
        </p:spPr>
        <p:txBody>
          <a:bodyPr lIns="0" tIns="0" rIns="0" bIns="0">
            <a:normAutofit fontScale="100000" lnSpcReduction="0"/>
          </a:bodyPr>
          <a:lstStyle>
            <a:lvl1pPr defTabSz="367189">
              <a:defRPr sz="2340">
                <a:latin typeface="Corbel"/>
                <a:ea typeface="Corbel"/>
                <a:cs typeface="Corbel"/>
                <a:sym typeface="Corbel"/>
              </a:defRPr>
            </a:lvl1pPr>
          </a:lstStyle>
          <a:p>
            <a:pPr lvl="0">
              <a:defRPr b="0" sz="1800">
                <a:solidFill>
                  <a:srgbClr val="000000"/>
                </a:solidFill>
              </a:defRPr>
            </a:pPr>
            <a:r>
              <a:rPr b="1" sz="2340">
                <a:solidFill>
                  <a:srgbClr val="FFFFFE"/>
                </a:solidFill>
              </a:rPr>
              <a:t>ARCHITECTURE</a:t>
            </a:r>
          </a:p>
        </p:txBody>
      </p:sp>
    </p:spTree>
  </p:cSld>
  <p:clrMapOvr>
    <a:masterClrMapping/>
  </p:clrMapOvr>
  <p:transition spd="slow" advClick="1">
    <p:dissolve/>
  </p:transition>
</p:sld>
</file>

<file path=ppt/slides/slide2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7" name="Shape 14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458" name="Shape 1458"/>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buSzTx/>
              <a:buNone/>
              <a:defRPr sz="1800">
                <a:solidFill>
                  <a:srgbClr val="000000"/>
                </a:solidFill>
              </a:defRPr>
            </a:pPr>
            <a:endParaRPr b="1" sz="2800">
              <a:solidFill>
                <a:srgbClr val="2D2D2B"/>
              </a:solidFill>
            </a:endParaRPr>
          </a:p>
          <a:p>
            <a:pPr lvl="0">
              <a:buBlip>
                <a:blip r:embed="rId2"/>
              </a:buBlip>
              <a:defRPr sz="1800">
                <a:solidFill>
                  <a:srgbClr val="000000"/>
                </a:solidFill>
              </a:defRPr>
            </a:pPr>
            <a:r>
              <a:rPr sz="2800">
                <a:solidFill>
                  <a:srgbClr val="2D2D2B"/>
                </a:solidFill>
              </a:rPr>
              <a:t>Explored Titanium Media APIs</a:t>
            </a:r>
            <a:endParaRPr sz="2800">
              <a:solidFill>
                <a:srgbClr val="2D2D2B"/>
              </a:solidFill>
            </a:endParaRPr>
          </a:p>
          <a:p>
            <a:pPr lvl="0">
              <a:buBlip>
                <a:blip r:embed="rId2"/>
              </a:buBlip>
              <a:defRPr sz="1800">
                <a:solidFill>
                  <a:srgbClr val="000000"/>
                </a:solidFill>
              </a:defRPr>
            </a:pPr>
            <a:r>
              <a:rPr sz="2800">
                <a:solidFill>
                  <a:srgbClr val="2D2D2B"/>
                </a:solidFill>
              </a:rPr>
              <a:t>Leveraged media in your application</a:t>
            </a:r>
          </a:p>
        </p:txBody>
      </p:sp>
    </p:spTree>
  </p:cSld>
  <p:clrMapOvr>
    <a:masterClrMapping/>
  </p:clrMapOvr>
  <p:transition spd="slow" advClick="1">
    <p:dissolve/>
  </p:transition>
</p:sld>
</file>

<file path=ppt/slides/slide2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0" name="Shape 1460"/>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2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2" name="Shape 146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463" name="Shape 1463"/>
          <p:cNvSpPr/>
          <p:nvPr>
            <p:ph type="body" idx="1"/>
          </p:nvPr>
        </p:nvSpPr>
        <p:spPr>
          <a:xfrm>
            <a:off x="457200" y="1154112"/>
            <a:ext cx="8229600" cy="3440113"/>
          </a:xfrm>
          <a:prstGeom prst="rect">
            <a:avLst/>
          </a:prstGeom>
        </p:spPr>
        <p:txBody>
          <a:bodyPr/>
          <a:lstStyle/>
          <a:p>
            <a:pPr lvl="0" marL="0" indent="0" algn="ctr" defTabSz="391668">
              <a:lnSpc>
                <a:spcPct val="80000"/>
              </a:lnSpc>
              <a:spcBef>
                <a:spcPts val="500"/>
              </a:spcBef>
              <a:buSzTx/>
              <a:buNone/>
              <a:defRPr sz="1800">
                <a:solidFill>
                  <a:srgbClr val="000000"/>
                </a:solidFill>
              </a:defRPr>
            </a:pPr>
            <a:r>
              <a:rPr b="1" sz="2496">
                <a:solidFill>
                  <a:srgbClr val="2D2D2B"/>
                </a:solidFill>
              </a:rPr>
              <a:t>In this lab, you will:</a:t>
            </a:r>
            <a:endParaRPr b="1" sz="2496">
              <a:solidFill>
                <a:srgbClr val="2D2D2B"/>
              </a:solidFill>
            </a:endParaRPr>
          </a:p>
          <a:p>
            <a:pPr lvl="0" marL="0" indent="0" algn="ctr" defTabSz="391668">
              <a:lnSpc>
                <a:spcPct val="80000"/>
              </a:lnSpc>
              <a:buSzTx/>
              <a:buNone/>
              <a:defRPr sz="1800">
                <a:solidFill>
                  <a:srgbClr val="000000"/>
                </a:solidFill>
              </a:defRPr>
            </a:pPr>
            <a:endParaRPr sz="2496">
              <a:solidFill>
                <a:srgbClr val="2D2D2B"/>
              </a:solidFill>
            </a:endParaRPr>
          </a:p>
          <a:p>
            <a:pPr lvl="0" marL="0" indent="0" defTabSz="391668">
              <a:lnSpc>
                <a:spcPct val="80000"/>
              </a:lnSpc>
              <a:spcBef>
                <a:spcPts val="500"/>
              </a:spcBef>
              <a:buBlip>
                <a:blip r:embed="rId2"/>
              </a:buBlip>
              <a:defRPr sz="1800">
                <a:solidFill>
                  <a:srgbClr val="000000"/>
                </a:solidFill>
              </a:defRPr>
            </a:pPr>
            <a:r>
              <a:rPr sz="2496">
                <a:solidFill>
                  <a:srgbClr val="2D2D2B"/>
                </a:solidFill>
              </a:rPr>
              <a:t>Capture an image from the camera or load it from the gallery</a:t>
            </a:r>
            <a:endParaRPr sz="2496">
              <a:solidFill>
                <a:srgbClr val="2D2D2B"/>
              </a:solidFill>
            </a:endParaRPr>
          </a:p>
          <a:p>
            <a:pPr lvl="0" marL="0" indent="0" defTabSz="391668">
              <a:lnSpc>
                <a:spcPct val="80000"/>
              </a:lnSpc>
              <a:spcBef>
                <a:spcPts val="500"/>
              </a:spcBef>
              <a:buBlip>
                <a:blip r:embed="rId2"/>
              </a:buBlip>
              <a:defRPr sz="1800">
                <a:solidFill>
                  <a:srgbClr val="000000"/>
                </a:solidFill>
              </a:defRPr>
            </a:pPr>
            <a:r>
              <a:rPr sz="2496">
                <a:solidFill>
                  <a:srgbClr val="2D2D2B"/>
                </a:solidFill>
              </a:rPr>
              <a:t>Display the image on the details window for the fugitive</a:t>
            </a:r>
            <a:endParaRPr sz="2496">
              <a:solidFill>
                <a:srgbClr val="2D2D2B"/>
              </a:solidFill>
            </a:endParaRPr>
          </a:p>
          <a:p>
            <a:pPr lvl="0" marL="0" indent="0" defTabSz="391668">
              <a:lnSpc>
                <a:spcPct val="80000"/>
              </a:lnSpc>
              <a:spcBef>
                <a:spcPts val="500"/>
              </a:spcBef>
              <a:buBlip>
                <a:blip r:embed="rId2"/>
              </a:buBlip>
              <a:defRPr sz="1800">
                <a:solidFill>
                  <a:srgbClr val="000000"/>
                </a:solidFill>
              </a:defRPr>
            </a:pPr>
            <a:r>
              <a:rPr sz="2496">
                <a:solidFill>
                  <a:srgbClr val="2D2D2B"/>
                </a:solidFill>
              </a:rPr>
              <a:t>The image data won't be preserved (you'll do that in the next lab)</a:t>
            </a:r>
            <a:endParaRPr sz="2496">
              <a:solidFill>
                <a:srgbClr val="2D2D2B"/>
              </a:solidFill>
            </a:endParaRPr>
          </a:p>
          <a:p>
            <a:pPr lvl="0" marL="0" indent="0" defTabSz="391668">
              <a:lnSpc>
                <a:spcPct val="80000"/>
              </a:lnSpc>
              <a:buSzTx/>
              <a:buNone/>
              <a:defRPr sz="1800">
                <a:solidFill>
                  <a:srgbClr val="000000"/>
                </a:solidFill>
              </a:defRPr>
            </a:pPr>
            <a:endParaRPr sz="2496">
              <a:solidFill>
                <a:srgbClr val="2D2D2B"/>
              </a:solidFill>
            </a:endParaRPr>
          </a:p>
          <a:p>
            <a:pPr lvl="0" marL="0" indent="0" algn="ctr" defTabSz="391668">
              <a:lnSpc>
                <a:spcPct val="80000"/>
              </a:lnSpc>
              <a:spcBef>
                <a:spcPts val="500"/>
              </a:spcBef>
              <a:buSzTx/>
              <a:buNone/>
              <a:defRPr sz="1800">
                <a:solidFill>
                  <a:srgbClr val="000000"/>
                </a:solidFill>
              </a:defRPr>
            </a:pPr>
            <a:r>
              <a:rPr sz="2496">
                <a:solidFill>
                  <a:srgbClr val="2D2D2B"/>
                </a:solidFill>
              </a:rPr>
              <a:t>Lab: </a:t>
            </a:r>
            <a:r>
              <a:rPr sz="2496">
                <a:solidFill>
                  <a:srgbClr val="2D2D2B"/>
                </a:solidFill>
                <a:hlinkClick r:id="rId3" invalidUrl="" action="" tgtFrame="" tooltip="" history="1" highlightClick="0" endSnd="0"/>
              </a:rPr>
              <a:t>wiki.appcelerator.org/display/td/08.+Multimedia</a:t>
            </a:r>
          </a:p>
        </p:txBody>
      </p:sp>
    </p:spTree>
  </p:cSld>
  <p:clrMapOvr>
    <a:masterClrMapping/>
  </p:clrMapOvr>
  <p:transition spd="slow" advClick="1">
    <p:dissolve/>
  </p:transition>
</p:sld>
</file>

<file path=ppt/slides/slide2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469" name="Group 1469"/>
          <p:cNvGrpSpPr/>
          <p:nvPr/>
        </p:nvGrpSpPr>
        <p:grpSpPr>
          <a:xfrm>
            <a:off x="-6350" y="0"/>
            <a:ext cx="9312275" cy="5143500"/>
            <a:chOff x="0" y="0"/>
            <a:chExt cx="9312274" cy="5143500"/>
          </a:xfrm>
        </p:grpSpPr>
        <p:pic>
          <p:nvPicPr>
            <p:cNvPr id="1465"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468" name="Group 1468" descr="background-cover-muted_V.jpg"/>
            <p:cNvGrpSpPr/>
            <p:nvPr/>
          </p:nvGrpSpPr>
          <p:grpSpPr>
            <a:xfrm>
              <a:off x="4651905" y="0"/>
              <a:ext cx="4660370" cy="5143500"/>
              <a:chOff x="0" y="0"/>
              <a:chExt cx="4660369" cy="5143500"/>
            </a:xfrm>
          </p:grpSpPr>
          <p:sp>
            <p:nvSpPr>
              <p:cNvPr id="1466" name="Shape 1466"/>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467"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470" name="Shape 1470"/>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471" name="Shape 1471"/>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472" name="image77.jpg" descr="Cover_titanium blue.jpg"/>
          <p:cNvPicPr/>
          <p:nvPr/>
        </p:nvPicPr>
        <p:blipFill>
          <a:blip r:embed="rId4">
            <a:extLst/>
          </a:blip>
          <a:stretch>
            <a:fillRect/>
          </a:stretch>
        </p:blipFill>
        <p:spPr>
          <a:xfrm>
            <a:off x="-32273" y="-3549"/>
            <a:ext cx="9310146" cy="5150598"/>
          </a:xfrm>
          <a:prstGeom prst="rect">
            <a:avLst/>
          </a:prstGeom>
          <a:ln w="12700">
            <a:miter lim="400000"/>
          </a:ln>
        </p:spPr>
      </p:pic>
      <p:sp>
        <p:nvSpPr>
          <p:cNvPr id="1473" name="Shape 1473"/>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2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5" name="Shape 147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Filesystem</a:t>
            </a:r>
          </a:p>
        </p:txBody>
      </p:sp>
      <p:sp>
        <p:nvSpPr>
          <p:cNvPr id="1476" name="Shape 1476"/>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8" name="Shape 1478"/>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479" name="Shape 147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Titanium Filesystem APIs</a:t>
            </a:r>
            <a:endParaRPr sz="2800">
              <a:solidFill>
                <a:srgbClr val="2D2D2B"/>
              </a:solidFill>
            </a:endParaRPr>
          </a:p>
          <a:p>
            <a:pPr lvl="0">
              <a:buBlip>
                <a:blip r:embed="rId2"/>
              </a:buBlip>
              <a:defRPr sz="1800">
                <a:solidFill>
                  <a:srgbClr val="000000"/>
                </a:solidFill>
              </a:defRPr>
            </a:pPr>
            <a:r>
              <a:rPr sz="2800">
                <a:solidFill>
                  <a:srgbClr val="2D2D2B"/>
                </a:solidFill>
              </a:rPr>
              <a:t>Understand how and where to store data on the filesystem</a:t>
            </a:r>
            <a:endParaRPr sz="2800">
              <a:solidFill>
                <a:srgbClr val="2D2D2B"/>
              </a:solidFill>
            </a:endParaRPr>
          </a:p>
          <a:p>
            <a:pPr lvl="0">
              <a:buBlip>
                <a:blip r:embed="rId2"/>
              </a:buBlip>
              <a:defRPr sz="1800">
                <a:solidFill>
                  <a:srgbClr val="000000"/>
                </a:solidFill>
              </a:defRPr>
            </a:pPr>
            <a:r>
              <a:rPr sz="2800">
                <a:solidFill>
                  <a:srgbClr val="2D2D2B"/>
                </a:solidFill>
              </a:rPr>
              <a:t>Understand LocalStorage for use with Mobile Web</a:t>
            </a:r>
          </a:p>
        </p:txBody>
      </p:sp>
    </p:spTree>
  </p:cSld>
  <p:clrMapOvr>
    <a:masterClrMapping/>
  </p:clrMapOvr>
  <p:transition spd="slow" advClick="1">
    <p:dissolve/>
  </p:transition>
</p:sld>
</file>

<file path=ppt/slides/slide2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1" name="Shape 148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Files and the Filesystem</a:t>
            </a:r>
            <a:br>
              <a:rPr b="1" cap="small" sz="960">
                <a:solidFill>
                  <a:srgbClr val="A71220"/>
                </a:solidFill>
              </a:rPr>
            </a:br>
          </a:p>
        </p:txBody>
      </p:sp>
      <p:sp>
        <p:nvSpPr>
          <p:cNvPr id="1482" name="Shape 148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Many Titanium APIs return Blob objects which point to binary data</a:t>
            </a:r>
            <a:endParaRPr sz="2800">
              <a:solidFill>
                <a:srgbClr val="2D2D2B"/>
              </a:solidFill>
            </a:endParaRPr>
          </a:p>
          <a:p>
            <a:pPr lvl="0">
              <a:buBlip>
                <a:blip r:embed="rId2"/>
              </a:buBlip>
              <a:defRPr sz="1800">
                <a:solidFill>
                  <a:srgbClr val="000000"/>
                </a:solidFill>
              </a:defRPr>
            </a:pPr>
            <a:r>
              <a:rPr sz="2800">
                <a:solidFill>
                  <a:srgbClr val="2D2D2B"/>
                </a:solidFill>
              </a:rPr>
              <a:t>These blobs and other data (strings, commonly) can be written to Files</a:t>
            </a:r>
            <a:endParaRPr sz="2800">
              <a:solidFill>
                <a:srgbClr val="2D2D2B"/>
              </a:solidFill>
            </a:endParaRPr>
          </a:p>
          <a:p>
            <a:pPr lvl="0">
              <a:buBlip>
                <a:blip r:embed="rId2"/>
              </a:buBlip>
              <a:defRPr sz="1800">
                <a:solidFill>
                  <a:srgbClr val="000000"/>
                </a:solidFill>
              </a:defRPr>
            </a:pPr>
            <a:r>
              <a:rPr sz="2800">
                <a:solidFill>
                  <a:srgbClr val="2D2D2B"/>
                </a:solidFill>
              </a:rPr>
              <a:t>The filesystem is the appropriate place to store binary data</a:t>
            </a:r>
          </a:p>
        </p:txBody>
      </p:sp>
    </p:spTree>
  </p:cSld>
  <p:clrMapOvr>
    <a:masterClrMapping/>
  </p:clrMapOvr>
  <p:transition spd="slow" advClick="1">
    <p:dissolve/>
  </p:transition>
</p:sld>
</file>

<file path=ppt/slides/slide2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4" name="Shape 148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Filesystem Persistence and Security</a:t>
            </a:r>
            <a:br>
              <a:rPr b="1" cap="small" sz="960">
                <a:solidFill>
                  <a:srgbClr val="A71220"/>
                </a:solidFill>
              </a:rPr>
            </a:br>
          </a:p>
        </p:txBody>
      </p:sp>
      <p:sp>
        <p:nvSpPr>
          <p:cNvPr id="1485" name="Shape 1485"/>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500">
                <a:solidFill>
                  <a:srgbClr val="2D2D2B"/>
                </a:solidFill>
              </a:rPr>
              <a:t>iOS/Android applications have limited Read/Write access to the filesystem</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Filesystem data persists until uninstall, except temp directories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Filesystem locations are 'sandboxed' and private to your app</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Except external storage on Android</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Mobile Web has no filesystem access</a:t>
            </a:r>
          </a:p>
        </p:txBody>
      </p:sp>
    </p:spTree>
  </p:cSld>
  <p:clrMapOvr>
    <a:masterClrMapping/>
  </p:clrMapOvr>
  <p:transition spd="slow" advClick="1">
    <p:dissolve/>
  </p:transition>
</p:sld>
</file>

<file path=ppt/slides/slide2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7" name="Shape 148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Common Storage Locations</a:t>
            </a:r>
          </a:p>
        </p:txBody>
      </p:sp>
      <p:sp>
        <p:nvSpPr>
          <p:cNvPr id="1488" name="Shape 148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i="1" sz="2800">
                <a:solidFill>
                  <a:srgbClr val="2D2D2B"/>
                </a:solidFill>
              </a:rPr>
              <a:t>Ti.Filesystem.resourcesDirectory</a:t>
            </a:r>
            <a:r>
              <a:rPr sz="2800">
                <a:solidFill>
                  <a:srgbClr val="2D2D2B"/>
                </a:solidFill>
              </a:rPr>
              <a:t> — read-only</a:t>
            </a:r>
            <a:endParaRPr sz="2800">
              <a:solidFill>
                <a:srgbClr val="2D2D2B"/>
              </a:solidFill>
            </a:endParaRPr>
          </a:p>
          <a:p>
            <a:pPr lvl="0">
              <a:buBlip>
                <a:blip r:embed="rId2"/>
              </a:buBlip>
              <a:defRPr sz="1800">
                <a:solidFill>
                  <a:srgbClr val="000000"/>
                </a:solidFill>
              </a:defRPr>
            </a:pPr>
            <a:r>
              <a:rPr i="1" sz="2800">
                <a:solidFill>
                  <a:srgbClr val="2D2D2B"/>
                </a:solidFill>
              </a:rPr>
              <a:t>Ti.Filesystem.applicationDataDirectory</a:t>
            </a:r>
            <a:r>
              <a:rPr sz="2800">
                <a:solidFill>
                  <a:srgbClr val="2D2D2B"/>
                </a:solidFill>
              </a:rPr>
              <a:t> — read/write</a:t>
            </a:r>
            <a:endParaRPr sz="2800">
              <a:solidFill>
                <a:srgbClr val="2D2D2B"/>
              </a:solidFill>
            </a:endParaRPr>
          </a:p>
          <a:p>
            <a:pPr lvl="0">
              <a:buBlip>
                <a:blip r:embed="rId2"/>
              </a:buBlip>
              <a:defRPr sz="1800">
                <a:solidFill>
                  <a:srgbClr val="000000"/>
                </a:solidFill>
              </a:defRPr>
            </a:pPr>
            <a:r>
              <a:rPr i="1" sz="2800">
                <a:solidFill>
                  <a:srgbClr val="2D2D2B"/>
                </a:solidFill>
              </a:rPr>
              <a:t>Ti.Filesystem.tempDirectory</a:t>
            </a:r>
            <a:r>
              <a:rPr sz="2800">
                <a:solidFill>
                  <a:srgbClr val="2D2D2B"/>
                </a:solidFill>
              </a:rPr>
              <a:t> — read/write</a:t>
            </a:r>
            <a:endParaRPr sz="2800">
              <a:solidFill>
                <a:srgbClr val="2D2D2B"/>
              </a:solidFill>
            </a:endParaRPr>
          </a:p>
          <a:p>
            <a:pPr lvl="0">
              <a:buBlip>
                <a:blip r:embed="rId2"/>
              </a:buBlip>
              <a:defRPr sz="1800">
                <a:solidFill>
                  <a:srgbClr val="000000"/>
                </a:solidFill>
              </a:defRPr>
            </a:pPr>
            <a:r>
              <a:rPr i="1" sz="2800">
                <a:solidFill>
                  <a:srgbClr val="2D2D2B"/>
                </a:solidFill>
              </a:rPr>
              <a:t>Ti.Filesystem.applicationCacheDirectory</a:t>
            </a:r>
            <a:r>
              <a:rPr sz="2800">
                <a:solidFill>
                  <a:srgbClr val="2D2D2B"/>
                </a:solidFill>
              </a:rPr>
              <a:t> — read/write</a:t>
            </a:r>
          </a:p>
        </p:txBody>
      </p:sp>
    </p:spTree>
  </p:cSld>
  <p:clrMapOvr>
    <a:masterClrMapping/>
  </p:clrMapOvr>
  <p:transition spd="slow" advClick="1">
    <p:dissolve/>
  </p:transition>
</p:sld>
</file>

<file path=ppt/slides/slide2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0" name="Shape 14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Filesystem</a:t>
            </a:r>
          </a:p>
        </p:txBody>
      </p:sp>
      <p:sp>
        <p:nvSpPr>
          <p:cNvPr id="1491" name="Shape 149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i="1" sz="2800">
                <a:solidFill>
                  <a:srgbClr val="2D2D2B"/>
                </a:solidFill>
              </a:rPr>
              <a:t>applicationDirectory</a:t>
            </a:r>
            <a:r>
              <a:rPr sz="2800">
                <a:solidFill>
                  <a:srgbClr val="2D2D2B"/>
                </a:solidFill>
              </a:rPr>
              <a:t> — read-only</a:t>
            </a:r>
            <a:endParaRPr sz="2800">
              <a:solidFill>
                <a:srgbClr val="2D2D2B"/>
              </a:solidFill>
            </a:endParaRPr>
          </a:p>
          <a:p>
            <a:pPr lvl="0">
              <a:buBlip>
                <a:blip r:embed="rId2"/>
              </a:buBlip>
              <a:defRPr sz="1800">
                <a:solidFill>
                  <a:srgbClr val="000000"/>
                </a:solidFill>
              </a:defRPr>
            </a:pPr>
            <a:r>
              <a:rPr i="1" sz="2800">
                <a:solidFill>
                  <a:srgbClr val="2D2D2B"/>
                </a:solidFill>
              </a:rPr>
              <a:t>applicationSupportDirectory</a:t>
            </a:r>
            <a:r>
              <a:rPr sz="2800">
                <a:solidFill>
                  <a:srgbClr val="2D2D2B"/>
                </a:solidFill>
              </a:rPr>
              <a:t> — read/write</a:t>
            </a:r>
            <a:endParaRPr sz="2800">
              <a:solidFill>
                <a:srgbClr val="2D2D2B"/>
              </a:solidFill>
            </a:endParaRPr>
          </a:p>
          <a:p>
            <a:pPr lvl="0">
              <a:buBlip>
                <a:blip r:embed="rId2"/>
              </a:buBlip>
              <a:defRPr sz="1800">
                <a:solidFill>
                  <a:srgbClr val="000000"/>
                </a:solidFill>
              </a:defRPr>
            </a:pPr>
            <a:r>
              <a:rPr b="1" sz="2800">
                <a:solidFill>
                  <a:srgbClr val="2D2D2B"/>
                </a:solidFill>
              </a:rPr>
              <a:t>remoteBackup</a:t>
            </a:r>
            <a:r>
              <a:rPr sz="2800">
                <a:solidFill>
                  <a:srgbClr val="2D2D2B"/>
                </a:solidFill>
              </a:rPr>
              <a:t> property</a:t>
            </a:r>
          </a:p>
        </p:txBody>
      </p:sp>
    </p:spTree>
  </p:cSld>
  <p:clrMapOvr>
    <a:masterClrMapping/>
  </p:clrMapOvr>
  <p:transition spd="slow" advClick="1">
    <p:dissolve/>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AGENDA – Day 1</a:t>
            </a:r>
          </a:p>
        </p:txBody>
      </p:sp>
      <p:sp>
        <p:nvSpPr>
          <p:cNvPr id="52" name="Shape 5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hlinkClick r:id="rId3" invalidUrl="" action="ppaction://hlinksldjump" tgtFrame="" tooltip="" history="1" highlightClick="0" endSnd="0"/>
              </a:rPr>
              <a:t>Course Overview</a:t>
            </a:r>
            <a:endParaRPr sz="2800">
              <a:solidFill>
                <a:srgbClr val="2D2D2B"/>
              </a:solidFill>
            </a:endParaRPr>
          </a:p>
          <a:p>
            <a:pPr lvl="0">
              <a:buBlip>
                <a:blip r:embed="rId2"/>
              </a:buBlip>
              <a:defRPr sz="1800">
                <a:solidFill>
                  <a:srgbClr val="000000"/>
                </a:solidFill>
              </a:defRPr>
            </a:pPr>
            <a:r>
              <a:rPr sz="2800">
                <a:solidFill>
                  <a:srgbClr val="2D2D2B"/>
                </a:solidFill>
                <a:hlinkClick r:id="rId4" invalidUrl="" action="ppaction://hlinksldjump" tgtFrame="" tooltip="" history="1" highlightClick="0" endSnd="0"/>
              </a:rPr>
              <a:t>Getting Started</a:t>
            </a:r>
            <a:endParaRPr sz="2800">
              <a:solidFill>
                <a:srgbClr val="2D2D2B"/>
              </a:solidFill>
            </a:endParaRPr>
          </a:p>
          <a:p>
            <a:pPr lvl="0">
              <a:buBlip>
                <a:blip r:embed="rId2"/>
              </a:buBlip>
              <a:defRPr sz="1800">
                <a:solidFill>
                  <a:srgbClr val="000000"/>
                </a:solidFill>
              </a:defRPr>
            </a:pPr>
            <a:r>
              <a:rPr sz="2800">
                <a:solidFill>
                  <a:srgbClr val="2D2D2B"/>
                </a:solidFill>
                <a:hlinkClick r:id="rId5" invalidUrl="" action="ppaction://hlinksldjump" tgtFrame="" tooltip="" history="1" highlightClick="0" endSnd="0"/>
              </a:rPr>
              <a:t>Titanium Basics</a:t>
            </a:r>
            <a:endParaRPr sz="2800">
              <a:solidFill>
                <a:srgbClr val="2D2D2B"/>
              </a:solidFill>
            </a:endParaRPr>
          </a:p>
          <a:p>
            <a:pPr lvl="0">
              <a:buBlip>
                <a:blip r:embed="rId2"/>
              </a:buBlip>
              <a:defRPr sz="1800">
                <a:solidFill>
                  <a:srgbClr val="000000"/>
                </a:solidFill>
              </a:defRPr>
            </a:pPr>
            <a:r>
              <a:rPr sz="2800">
                <a:solidFill>
                  <a:srgbClr val="2D2D2B"/>
                </a:solidFill>
                <a:hlinkClick r:id="rId6" invalidUrl="" action="ppaction://hlinksldjump" tgtFrame="" tooltip="" history="1" highlightClick="0" endSnd="0"/>
              </a:rPr>
              <a:t>JavaScript</a:t>
            </a:r>
            <a:endParaRPr sz="2800">
              <a:solidFill>
                <a:srgbClr val="2D2D2B"/>
              </a:solidFill>
            </a:endParaRPr>
          </a:p>
          <a:p>
            <a:pPr lvl="0">
              <a:buBlip>
                <a:blip r:embed="rId2"/>
              </a:buBlip>
              <a:defRPr sz="1800">
                <a:solidFill>
                  <a:srgbClr val="000000"/>
                </a:solidFill>
              </a:defRPr>
            </a:pPr>
            <a:r>
              <a:rPr sz="2800">
                <a:solidFill>
                  <a:srgbClr val="2D2D2B"/>
                </a:solidFill>
                <a:hlinkClick r:id="rId7" invalidUrl="" action="ppaction://hlinksldjump" tgtFrame="" tooltip="" history="1" highlightClick="0" endSnd="0"/>
              </a:rPr>
              <a:t>Alloy Overview</a:t>
            </a:r>
            <a:endParaRPr sz="2800">
              <a:solidFill>
                <a:srgbClr val="2D2D2B"/>
              </a:solidFill>
            </a:endParaRPr>
          </a:p>
          <a:p>
            <a:pPr lvl="0">
              <a:buBlip>
                <a:blip r:embed="rId2"/>
              </a:buBlip>
              <a:defRPr sz="1800">
                <a:solidFill>
                  <a:srgbClr val="000000"/>
                </a:solidFill>
              </a:defRPr>
            </a:pPr>
            <a:r>
              <a:rPr sz="2800">
                <a:solidFill>
                  <a:srgbClr val="2D2D2B"/>
                </a:solidFill>
                <a:hlinkClick r:id="rId8" invalidUrl="" action="ppaction://hlinksldjump" tgtFrame="" tooltip="" history="1" highlightClick="0" endSnd="0"/>
              </a:rPr>
              <a:t>User Interface</a:t>
            </a:r>
          </a:p>
        </p:txBody>
      </p:sp>
    </p:spTree>
  </p:cSld>
  <p:clrMapOvr>
    <a:masterClrMapping/>
  </p:clrMapOvr>
  <p:transition spd="slow" advClick="1">
    <p:dissolve/>
  </p:transition>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body" idx="1"/>
          </p:nvPr>
        </p:nvSpPr>
        <p:spPr>
          <a:xfrm>
            <a:off x="4779962" y="1287463"/>
            <a:ext cx="4041776" cy="2382837"/>
          </a:xfrm>
          <a:prstGeom prst="rect">
            <a:avLst/>
          </a:prstGeom>
        </p:spPr>
        <p:txBody>
          <a:bodyPr lIns="0" tIns="0" rIns="0" bIns="0" anchor="t"/>
          <a:lstStyle/>
          <a:p>
            <a:pPr lvl="0" marL="304800" indent="-304800">
              <a:spcBef>
                <a:spcPts val="400"/>
              </a:spcBef>
              <a:buSzPct val="75000"/>
              <a:buBlip>
                <a:blip r:embed="rId3"/>
              </a:buBlip>
              <a:defRPr cap="none" sz="1800">
                <a:solidFill>
                  <a:srgbClr val="000000"/>
                </a:solidFill>
              </a:defRPr>
            </a:pPr>
            <a:r>
              <a:rPr sz="2000">
                <a:solidFill>
                  <a:srgbClr val="2D2D2B"/>
                </a:solidFill>
              </a:rPr>
              <a:t>You write Javascript</a:t>
            </a:r>
            <a:endParaRPr sz="2000">
              <a:solidFill>
                <a:srgbClr val="2D2D2B"/>
              </a:solidFill>
            </a:endParaRPr>
          </a:p>
          <a:p>
            <a:pPr lvl="0" marL="304800" indent="-304800">
              <a:spcBef>
                <a:spcPts val="400"/>
              </a:spcBef>
              <a:buSzPct val="75000"/>
              <a:buBlip>
                <a:blip r:embed="rId3"/>
              </a:buBlip>
              <a:defRPr cap="none" sz="1800">
                <a:solidFill>
                  <a:srgbClr val="000000"/>
                </a:solidFill>
              </a:defRPr>
            </a:pPr>
            <a:r>
              <a:rPr sz="2000">
                <a:solidFill>
                  <a:srgbClr val="2D2D2B"/>
                </a:solidFill>
              </a:rPr>
              <a:t>Titanium maps your JavaScript code to native components</a:t>
            </a:r>
            <a:endParaRPr sz="2000">
              <a:solidFill>
                <a:srgbClr val="2D2D2B"/>
              </a:solidFill>
            </a:endParaRPr>
          </a:p>
          <a:p>
            <a:pPr lvl="0" marL="304800" indent="-304800">
              <a:spcBef>
                <a:spcPts val="400"/>
              </a:spcBef>
              <a:buSzPct val="75000"/>
              <a:buBlip>
                <a:blip r:embed="rId3"/>
              </a:buBlip>
              <a:defRPr cap="none" sz="1800">
                <a:solidFill>
                  <a:srgbClr val="000000"/>
                </a:solidFill>
              </a:defRPr>
            </a:pPr>
            <a:r>
              <a:rPr sz="2000">
                <a:solidFill>
                  <a:srgbClr val="2D2D2B"/>
                </a:solidFill>
              </a:rPr>
              <a:t>Communication is two-way across the bridge</a:t>
            </a:r>
          </a:p>
        </p:txBody>
      </p:sp>
      <p:sp>
        <p:nvSpPr>
          <p:cNvPr id="200" name="Shape 200"/>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How Titanium Works</a:t>
            </a:r>
          </a:p>
        </p:txBody>
      </p:sp>
      <p:pic>
        <p:nvPicPr>
          <p:cNvPr id="201" name="image35.png"/>
          <p:cNvPicPr/>
          <p:nvPr/>
        </p:nvPicPr>
        <p:blipFill>
          <a:blip r:embed="rId4">
            <a:extLst/>
          </a:blip>
          <a:stretch>
            <a:fillRect/>
          </a:stretch>
        </p:blipFill>
        <p:spPr>
          <a:xfrm>
            <a:off x="457200" y="1150279"/>
            <a:ext cx="3873500" cy="2757217"/>
          </a:xfrm>
          <a:prstGeom prst="rect">
            <a:avLst/>
          </a:prstGeom>
          <a:ln w="12700">
            <a:miter lim="400000"/>
          </a:ln>
        </p:spPr>
      </p:pic>
    </p:spTree>
  </p:cSld>
  <p:clrMapOvr>
    <a:masterClrMapping/>
  </p:clrMapOvr>
  <p:transition spd="slow" advClick="1">
    <p:dissolve/>
  </p:transition>
</p:sld>
</file>

<file path=ppt/slides/slide3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3" name="Shape 149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Android Filesystem</a:t>
            </a:r>
            <a:br>
              <a:rPr b="1" cap="small" sz="960">
                <a:solidFill>
                  <a:srgbClr val="A71220"/>
                </a:solidFill>
              </a:rPr>
            </a:br>
          </a:p>
        </p:txBody>
      </p:sp>
      <p:sp>
        <p:nvSpPr>
          <p:cNvPr id="1494" name="Shape 149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i="1" sz="2800">
                <a:solidFill>
                  <a:srgbClr val="2D2D2B"/>
                </a:solidFill>
              </a:rPr>
              <a:t>Ti.Filesystem.externalStorageDirectory</a:t>
            </a:r>
            <a:r>
              <a:rPr sz="2800">
                <a:solidFill>
                  <a:srgbClr val="2D2D2B"/>
                </a:solidFill>
              </a:rPr>
              <a:t> — read/write, not sandboxed</a:t>
            </a:r>
            <a:endParaRPr sz="2800">
              <a:solidFill>
                <a:srgbClr val="2D2D2B"/>
              </a:solidFill>
            </a:endParaRPr>
          </a:p>
          <a:p>
            <a:pPr lvl="0">
              <a:buBlip>
                <a:blip r:embed="rId2"/>
              </a:buBlip>
              <a:defRPr sz="1800">
                <a:solidFill>
                  <a:srgbClr val="000000"/>
                </a:solidFill>
              </a:defRPr>
            </a:pPr>
            <a:r>
              <a:rPr i="1" sz="2800">
                <a:solidFill>
                  <a:srgbClr val="2D2D2B"/>
                </a:solidFill>
              </a:rPr>
              <a:t>Ti.Filesystem.isExternalStoragePresent</a:t>
            </a:r>
            <a:r>
              <a:rPr sz="2800">
                <a:solidFill>
                  <a:srgbClr val="2D2D2B"/>
                </a:solidFill>
              </a:rPr>
              <a:t>() — returns true/false</a:t>
            </a:r>
          </a:p>
        </p:txBody>
      </p:sp>
    </p:spTree>
  </p:cSld>
  <p:clrMapOvr>
    <a:masterClrMapping/>
  </p:clrMapOvr>
  <p:transition spd="slow" advClick="1">
    <p:dissolve/>
  </p:transition>
</p:sld>
</file>

<file path=ppt/slides/slide3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6" name="Shape 149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Filesystem Example</a:t>
            </a:r>
          </a:p>
        </p:txBody>
      </p:sp>
      <p:sp>
        <p:nvSpPr>
          <p:cNvPr id="1497" name="Shape 1497"/>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500" name="Group 1500"/>
          <p:cNvGrpSpPr/>
          <p:nvPr/>
        </p:nvGrpSpPr>
        <p:grpSpPr>
          <a:xfrm>
            <a:off x="407987" y="965199"/>
            <a:ext cx="7959726" cy="3128965"/>
            <a:chOff x="0" y="0"/>
            <a:chExt cx="7959725" cy="3128963"/>
          </a:xfrm>
        </p:grpSpPr>
        <p:sp>
          <p:nvSpPr>
            <p:cNvPr id="1498" name="Shape 1498"/>
            <p:cNvSpPr/>
            <p:nvPr/>
          </p:nvSpPr>
          <p:spPr>
            <a:xfrm>
              <a:off x="0" y="-1"/>
              <a:ext cx="7959725" cy="312896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499" name="Shape 1499"/>
            <p:cNvSpPr/>
            <p:nvPr/>
          </p:nvSpPr>
          <p:spPr>
            <a:xfrm>
              <a:off x="0" y="-1"/>
              <a:ext cx="7959725" cy="2982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file = Ti.Filesystem.getFile(Ti.Filesystem.resourcesDirectory, "myfile.txt");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blob = file.read(); // binary representation of blob (file)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textOfFile = blob.text;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path = file.nativePath; // path to the file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mimetype = blob.mimeType;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dispose of file handle and blob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file = null;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blob = null; (no close() method) </a:t>
              </a:r>
            </a:p>
          </p:txBody>
        </p:sp>
      </p:grpSp>
    </p:spTree>
  </p:cSld>
  <p:clrMapOvr>
    <a:masterClrMapping/>
  </p:clrMapOvr>
  <p:transition spd="slow" advClick="1">
    <p:dissolve/>
  </p:transition>
</p:sld>
</file>

<file path=ppt/slides/slide3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2" name="Shape 1502"/>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Local Storage</a:t>
            </a:r>
            <a:br>
              <a:rPr b="1" cap="small" sz="960">
                <a:solidFill>
                  <a:srgbClr val="A71220"/>
                </a:solidFill>
              </a:rPr>
            </a:br>
          </a:p>
        </p:txBody>
      </p:sp>
      <p:sp>
        <p:nvSpPr>
          <p:cNvPr id="1503" name="Shape 150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In-browser persistent storage location</a:t>
            </a:r>
            <a:endParaRPr sz="2800">
              <a:solidFill>
                <a:srgbClr val="2D2D2B"/>
              </a:solidFill>
            </a:endParaRPr>
          </a:p>
          <a:p>
            <a:pPr lvl="0">
              <a:buBlip>
                <a:blip r:embed="rId2"/>
              </a:buBlip>
              <a:defRPr sz="1800">
                <a:solidFill>
                  <a:srgbClr val="000000"/>
                </a:solidFill>
              </a:defRPr>
            </a:pPr>
            <a:r>
              <a:rPr sz="2800">
                <a:solidFill>
                  <a:srgbClr val="2D2D2B"/>
                </a:solidFill>
              </a:rPr>
              <a:t>Support varies by browser and version</a:t>
            </a:r>
            <a:endParaRPr sz="2800">
              <a:solidFill>
                <a:srgbClr val="2D2D2B"/>
              </a:solidFill>
            </a:endParaRPr>
          </a:p>
          <a:p>
            <a:pPr lvl="0">
              <a:buBlip>
                <a:blip r:embed="rId2"/>
              </a:buBlip>
              <a:defRPr sz="1800">
                <a:solidFill>
                  <a:srgbClr val="000000"/>
                </a:solidFill>
              </a:defRPr>
            </a:pPr>
            <a:r>
              <a:rPr sz="2800">
                <a:solidFill>
                  <a:srgbClr val="2D2D2B"/>
                </a:solidFill>
              </a:rPr>
              <a:t>Typical limit is 5MB — for app, properties, Titanium libraries, etc.</a:t>
            </a:r>
            <a:endParaRPr sz="2800">
              <a:solidFill>
                <a:srgbClr val="2D2D2B"/>
              </a:solidFill>
            </a:endParaRPr>
          </a:p>
          <a:p>
            <a:pPr lvl="0">
              <a:buBlip>
                <a:blip r:embed="rId2"/>
              </a:buBlip>
              <a:defRPr sz="1800">
                <a:solidFill>
                  <a:srgbClr val="000000"/>
                </a:solidFill>
              </a:defRPr>
            </a:pPr>
            <a:r>
              <a:rPr sz="2800">
                <a:solidFill>
                  <a:srgbClr val="2D2D2B"/>
                </a:solidFill>
              </a:rPr>
              <a:t>User can clear at any time via browser tools</a:t>
            </a:r>
            <a:endParaRPr sz="2800">
              <a:solidFill>
                <a:srgbClr val="2D2D2B"/>
              </a:solidFill>
            </a:endParaRPr>
          </a:p>
          <a:p>
            <a:pPr lvl="0">
              <a:buBlip>
                <a:blip r:embed="rId2"/>
              </a:buBlip>
              <a:defRPr sz="1800">
                <a:solidFill>
                  <a:srgbClr val="000000"/>
                </a:solidFill>
              </a:defRPr>
            </a:pPr>
            <a:r>
              <a:rPr sz="2800">
                <a:solidFill>
                  <a:srgbClr val="2D2D2B"/>
                </a:solidFill>
              </a:rPr>
              <a:t>Local Storage == Resources directory in Mobile Web</a:t>
            </a:r>
          </a:p>
        </p:txBody>
      </p:sp>
    </p:spTree>
  </p:cSld>
  <p:clrMapOvr>
    <a:masterClrMapping/>
  </p:clrMapOvr>
  <p:transition spd="slow" advClick="1">
    <p:dissolve/>
  </p:transition>
</p:sld>
</file>

<file path=ppt/slides/slide3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5" name="Shape 1505"/>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sz="1728"/>
            </a:lvl1pPr>
          </a:lstStyle>
          <a:p>
            <a:pPr lvl="0">
              <a:defRPr b="0" sz="1800">
                <a:solidFill>
                  <a:srgbClr val="000000"/>
                </a:solidFill>
              </a:defRPr>
            </a:pPr>
            <a:r>
              <a:rPr b="1" sz="1728">
                <a:solidFill>
                  <a:srgbClr val="A71220"/>
                </a:solidFill>
              </a:rPr>
              <a:t>Scaffolding Example</a:t>
            </a:r>
          </a:p>
        </p:txBody>
      </p:sp>
      <p:sp>
        <p:nvSpPr>
          <p:cNvPr id="1506" name="Shape 1506"/>
          <p:cNvSpPr/>
          <p:nvPr/>
        </p:nvSpPr>
        <p:spPr>
          <a:xfrm>
            <a:off x="495300" y="947737"/>
            <a:ext cx="7088188"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8000">
              <a:spcBef>
                <a:spcPts val="300"/>
              </a:spcBef>
              <a:defRPr sz="1400">
                <a:latin typeface="Open Sans"/>
                <a:ea typeface="Open Sans"/>
                <a:cs typeface="Open Sans"/>
                <a:sym typeface="Open Sans"/>
              </a:defRPr>
            </a:lvl1pPr>
          </a:lstStyle>
          <a:p>
            <a:pPr lvl="0">
              <a:defRPr sz="1800">
                <a:solidFill>
                  <a:srgbClr val="000000"/>
                </a:solidFill>
              </a:defRPr>
            </a:pPr>
            <a:r>
              <a:rPr sz="1400">
                <a:solidFill>
                  <a:srgbClr val="3C3C3B"/>
                </a:solidFill>
              </a:rPr>
              <a:t>Persistence app — github.com/appcelerator-training/Persistence</a:t>
            </a:r>
          </a:p>
        </p:txBody>
      </p:sp>
      <p:pic>
        <p:nvPicPr>
          <p:cNvPr id="1507" name="image85.png"/>
          <p:cNvPicPr/>
          <p:nvPr/>
        </p:nvPicPr>
        <p:blipFill>
          <a:blip r:embed="rId2">
            <a:extLst/>
          </a:blip>
          <a:stretch>
            <a:fillRect/>
          </a:stretch>
        </p:blipFill>
        <p:spPr>
          <a:xfrm>
            <a:off x="3197225" y="1310679"/>
            <a:ext cx="2573339" cy="3706814"/>
          </a:xfrm>
          <a:prstGeom prst="rect">
            <a:avLst/>
          </a:prstGeom>
          <a:ln w="12700">
            <a:miter lim="400000"/>
          </a:ln>
        </p:spPr>
      </p:pic>
    </p:spTree>
  </p:cSld>
  <p:clrMapOvr>
    <a:masterClrMapping/>
  </p:clrMapOvr>
  <p:transition spd="slow" advClick="1">
    <p:dissolve/>
  </p:transition>
</p:sld>
</file>

<file path=ppt/slides/slide3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9" name="Shape 150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510" name="Shape 1510"/>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buSzTx/>
              <a:buNone/>
              <a:defRPr sz="1800">
                <a:solidFill>
                  <a:srgbClr val="000000"/>
                </a:solidFill>
              </a:defRPr>
            </a:pPr>
            <a:endParaRPr b="1" sz="2800">
              <a:solidFill>
                <a:srgbClr val="2D2D2B"/>
              </a:solidFill>
            </a:endParaRPr>
          </a:p>
          <a:p>
            <a:pPr lvl="0">
              <a:buBlip>
                <a:blip r:embed="rId2"/>
              </a:buBlip>
              <a:defRPr sz="1800">
                <a:solidFill>
                  <a:srgbClr val="000000"/>
                </a:solidFill>
              </a:defRPr>
            </a:pPr>
            <a:r>
              <a:rPr sz="2800">
                <a:solidFill>
                  <a:srgbClr val="2D2D2B"/>
                </a:solidFill>
              </a:rPr>
              <a:t>Explored Titanium Filesystem APIs</a:t>
            </a:r>
            <a:endParaRPr sz="2800">
              <a:solidFill>
                <a:srgbClr val="2D2D2B"/>
              </a:solidFill>
            </a:endParaRPr>
          </a:p>
          <a:p>
            <a:pPr lvl="0">
              <a:buBlip>
                <a:blip r:embed="rId2"/>
              </a:buBlip>
              <a:defRPr sz="1800">
                <a:solidFill>
                  <a:srgbClr val="000000"/>
                </a:solidFill>
              </a:defRPr>
            </a:pPr>
            <a:r>
              <a:rPr sz="2800">
                <a:solidFill>
                  <a:srgbClr val="2D2D2B"/>
                </a:solidFill>
              </a:rPr>
              <a:t>Examined how and where to store data on the filesystem</a:t>
            </a:r>
            <a:endParaRPr sz="2800">
              <a:solidFill>
                <a:srgbClr val="2D2D2B"/>
              </a:solidFill>
            </a:endParaRPr>
          </a:p>
          <a:p>
            <a:pPr lvl="0">
              <a:buBlip>
                <a:blip r:embed="rId2"/>
              </a:buBlip>
              <a:defRPr sz="1800">
                <a:solidFill>
                  <a:srgbClr val="000000"/>
                </a:solidFill>
              </a:defRPr>
            </a:pPr>
            <a:r>
              <a:rPr sz="2800">
                <a:solidFill>
                  <a:srgbClr val="2D2D2B"/>
                </a:solidFill>
              </a:rPr>
              <a:t>Looked at LocalStorage for use with Mobile Web</a:t>
            </a:r>
          </a:p>
        </p:txBody>
      </p:sp>
    </p:spTree>
  </p:cSld>
  <p:clrMapOvr>
    <a:masterClrMapping/>
  </p:clrMapOvr>
  <p:transition spd="slow" advClick="1">
    <p:dissolve/>
  </p:transition>
</p:sld>
</file>

<file path=ppt/slides/slide3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2" name="Shape 1512"/>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3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4" name="Shape 15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515" name="Shape 1515"/>
          <p:cNvSpPr/>
          <p:nvPr>
            <p:ph type="body" idx="1"/>
          </p:nvPr>
        </p:nvSpPr>
        <p:spPr>
          <a:xfrm>
            <a:off x="457200" y="1154112"/>
            <a:ext cx="8229600" cy="3440113"/>
          </a:xfrm>
          <a:prstGeom prst="rect">
            <a:avLst/>
          </a:prstGeom>
        </p:spPr>
        <p:txBody>
          <a:bodyPr/>
          <a:lstStyle/>
          <a:p>
            <a:pPr lvl="0" marL="0" indent="0" algn="ctr" defTabSz="399828">
              <a:lnSpc>
                <a:spcPct val="90000"/>
              </a:lnSpc>
              <a:buSzTx/>
              <a:buNone/>
              <a:defRPr sz="1800">
                <a:solidFill>
                  <a:srgbClr val="000000"/>
                </a:solidFill>
              </a:defRPr>
            </a:pPr>
            <a:r>
              <a:rPr b="1" sz="2548">
                <a:solidFill>
                  <a:srgbClr val="2D2D2B"/>
                </a:solidFill>
              </a:rPr>
              <a:t>In this lab, you will:</a:t>
            </a:r>
            <a:endParaRPr b="1" sz="2548">
              <a:solidFill>
                <a:srgbClr val="2D2D2B"/>
              </a:solidFill>
            </a:endParaRPr>
          </a:p>
          <a:p>
            <a:pPr lvl="0" marL="0" indent="0" algn="ctr" defTabSz="399828">
              <a:lnSpc>
                <a:spcPct val="90000"/>
              </a:lnSpc>
              <a:buSzTx/>
              <a:buNone/>
              <a:defRPr sz="1800">
                <a:solidFill>
                  <a:srgbClr val="000000"/>
                </a:solidFill>
              </a:defRPr>
            </a:pP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Extend TiBountyHunter to save photos associated with each fugitive</a:t>
            </a: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Save images to application data directory</a:t>
            </a: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Store native path in the model for later retrieval</a:t>
            </a:r>
            <a:endParaRPr sz="2548">
              <a:solidFill>
                <a:srgbClr val="2D2D2B"/>
              </a:solidFill>
            </a:endParaRPr>
          </a:p>
          <a:p>
            <a:pPr lvl="0" marL="0" indent="0" defTabSz="399828">
              <a:lnSpc>
                <a:spcPct val="90000"/>
              </a:lnSpc>
              <a:buSzTx/>
              <a:buNone/>
              <a:defRPr sz="1800">
                <a:solidFill>
                  <a:srgbClr val="000000"/>
                </a:solidFill>
              </a:defRPr>
            </a:pPr>
            <a:endParaRPr sz="2548">
              <a:solidFill>
                <a:srgbClr val="2D2D2B"/>
              </a:solidFill>
            </a:endParaRPr>
          </a:p>
          <a:p>
            <a:pPr lvl="0" marL="0" indent="0" algn="ctr" defTabSz="399828">
              <a:lnSpc>
                <a:spcPct val="90000"/>
              </a:lnSpc>
              <a:buSzTx/>
              <a:buNone/>
              <a:defRPr sz="1800">
                <a:solidFill>
                  <a:srgbClr val="000000"/>
                </a:solidFill>
              </a:defRPr>
            </a:pPr>
            <a:r>
              <a:rPr sz="2548">
                <a:solidFill>
                  <a:srgbClr val="2D2D2B"/>
                </a:solidFill>
              </a:rPr>
              <a:t>Lab: </a:t>
            </a:r>
            <a:r>
              <a:rPr sz="2548">
                <a:solidFill>
                  <a:srgbClr val="2D2D2B"/>
                </a:solidFill>
                <a:hlinkClick r:id="rId3" invalidUrl="" action="" tgtFrame="" tooltip="" history="1" highlightClick="0" endSnd="0"/>
              </a:rPr>
              <a:t>wiki.appcelerator.org/display/td/09.+Filesystem</a:t>
            </a:r>
          </a:p>
        </p:txBody>
      </p:sp>
    </p:spTree>
  </p:cSld>
  <p:clrMapOvr>
    <a:masterClrMapping/>
  </p:clrMapOvr>
  <p:transition spd="slow" advClick="1">
    <p:dissolve/>
  </p:transition>
</p:sld>
</file>

<file path=ppt/slides/slide3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521" name="Group 1521"/>
          <p:cNvGrpSpPr/>
          <p:nvPr/>
        </p:nvGrpSpPr>
        <p:grpSpPr>
          <a:xfrm>
            <a:off x="-6350" y="0"/>
            <a:ext cx="9312275" cy="5143500"/>
            <a:chOff x="0" y="0"/>
            <a:chExt cx="9312274" cy="5143500"/>
          </a:xfrm>
        </p:grpSpPr>
        <p:pic>
          <p:nvPicPr>
            <p:cNvPr id="1517"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520" name="Group 1520" descr="background-cover-muted_V.jpg"/>
            <p:cNvGrpSpPr/>
            <p:nvPr/>
          </p:nvGrpSpPr>
          <p:grpSpPr>
            <a:xfrm>
              <a:off x="4651905" y="0"/>
              <a:ext cx="4660370" cy="5143500"/>
              <a:chOff x="0" y="0"/>
              <a:chExt cx="4660369" cy="5143500"/>
            </a:xfrm>
          </p:grpSpPr>
          <p:sp>
            <p:nvSpPr>
              <p:cNvPr id="1518" name="Shape 1518"/>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519"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522" name="Shape 1522"/>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523" name="Shape 1523"/>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524" name="image77.jpg" descr="Cover_titanium blue.jpg"/>
          <p:cNvPicPr/>
          <p:nvPr/>
        </p:nvPicPr>
        <p:blipFill>
          <a:blip r:embed="rId4">
            <a:extLst/>
          </a:blip>
          <a:stretch>
            <a:fillRect/>
          </a:stretch>
        </p:blipFill>
        <p:spPr>
          <a:xfrm>
            <a:off x="-2" y="-4763"/>
            <a:ext cx="9305926" cy="5148263"/>
          </a:xfrm>
          <a:prstGeom prst="rect">
            <a:avLst/>
          </a:prstGeom>
          <a:ln w="12700">
            <a:miter lim="400000"/>
          </a:ln>
        </p:spPr>
      </p:pic>
      <p:sp>
        <p:nvSpPr>
          <p:cNvPr id="1525" name="Shape 1525"/>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3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7" name="Shape 152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Geolocation and Mapping</a:t>
            </a:r>
          </a:p>
        </p:txBody>
      </p:sp>
      <p:sp>
        <p:nvSpPr>
          <p:cNvPr id="1528" name="Shape 1528"/>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3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0" name="Shape 1530"/>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531" name="Shape 153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Learn to use GPS positioning in your applications</a:t>
            </a:r>
            <a:endParaRPr sz="2800">
              <a:solidFill>
                <a:srgbClr val="2D2D2B"/>
              </a:solidFill>
            </a:endParaRPr>
          </a:p>
          <a:p>
            <a:pPr lvl="0">
              <a:buBlip>
                <a:blip r:embed="rId2"/>
              </a:buBlip>
              <a:defRPr sz="1800">
                <a:solidFill>
                  <a:srgbClr val="000000"/>
                </a:solidFill>
              </a:defRPr>
            </a:pPr>
            <a:r>
              <a:rPr sz="2800">
                <a:solidFill>
                  <a:srgbClr val="2D2D2B"/>
                </a:solidFill>
              </a:rPr>
              <a:t>Use forward and reverse geo-coding</a:t>
            </a:r>
            <a:endParaRPr sz="2800">
              <a:solidFill>
                <a:srgbClr val="2D2D2B"/>
              </a:solidFill>
            </a:endParaRPr>
          </a:p>
          <a:p>
            <a:pPr lvl="0">
              <a:buBlip>
                <a:blip r:embed="rId2"/>
              </a:buBlip>
              <a:defRPr sz="1800">
                <a:solidFill>
                  <a:srgbClr val="000000"/>
                </a:solidFill>
              </a:defRPr>
            </a:pPr>
            <a:r>
              <a:rPr sz="2800">
                <a:solidFill>
                  <a:srgbClr val="2D2D2B"/>
                </a:solidFill>
              </a:rPr>
              <a:t>Integrate native maps</a:t>
            </a:r>
            <a:endParaRPr sz="2800">
              <a:solidFill>
                <a:srgbClr val="2D2D2B"/>
              </a:solidFill>
            </a:endParaRPr>
          </a:p>
          <a:p>
            <a:pPr lvl="0">
              <a:buBlip>
                <a:blip r:embed="rId2"/>
              </a:buBlip>
              <a:defRPr sz="1800">
                <a:solidFill>
                  <a:srgbClr val="000000"/>
                </a:solidFill>
              </a:defRPr>
            </a:pPr>
            <a:r>
              <a:rPr sz="2800">
                <a:solidFill>
                  <a:srgbClr val="2D2D2B"/>
                </a:solidFill>
              </a:rPr>
              <a:t>Use custom map annotations</a:t>
            </a:r>
          </a:p>
        </p:txBody>
      </p:sp>
    </p:spTree>
  </p:cSld>
  <p:clrMapOvr>
    <a:masterClrMapping/>
  </p:clrMapOvr>
  <p:transition spd="slow" advClick="1">
    <p:dissolve/>
  </p:transition>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Titanium Key Points:</a:t>
            </a:r>
          </a:p>
        </p:txBody>
      </p:sp>
      <p:sp>
        <p:nvSpPr>
          <p:cNvPr id="206" name="Shape 206"/>
          <p:cNvSpPr/>
          <p:nvPr>
            <p:ph type="body" idx="1"/>
          </p:nvPr>
        </p:nvSpPr>
        <p:spPr>
          <a:xfrm>
            <a:off x="457200" y="1154112"/>
            <a:ext cx="8229600" cy="3440113"/>
          </a:xfrm>
          <a:prstGeom prst="rect">
            <a:avLst/>
          </a:prstGeom>
        </p:spPr>
        <p:txBody>
          <a:bodyPr/>
          <a:lstStyle/>
          <a:p>
            <a:pPr lvl="0" marL="261257" indent="-261257">
              <a:spcBef>
                <a:spcPts val="500"/>
              </a:spcBef>
              <a:buBlip>
                <a:blip r:embed="rId2"/>
              </a:buBlip>
              <a:defRPr sz="1800">
                <a:solidFill>
                  <a:srgbClr val="000000"/>
                </a:solidFill>
              </a:defRPr>
            </a:pPr>
            <a:r>
              <a:rPr sz="2400">
                <a:solidFill>
                  <a:srgbClr val="2D2D2B"/>
                </a:solidFill>
              </a:rPr>
              <a:t>You write in JavaScript</a:t>
            </a:r>
            <a:endParaRPr sz="2400">
              <a:solidFill>
                <a:srgbClr val="2D2D2B"/>
              </a:solidFill>
            </a:endParaRPr>
          </a:p>
          <a:p>
            <a:pPr lvl="0" marL="261257" indent="-261257">
              <a:spcBef>
                <a:spcPts val="500"/>
              </a:spcBef>
              <a:buBlip>
                <a:blip r:embed="rId2"/>
              </a:buBlip>
              <a:defRPr sz="1800">
                <a:solidFill>
                  <a:srgbClr val="000000"/>
                </a:solidFill>
              </a:defRPr>
            </a:pPr>
            <a:r>
              <a:rPr sz="2400">
                <a:solidFill>
                  <a:srgbClr val="2D2D2B"/>
                </a:solidFill>
              </a:rPr>
              <a:t>There's a platform-specific bridge and set of native components</a:t>
            </a:r>
            <a:br>
              <a:rPr sz="2400">
                <a:solidFill>
                  <a:srgbClr val="2D2D2B"/>
                </a:solidFill>
              </a:rPr>
            </a:br>
            <a:r>
              <a:rPr sz="2400">
                <a:solidFill>
                  <a:srgbClr val="2D2D2B"/>
                </a:solidFill>
              </a:rPr>
              <a:t>(so your source code can run on multiple platforms)</a:t>
            </a:r>
            <a:endParaRPr sz="2400">
              <a:solidFill>
                <a:srgbClr val="2D2D2B"/>
              </a:solidFill>
            </a:endParaRPr>
          </a:p>
          <a:p>
            <a:pPr lvl="0" marL="261257" indent="-261257">
              <a:spcBef>
                <a:spcPts val="500"/>
              </a:spcBef>
              <a:buBlip>
                <a:blip r:embed="rId2"/>
              </a:buBlip>
              <a:defRPr sz="1800">
                <a:solidFill>
                  <a:srgbClr val="000000"/>
                </a:solidFill>
              </a:defRPr>
            </a:pPr>
            <a:r>
              <a:rPr sz="2400">
                <a:solidFill>
                  <a:srgbClr val="2D2D2B"/>
                </a:solidFill>
              </a:rPr>
              <a:t>Your JavaScript is still there and running on the user's device</a:t>
            </a:r>
            <a:endParaRPr sz="2400">
              <a:solidFill>
                <a:srgbClr val="2D2D2B"/>
              </a:solidFill>
            </a:endParaRPr>
          </a:p>
          <a:p>
            <a:pPr lvl="0" marL="261257" indent="-261257">
              <a:spcBef>
                <a:spcPts val="500"/>
              </a:spcBef>
              <a:buBlip>
                <a:blip r:embed="rId2"/>
              </a:buBlip>
              <a:defRPr sz="1800">
                <a:solidFill>
                  <a:srgbClr val="000000"/>
                </a:solidFill>
              </a:defRPr>
            </a:pPr>
            <a:r>
              <a:rPr sz="2400">
                <a:solidFill>
                  <a:srgbClr val="2D2D2B"/>
                </a:solidFill>
              </a:rPr>
              <a:t>Your app is compiled (so your code is secure)</a:t>
            </a:r>
          </a:p>
        </p:txBody>
      </p:sp>
    </p:spTree>
  </p:cSld>
  <p:clrMapOvr>
    <a:masterClrMapping/>
  </p:clrMapOvr>
  <p:transition spd="slow" advClick="1">
    <p:dissolve/>
  </p:transition>
</p:sld>
</file>

<file path=ppt/slides/slide3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3"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534" name="Shape 153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GEOLOCATION</a:t>
            </a:r>
          </a:p>
        </p:txBody>
      </p:sp>
    </p:spTree>
  </p:cSld>
  <p:clrMapOvr>
    <a:masterClrMapping/>
  </p:clrMapOvr>
  <p:transition spd="slow" advClick="1">
    <p:dissolve/>
  </p:transition>
</p:sld>
</file>

<file path=ppt/slides/slide3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6" name="Shape 1536"/>
          <p:cNvSpPr/>
          <p:nvPr>
            <p:ph type="body" idx="1"/>
          </p:nvPr>
        </p:nvSpPr>
        <p:spPr>
          <a:xfrm>
            <a:off x="4645025" y="2089150"/>
            <a:ext cx="4041775" cy="2382839"/>
          </a:xfrm>
          <a:prstGeom prst="rect">
            <a:avLst/>
          </a:prstGeom>
        </p:spPr>
        <p:txBody>
          <a:bodyPr lIns="0" tIns="0" rIns="0" bIns="0" anchor="t"/>
          <a:lstStyle>
            <a:lvl1pPr marL="304800" indent="-304800">
              <a:spcBef>
                <a:spcPts val="400"/>
              </a:spcBef>
              <a:buSzPct val="75000"/>
              <a:buBlip>
                <a:blip r:embed="rId2"/>
              </a:buBlip>
              <a:defRPr cap="none" sz="2000">
                <a:solidFill>
                  <a:srgbClr val="2D2D2B"/>
                </a:solidFill>
              </a:defRPr>
            </a:lvl1pPr>
          </a:lstStyle>
          <a:p>
            <a:pPr lvl="0">
              <a:defRPr sz="1800">
                <a:solidFill>
                  <a:srgbClr val="000000"/>
                </a:solidFill>
              </a:defRPr>
            </a:pPr>
            <a:r>
              <a:rPr sz="2000">
                <a:solidFill>
                  <a:srgbClr val="2D2D2B"/>
                </a:solidFill>
              </a:rPr>
              <a:t>Location APIs can be used for everything from device positioning to augmented reality applications. Taking location into account is mobile's killer feature.</a:t>
            </a:r>
          </a:p>
        </p:txBody>
      </p:sp>
      <p:sp>
        <p:nvSpPr>
          <p:cNvPr id="1537" name="Shape 15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Overview</a:t>
            </a:r>
          </a:p>
        </p:txBody>
      </p:sp>
      <p:pic>
        <p:nvPicPr>
          <p:cNvPr id="1538" name="image86.png"/>
          <p:cNvPicPr/>
          <p:nvPr/>
        </p:nvPicPr>
        <p:blipFill>
          <a:blip r:embed="rId3">
            <a:extLst/>
          </a:blip>
          <a:stretch>
            <a:fillRect/>
          </a:stretch>
        </p:blipFill>
        <p:spPr>
          <a:xfrm>
            <a:off x="457200" y="2089150"/>
            <a:ext cx="4040188" cy="2047875"/>
          </a:xfrm>
          <a:prstGeom prst="rect">
            <a:avLst/>
          </a:prstGeom>
          <a:ln w="12700">
            <a:miter lim="400000"/>
          </a:ln>
        </p:spPr>
      </p:pic>
    </p:spTree>
  </p:cSld>
  <p:clrMapOvr>
    <a:masterClrMapping/>
  </p:clrMapOvr>
  <p:transition spd="slow" advClick="1">
    <p:dissolve/>
  </p:transition>
</p:sld>
</file>

<file path=ppt/slides/slide3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0" name="Shape 154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Geolocation Support in Titanium</a:t>
            </a:r>
          </a:p>
        </p:txBody>
      </p:sp>
      <p:sp>
        <p:nvSpPr>
          <p:cNvPr id="1541" name="Shape 154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Detect if geolocation support is available</a:t>
            </a:r>
            <a:endParaRPr sz="2800">
              <a:solidFill>
                <a:srgbClr val="2D2D2B"/>
              </a:solidFill>
            </a:endParaRPr>
          </a:p>
          <a:p>
            <a:pPr lvl="0">
              <a:buBlip>
                <a:blip r:embed="rId2"/>
              </a:buBlip>
              <a:defRPr sz="1800">
                <a:solidFill>
                  <a:srgbClr val="000000"/>
                </a:solidFill>
              </a:defRPr>
            </a:pPr>
            <a:r>
              <a:rPr sz="2800">
                <a:solidFill>
                  <a:srgbClr val="2D2D2B"/>
                </a:solidFill>
              </a:rPr>
              <a:t>Obtain once or continually monitor the user's location</a:t>
            </a:r>
            <a:endParaRPr sz="2800">
              <a:solidFill>
                <a:srgbClr val="2D2D2B"/>
              </a:solidFill>
            </a:endParaRPr>
          </a:p>
          <a:p>
            <a:pPr lvl="0">
              <a:buBlip>
                <a:blip r:embed="rId2"/>
              </a:buBlip>
              <a:defRPr sz="1800">
                <a:solidFill>
                  <a:srgbClr val="000000"/>
                </a:solidFill>
              </a:defRPr>
            </a:pPr>
            <a:r>
              <a:rPr sz="2800">
                <a:solidFill>
                  <a:srgbClr val="2D2D2B"/>
                </a:solidFill>
              </a:rPr>
              <a:t>Device Compass (if available)</a:t>
            </a:r>
            <a:endParaRPr sz="2800">
              <a:solidFill>
                <a:srgbClr val="2D2D2B"/>
              </a:solidFill>
            </a:endParaRPr>
          </a:p>
          <a:p>
            <a:pPr lvl="0">
              <a:buBlip>
                <a:blip r:embed="rId2"/>
              </a:buBlip>
              <a:defRPr sz="1800">
                <a:solidFill>
                  <a:srgbClr val="000000"/>
                </a:solidFill>
              </a:defRPr>
            </a:pPr>
            <a:r>
              <a:rPr sz="2800">
                <a:solidFill>
                  <a:srgbClr val="2D2D2B"/>
                </a:solidFill>
              </a:rPr>
              <a:t>Forward and reverse geo-coding</a:t>
            </a:r>
          </a:p>
        </p:txBody>
      </p:sp>
    </p:spTree>
  </p:cSld>
  <p:clrMapOvr>
    <a:masterClrMapping/>
  </p:clrMapOvr>
  <p:transition spd="slow" advClick="1">
    <p:dissolve/>
  </p:transition>
</p:sld>
</file>

<file path=ppt/slides/slide3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3" name="Shape 1543"/>
          <p:cNvSpPr/>
          <p:nvPr>
            <p:ph type="body" idx="1"/>
          </p:nvPr>
        </p:nvSpPr>
        <p:spPr>
          <a:xfrm>
            <a:off x="4645025" y="2089150"/>
            <a:ext cx="4041775" cy="2382839"/>
          </a:xfrm>
          <a:prstGeom prst="rect">
            <a:avLst/>
          </a:prstGeom>
        </p:spPr>
        <p:txBody>
          <a:bodyPr lIns="0" tIns="0" rIns="0" bIns="0" anchor="t"/>
          <a:lstStyle/>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Must set Ti.Geolocation.purpose</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Check for authorization before using</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Primary configuration: Ti.Geolocation.accuracy property (e.g. ACCURACY_BEST)</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Also Ti.Geolocation.distanceFilter</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Based on those, iOS chooses provider and tunings</a:t>
            </a:r>
          </a:p>
        </p:txBody>
      </p:sp>
      <p:sp>
        <p:nvSpPr>
          <p:cNvPr id="1544" name="Shape 15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Geolocation</a:t>
            </a:r>
          </a:p>
        </p:txBody>
      </p:sp>
      <p:pic>
        <p:nvPicPr>
          <p:cNvPr id="1545" name="image87.png" descr="Screen Shot 2014-07-17 at 7.41.38 PM.png"/>
          <p:cNvPicPr/>
          <p:nvPr/>
        </p:nvPicPr>
        <p:blipFill>
          <a:blip r:embed="rId3">
            <a:extLst/>
          </a:blip>
          <a:stretch>
            <a:fillRect/>
          </a:stretch>
        </p:blipFill>
        <p:spPr>
          <a:xfrm>
            <a:off x="1295237" y="953432"/>
            <a:ext cx="2095034" cy="4190068"/>
          </a:xfrm>
          <a:prstGeom prst="rect">
            <a:avLst/>
          </a:prstGeom>
          <a:ln w="12700">
            <a:miter lim="400000"/>
          </a:ln>
        </p:spPr>
      </p:pic>
    </p:spTree>
  </p:cSld>
  <p:clrMapOvr>
    <a:masterClrMapping/>
  </p:clrMapOvr>
  <p:transition spd="slow" advClick="1">
    <p:dissolve/>
  </p:transition>
</p:sld>
</file>

<file path=ppt/slides/slide3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7" name="Shape 1547"/>
          <p:cNvSpPr/>
          <p:nvPr>
            <p:ph type="body" idx="1"/>
          </p:nvPr>
        </p:nvSpPr>
        <p:spPr>
          <a:xfrm>
            <a:off x="355841" y="1275286"/>
            <a:ext cx="8571204" cy="3582315"/>
          </a:xfrm>
          <a:prstGeom prst="rect">
            <a:avLst/>
          </a:prstGeom>
        </p:spPr>
        <p:txBody>
          <a:bodyPr lIns="0" tIns="0" rIns="0" bIns="0" anchor="t"/>
          <a:lstStyle/>
          <a:p>
            <a:pPr lvl="0" defTabSz="429768">
              <a:spcBef>
                <a:spcPts val="0"/>
              </a:spcBef>
              <a:defRPr cap="none" sz="1800">
                <a:solidFill>
                  <a:srgbClr val="000000"/>
                </a:solidFill>
              </a:defRPr>
            </a:pP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ios</a:t>
            </a:r>
            <a:r>
              <a:rPr sz="1786">
                <a:solidFill>
                  <a:srgbClr val="0433FF"/>
                </a:solidFill>
                <a:latin typeface="Monaco"/>
                <a:ea typeface="Monaco"/>
                <a:cs typeface="Monaco"/>
                <a:sym typeface="Monaco"/>
              </a:rPr>
              <a:t>&gt;</a:t>
            </a:r>
            <a:endParaRPr sz="1786">
              <a:latin typeface="Monaco"/>
              <a:ea typeface="Monaco"/>
              <a:cs typeface="Monaco"/>
              <a:sym typeface="Monaco"/>
            </a:endParaRPr>
          </a:p>
          <a:p>
            <a:pPr lvl="0" defTabSz="429768">
              <a:spcBef>
                <a:spcPts val="0"/>
              </a:spcBef>
              <a:defRPr cap="none" sz="1800">
                <a:solidFill>
                  <a:srgbClr val="000000"/>
                </a:solidFill>
              </a:defRPr>
            </a:pPr>
            <a:r>
              <a:rPr sz="1786">
                <a:latin typeface="Monaco"/>
                <a:ea typeface="Monaco"/>
                <a:cs typeface="Monaco"/>
                <a:sym typeface="Monaco"/>
              </a:rPr>
              <a:t>   </a:t>
            </a: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plist</a:t>
            </a:r>
            <a:r>
              <a:rPr sz="1786">
                <a:solidFill>
                  <a:srgbClr val="0433FF"/>
                </a:solidFill>
                <a:latin typeface="Monaco"/>
                <a:ea typeface="Monaco"/>
                <a:cs typeface="Monaco"/>
                <a:sym typeface="Monaco"/>
              </a:rPr>
              <a:t>&gt;</a:t>
            </a:r>
            <a:endParaRPr sz="1786">
              <a:latin typeface="Monaco"/>
              <a:ea typeface="Monaco"/>
              <a:cs typeface="Monaco"/>
              <a:sym typeface="Monaco"/>
            </a:endParaRPr>
          </a:p>
          <a:p>
            <a:pPr lvl="0" defTabSz="429768">
              <a:spcBef>
                <a:spcPts val="0"/>
              </a:spcBef>
              <a:defRPr cap="none" sz="1800">
                <a:solidFill>
                  <a:srgbClr val="000000"/>
                </a:solidFill>
              </a:defRPr>
            </a:pPr>
            <a:r>
              <a:rPr sz="1786">
                <a:latin typeface="Monaco"/>
                <a:ea typeface="Monaco"/>
                <a:cs typeface="Monaco"/>
                <a:sym typeface="Monaco"/>
              </a:rPr>
              <a:t>      </a:t>
            </a: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dict</a:t>
            </a:r>
            <a:r>
              <a:rPr sz="1786">
                <a:solidFill>
                  <a:srgbClr val="0433FF"/>
                </a:solidFill>
                <a:latin typeface="Monaco"/>
                <a:ea typeface="Monaco"/>
                <a:cs typeface="Monaco"/>
                <a:sym typeface="Monaco"/>
              </a:rPr>
              <a:t>&gt;</a:t>
            </a:r>
            <a:endParaRPr sz="1786">
              <a:latin typeface="Monaco"/>
              <a:ea typeface="Monaco"/>
              <a:cs typeface="Monaco"/>
              <a:sym typeface="Monaco"/>
            </a:endParaRPr>
          </a:p>
          <a:p>
            <a:pPr lvl="0" defTabSz="429768">
              <a:spcBef>
                <a:spcPts val="0"/>
              </a:spcBef>
              <a:defRPr cap="none" sz="1800">
                <a:solidFill>
                  <a:srgbClr val="000000"/>
                </a:solidFill>
              </a:defRPr>
            </a:pPr>
            <a:r>
              <a:rPr sz="1786">
                <a:latin typeface="Monaco"/>
                <a:ea typeface="Monaco"/>
                <a:cs typeface="Monaco"/>
                <a:sym typeface="Monaco"/>
              </a:rPr>
              <a:t>        </a:t>
            </a: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key</a:t>
            </a:r>
            <a:r>
              <a:rPr sz="1786">
                <a:solidFill>
                  <a:srgbClr val="0433FF"/>
                </a:solidFill>
                <a:latin typeface="Monaco"/>
                <a:ea typeface="Monaco"/>
                <a:cs typeface="Monaco"/>
                <a:sym typeface="Monaco"/>
              </a:rPr>
              <a:t>&gt;</a:t>
            </a:r>
            <a:r>
              <a:rPr sz="1786">
                <a:latin typeface="Monaco"/>
                <a:ea typeface="Monaco"/>
                <a:cs typeface="Monaco"/>
                <a:sym typeface="Monaco"/>
              </a:rPr>
              <a:t>NSLocationAlwaysUsageDescription</a:t>
            </a: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key</a:t>
            </a:r>
            <a:r>
              <a:rPr sz="1786">
                <a:solidFill>
                  <a:srgbClr val="0433FF"/>
                </a:solidFill>
                <a:latin typeface="Monaco"/>
                <a:ea typeface="Monaco"/>
                <a:cs typeface="Monaco"/>
                <a:sym typeface="Monaco"/>
              </a:rPr>
              <a:t>&gt;</a:t>
            </a:r>
            <a:endParaRPr sz="1786">
              <a:latin typeface="Monaco"/>
              <a:ea typeface="Monaco"/>
              <a:cs typeface="Monaco"/>
              <a:sym typeface="Monaco"/>
            </a:endParaRPr>
          </a:p>
          <a:p>
            <a:pPr lvl="0" defTabSz="429768">
              <a:spcBef>
                <a:spcPts val="0"/>
              </a:spcBef>
              <a:defRPr cap="none" sz="1800">
                <a:solidFill>
                  <a:srgbClr val="000000"/>
                </a:solidFill>
              </a:defRPr>
            </a:pPr>
            <a:r>
              <a:rPr sz="1786">
                <a:latin typeface="Monaco"/>
                <a:ea typeface="Monaco"/>
                <a:cs typeface="Monaco"/>
                <a:sym typeface="Monaco"/>
              </a:rPr>
              <a:t>           </a:t>
            </a: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string</a:t>
            </a:r>
            <a:r>
              <a:rPr sz="1786">
                <a:solidFill>
                  <a:srgbClr val="0433FF"/>
                </a:solidFill>
                <a:latin typeface="Monaco"/>
                <a:ea typeface="Monaco"/>
                <a:cs typeface="Monaco"/>
                <a:sym typeface="Monaco"/>
              </a:rPr>
              <a:t>&gt;</a:t>
            </a:r>
            <a:endParaRPr sz="1786">
              <a:latin typeface="Monaco"/>
              <a:ea typeface="Monaco"/>
              <a:cs typeface="Monaco"/>
              <a:sym typeface="Monaco"/>
            </a:endParaRPr>
          </a:p>
          <a:p>
            <a:pPr lvl="0" defTabSz="429768">
              <a:spcBef>
                <a:spcPts val="0"/>
              </a:spcBef>
              <a:defRPr cap="none" sz="1800">
                <a:solidFill>
                  <a:srgbClr val="000000"/>
                </a:solidFill>
              </a:defRPr>
            </a:pPr>
            <a:r>
              <a:rPr sz="1786">
                <a:latin typeface="Monaco"/>
                <a:ea typeface="Monaco"/>
                <a:cs typeface="Monaco"/>
                <a:sym typeface="Monaco"/>
              </a:rPr>
              <a:t>              Specify the reason for accessing their location.                    				This appears in the alert dialog when asking the user for permission                </a:t>
            </a:r>
            <a:endParaRPr sz="1786">
              <a:latin typeface="Monaco"/>
              <a:ea typeface="Monaco"/>
              <a:cs typeface="Monaco"/>
              <a:sym typeface="Monaco"/>
            </a:endParaRPr>
          </a:p>
          <a:p>
            <a:pPr lvl="0" defTabSz="429768">
              <a:spcBef>
                <a:spcPts val="0"/>
              </a:spcBef>
              <a:defRPr cap="none" sz="1800">
                <a:solidFill>
                  <a:srgbClr val="000000"/>
                </a:solidFill>
              </a:defRPr>
            </a:pPr>
            <a:r>
              <a:rPr sz="1786">
                <a:latin typeface="Monaco"/>
                <a:ea typeface="Monaco"/>
                <a:cs typeface="Monaco"/>
                <a:sym typeface="Monaco"/>
              </a:rPr>
              <a:t>			</a:t>
            </a: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string</a:t>
            </a:r>
            <a:r>
              <a:rPr sz="1786">
                <a:solidFill>
                  <a:srgbClr val="0433FF"/>
                </a:solidFill>
                <a:latin typeface="Monaco"/>
                <a:ea typeface="Monaco"/>
                <a:cs typeface="Monaco"/>
                <a:sym typeface="Monaco"/>
              </a:rPr>
              <a:t>&gt;</a:t>
            </a:r>
            <a:endParaRPr sz="1786">
              <a:latin typeface="Monaco"/>
              <a:ea typeface="Monaco"/>
              <a:cs typeface="Monaco"/>
              <a:sym typeface="Monaco"/>
            </a:endParaRPr>
          </a:p>
          <a:p>
            <a:pPr lvl="0" defTabSz="429768">
              <a:spcBef>
                <a:spcPts val="0"/>
              </a:spcBef>
              <a:defRPr cap="none" sz="1800">
                <a:solidFill>
                  <a:srgbClr val="000000"/>
                </a:solidFill>
              </a:defRPr>
            </a:pPr>
            <a:r>
              <a:rPr sz="1786">
                <a:latin typeface="Monaco"/>
                <a:ea typeface="Monaco"/>
                <a:cs typeface="Monaco"/>
                <a:sym typeface="Monaco"/>
              </a:rPr>
              <a:t>      </a:t>
            </a: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dict</a:t>
            </a:r>
            <a:r>
              <a:rPr sz="1786">
                <a:solidFill>
                  <a:srgbClr val="0433FF"/>
                </a:solidFill>
                <a:latin typeface="Monaco"/>
                <a:ea typeface="Monaco"/>
                <a:cs typeface="Monaco"/>
                <a:sym typeface="Monaco"/>
              </a:rPr>
              <a:t>&gt;</a:t>
            </a:r>
            <a:endParaRPr sz="1786">
              <a:latin typeface="Monaco"/>
              <a:ea typeface="Monaco"/>
              <a:cs typeface="Monaco"/>
              <a:sym typeface="Monaco"/>
            </a:endParaRPr>
          </a:p>
          <a:p>
            <a:pPr lvl="0" defTabSz="429768">
              <a:spcBef>
                <a:spcPts val="0"/>
              </a:spcBef>
              <a:defRPr cap="none" sz="1800">
                <a:solidFill>
                  <a:srgbClr val="000000"/>
                </a:solidFill>
              </a:defRPr>
            </a:pPr>
            <a:r>
              <a:rPr sz="1786">
                <a:latin typeface="Monaco"/>
                <a:ea typeface="Monaco"/>
                <a:cs typeface="Monaco"/>
                <a:sym typeface="Monaco"/>
              </a:rPr>
              <a:t>	</a:t>
            </a: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plist</a:t>
            </a:r>
            <a:r>
              <a:rPr sz="1786">
                <a:solidFill>
                  <a:srgbClr val="0433FF"/>
                </a:solidFill>
                <a:latin typeface="Monaco"/>
                <a:ea typeface="Monaco"/>
                <a:cs typeface="Monaco"/>
                <a:sym typeface="Monaco"/>
              </a:rPr>
              <a:t>&gt;</a:t>
            </a:r>
            <a:endParaRPr sz="1786">
              <a:latin typeface="Monaco"/>
              <a:ea typeface="Monaco"/>
              <a:cs typeface="Monaco"/>
              <a:sym typeface="Monaco"/>
            </a:endParaRPr>
          </a:p>
          <a:p>
            <a:pPr lvl="0" defTabSz="429768">
              <a:spcBef>
                <a:spcPts val="0"/>
              </a:spcBef>
              <a:defRPr cap="none" sz="1800">
                <a:solidFill>
                  <a:srgbClr val="000000"/>
                </a:solidFill>
              </a:defRPr>
            </a:pPr>
            <a:r>
              <a:rPr sz="1786">
                <a:solidFill>
                  <a:srgbClr val="0433FF"/>
                </a:solidFill>
                <a:latin typeface="Monaco"/>
                <a:ea typeface="Monaco"/>
                <a:cs typeface="Monaco"/>
                <a:sym typeface="Monaco"/>
              </a:rPr>
              <a:t>&lt;/</a:t>
            </a:r>
            <a:r>
              <a:rPr sz="1786">
                <a:solidFill>
                  <a:srgbClr val="B4261A"/>
                </a:solidFill>
                <a:latin typeface="Monaco"/>
                <a:ea typeface="Monaco"/>
                <a:cs typeface="Monaco"/>
                <a:sym typeface="Monaco"/>
              </a:rPr>
              <a:t>ios</a:t>
            </a:r>
            <a:r>
              <a:rPr sz="1786">
                <a:solidFill>
                  <a:srgbClr val="0433FF"/>
                </a:solidFill>
                <a:latin typeface="Monaco"/>
                <a:ea typeface="Monaco"/>
                <a:cs typeface="Monaco"/>
                <a:sym typeface="Monaco"/>
              </a:rPr>
              <a:t>&gt;</a:t>
            </a:r>
          </a:p>
        </p:txBody>
      </p:sp>
      <p:sp>
        <p:nvSpPr>
          <p:cNvPr id="1548" name="Shape 15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Geolocation (NEW IN IOS8)</a:t>
            </a:r>
          </a:p>
        </p:txBody>
      </p:sp>
    </p:spTree>
  </p:cSld>
  <p:clrMapOvr>
    <a:masterClrMapping/>
  </p:clrMapOvr>
  <p:transition spd="slow" advClick="1">
    <p:dissolve/>
  </p:transition>
</p:sld>
</file>

<file path=ppt/slides/slide3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0" name="Shape 155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Geolocation</a:t>
            </a:r>
          </a:p>
        </p:txBody>
      </p:sp>
      <p:sp>
        <p:nvSpPr>
          <p:cNvPr id="1551" name="Shape 155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Simple, Manual and Legacy modes</a:t>
            </a:r>
            <a:endParaRPr sz="2800">
              <a:solidFill>
                <a:srgbClr val="2D2D2B"/>
              </a:solidFill>
            </a:endParaRPr>
          </a:p>
          <a:p>
            <a:pPr lvl="0">
              <a:buBlip>
                <a:blip r:embed="rId2"/>
              </a:buBlip>
              <a:defRPr sz="1800">
                <a:solidFill>
                  <a:srgbClr val="000000"/>
                </a:solidFill>
              </a:defRPr>
            </a:pPr>
            <a:r>
              <a:rPr sz="2800">
                <a:solidFill>
                  <a:srgbClr val="2D2D2B"/>
                </a:solidFill>
              </a:rPr>
              <a:t>Simple: normal GPS support . Set accuracy ACCURACY_HIGH or ACCURACY_LOW</a:t>
            </a:r>
            <a:endParaRPr sz="2800">
              <a:solidFill>
                <a:srgbClr val="2D2D2B"/>
              </a:solidFill>
            </a:endParaRPr>
          </a:p>
          <a:p>
            <a:pPr lvl="0">
              <a:buBlip>
                <a:blip r:embed="rId2"/>
              </a:buBlip>
              <a:defRPr sz="1800">
                <a:solidFill>
                  <a:srgbClr val="000000"/>
                </a:solidFill>
              </a:defRPr>
            </a:pPr>
            <a:r>
              <a:rPr sz="2800">
                <a:solidFill>
                  <a:srgbClr val="2D2D2B"/>
                </a:solidFill>
              </a:rPr>
              <a:t>Manual: More control, more precision, more provider options</a:t>
            </a:r>
            <a:endParaRPr sz="2800">
              <a:solidFill>
                <a:srgbClr val="2D2D2B"/>
              </a:solidFill>
            </a:endParaRPr>
          </a:p>
          <a:p>
            <a:pPr lvl="0">
              <a:buBlip>
                <a:blip r:embed="rId2"/>
              </a:buBlip>
              <a:defRPr sz="1800">
                <a:solidFill>
                  <a:srgbClr val="000000"/>
                </a:solidFill>
              </a:defRPr>
            </a:pPr>
            <a:r>
              <a:rPr sz="2800">
                <a:solidFill>
                  <a:srgbClr val="2D2D2B"/>
                </a:solidFill>
              </a:rPr>
              <a:t>Legacy (prior SDK 2.0):deprecated </a:t>
            </a:r>
          </a:p>
        </p:txBody>
      </p:sp>
    </p:spTree>
  </p:cSld>
  <p:clrMapOvr>
    <a:masterClrMapping/>
  </p:clrMapOvr>
  <p:transition spd="slow" advClick="1">
    <p:dissolve/>
  </p:transition>
</p:sld>
</file>

<file path=ppt/slides/slide3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3" name="Shape 155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Mobile Web Geolocation</a:t>
            </a:r>
          </a:p>
        </p:txBody>
      </p:sp>
      <p:sp>
        <p:nvSpPr>
          <p:cNvPr id="1554" name="Shape 155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Browser must support W3C Geolocation spec</a:t>
            </a:r>
            <a:endParaRPr sz="2800">
              <a:solidFill>
                <a:srgbClr val="2D2D2B"/>
              </a:solidFill>
            </a:endParaRPr>
          </a:p>
          <a:p>
            <a:pPr lvl="0">
              <a:buBlip>
                <a:blip r:embed="rId2"/>
              </a:buBlip>
              <a:defRPr sz="1800">
                <a:solidFill>
                  <a:srgbClr val="000000"/>
                </a:solidFill>
              </a:defRPr>
            </a:pPr>
            <a:r>
              <a:rPr sz="2800">
                <a:solidFill>
                  <a:srgbClr val="2D2D2B"/>
                </a:solidFill>
              </a:rPr>
              <a:t>Implementation &amp; accuracy varies</a:t>
            </a:r>
            <a:endParaRPr sz="2800">
              <a:solidFill>
                <a:srgbClr val="2D2D2B"/>
              </a:solidFill>
            </a:endParaRPr>
          </a:p>
          <a:p>
            <a:pPr lvl="0">
              <a:buBlip>
                <a:blip r:embed="rId2"/>
              </a:buBlip>
              <a:defRPr sz="1800">
                <a:solidFill>
                  <a:srgbClr val="000000"/>
                </a:solidFill>
              </a:defRPr>
            </a:pPr>
            <a:r>
              <a:rPr sz="2800">
                <a:solidFill>
                  <a:srgbClr val="2D2D2B"/>
                </a:solidFill>
              </a:rPr>
              <a:t>User must grant permission</a:t>
            </a:r>
            <a:endParaRPr sz="2800">
              <a:solidFill>
                <a:srgbClr val="2D2D2B"/>
              </a:solidFill>
            </a:endParaRPr>
          </a:p>
          <a:p>
            <a:pPr lvl="0">
              <a:buBlip>
                <a:blip r:embed="rId2"/>
              </a:buBlip>
              <a:defRPr sz="1800">
                <a:solidFill>
                  <a:srgbClr val="000000"/>
                </a:solidFill>
              </a:defRPr>
            </a:pPr>
            <a:r>
              <a:rPr sz="2800">
                <a:solidFill>
                  <a:srgbClr val="2D2D2B"/>
                </a:solidFill>
              </a:rPr>
              <a:t>But, you can't change the message</a:t>
            </a:r>
          </a:p>
        </p:txBody>
      </p:sp>
    </p:spTree>
  </p:cSld>
  <p:clrMapOvr>
    <a:masterClrMapping/>
  </p:clrMapOvr>
  <p:transition spd="slow" advClick="1">
    <p:dissolve/>
  </p:transition>
</p:sld>
</file>

<file path=ppt/slides/slide3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6" name="Shape 155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Geolocation Gotchas</a:t>
            </a:r>
          </a:p>
        </p:txBody>
      </p:sp>
      <p:sp>
        <p:nvSpPr>
          <p:cNvPr id="1557" name="Shape 155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Continually monitoring GPS drains battery faster</a:t>
            </a:r>
            <a:endParaRPr sz="2800">
              <a:solidFill>
                <a:srgbClr val="2D2D2B"/>
              </a:solidFill>
            </a:endParaRPr>
          </a:p>
          <a:p>
            <a:pPr lvl="0">
              <a:buBlip>
                <a:blip r:embed="rId2"/>
              </a:buBlip>
              <a:defRPr sz="1800">
                <a:solidFill>
                  <a:srgbClr val="000000"/>
                </a:solidFill>
              </a:defRPr>
            </a:pPr>
            <a:r>
              <a:rPr sz="2800">
                <a:solidFill>
                  <a:srgbClr val="2D2D2B"/>
                </a:solidFill>
              </a:rPr>
              <a:t>Android emulator: GPS might not be enabled</a:t>
            </a:r>
            <a:br>
              <a:rPr sz="2800">
                <a:solidFill>
                  <a:srgbClr val="2D2D2B"/>
                </a:solidFill>
              </a:rPr>
            </a:br>
            <a:r>
              <a:rPr sz="2800">
                <a:solidFill>
                  <a:srgbClr val="2D2D2B"/>
                </a:solidFill>
              </a:rPr>
              <a:t>Edit the AVD to add GPS support</a:t>
            </a:r>
            <a:endParaRPr sz="2800">
              <a:solidFill>
                <a:srgbClr val="2D2D2B"/>
              </a:solidFill>
            </a:endParaRPr>
          </a:p>
          <a:p>
            <a:pPr lvl="0">
              <a:buBlip>
                <a:blip r:embed="rId2"/>
              </a:buBlip>
              <a:defRPr sz="1800">
                <a:solidFill>
                  <a:srgbClr val="000000"/>
                </a:solidFill>
              </a:defRPr>
            </a:pPr>
            <a:r>
              <a:rPr sz="2800">
                <a:solidFill>
                  <a:srgbClr val="2D2D2B"/>
                </a:solidFill>
              </a:rPr>
              <a:t>Android emulator: no default location</a:t>
            </a:r>
            <a:br>
              <a:rPr sz="2800">
                <a:solidFill>
                  <a:srgbClr val="2D2D2B"/>
                </a:solidFill>
              </a:rPr>
            </a:br>
            <a:r>
              <a:rPr sz="2800">
                <a:solidFill>
                  <a:srgbClr val="2D2D2B"/>
                </a:solidFill>
              </a:rPr>
              <a:t>Use Monitor to send location</a:t>
            </a:r>
          </a:p>
        </p:txBody>
      </p:sp>
    </p:spTree>
  </p:cSld>
  <p:clrMapOvr>
    <a:masterClrMapping/>
  </p:clrMapOvr>
  <p:transition spd="slow" advClick="1">
    <p:dissolve/>
  </p:transition>
</p:sld>
</file>

<file path=ppt/slides/slide3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9" name="Shape 155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Geo Demo</a:t>
            </a:r>
          </a:p>
        </p:txBody>
      </p:sp>
      <p:sp>
        <p:nvSpPr>
          <p:cNvPr id="1560" name="Shape 1560"/>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Project: </a:t>
            </a:r>
            <a:r>
              <a:rPr sz="2800" u="sng">
                <a:solidFill>
                  <a:srgbClr val="A71220"/>
                </a:solidFill>
                <a:uFill>
                  <a:solidFill>
                    <a:srgbClr val="A71220"/>
                  </a:solidFill>
                </a:uFill>
                <a:hlinkClick r:id="rId3" invalidUrl="" action="" tgtFrame="" tooltip="" history="1" highlightClick="0" endSnd="0"/>
              </a:rPr>
              <a:t>https://github.com/appcelerator-training/AndroidGeo</a:t>
            </a:r>
            <a:endParaRPr sz="2800">
              <a:solidFill>
                <a:srgbClr val="2D2D2B"/>
              </a:solidFill>
            </a:endParaRPr>
          </a:p>
          <a:p>
            <a:pPr lvl="0">
              <a:buBlip>
                <a:blip r:embed="rId2"/>
              </a:buBlip>
              <a:defRPr sz="1800">
                <a:solidFill>
                  <a:srgbClr val="000000"/>
                </a:solidFill>
              </a:defRPr>
            </a:pPr>
            <a:r>
              <a:rPr sz="2800">
                <a:solidFill>
                  <a:srgbClr val="2D2D2B"/>
                </a:solidFill>
              </a:rPr>
              <a:t>Runs on device (not emulator)</a:t>
            </a:r>
            <a:endParaRPr sz="2800">
              <a:solidFill>
                <a:srgbClr val="2D2D2B"/>
              </a:solidFill>
            </a:endParaRPr>
          </a:p>
          <a:p>
            <a:pPr lvl="0">
              <a:buBlip>
                <a:blip r:embed="rId2"/>
              </a:buBlip>
              <a:defRPr sz="1800">
                <a:solidFill>
                  <a:srgbClr val="000000"/>
                </a:solidFill>
              </a:defRPr>
            </a:pPr>
            <a:r>
              <a:rPr sz="2800">
                <a:solidFill>
                  <a:srgbClr val="2D2D2B"/>
                </a:solidFill>
              </a:rPr>
              <a:t>Shows Legacy, Simple &amp; Manual modes</a:t>
            </a:r>
          </a:p>
        </p:txBody>
      </p:sp>
    </p:spTree>
  </p:cSld>
  <p:clrMapOvr>
    <a:masterClrMapping/>
  </p:clrMapOvr>
  <p:transition spd="slow" advClick="1">
    <p:dissolve/>
  </p:transition>
</p:sld>
</file>

<file path=ppt/slides/slide3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62"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563" name="Shape 156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MAPS AND ANNOTATIONS</a:t>
            </a:r>
          </a:p>
        </p:txBody>
      </p:sp>
    </p:spTree>
  </p:cSld>
  <p:clrMapOvr>
    <a:masterClrMapping/>
  </p:clrMapOvr>
  <p:transition spd="slow" advClick="1">
    <p:dissolve/>
  </p:transition>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Cross-Platform in Titanium</a:t>
            </a:r>
          </a:p>
        </p:txBody>
      </p:sp>
      <p:sp>
        <p:nvSpPr>
          <p:cNvPr id="209" name="Shape 20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Cross-platform !== 'Write Once, Run Everywhere‘</a:t>
            </a:r>
            <a:endParaRPr sz="2800">
              <a:solidFill>
                <a:srgbClr val="2D2D2B"/>
              </a:solidFill>
            </a:endParaRPr>
          </a:p>
          <a:p>
            <a:pPr lvl="0">
              <a:buBlip>
                <a:blip r:embed="rId2"/>
              </a:buBlip>
              <a:defRPr sz="1800">
                <a:solidFill>
                  <a:srgbClr val="000000"/>
                </a:solidFill>
              </a:defRPr>
            </a:pPr>
            <a:r>
              <a:rPr sz="2800">
                <a:solidFill>
                  <a:srgbClr val="2D2D2B"/>
                </a:solidFill>
              </a:rPr>
              <a:t>Titanium is 'Write Once, Adapt Everywhere‘</a:t>
            </a:r>
            <a:endParaRPr sz="2800">
              <a:solidFill>
                <a:srgbClr val="2D2D2B"/>
              </a:solidFill>
            </a:endParaRPr>
          </a:p>
          <a:p>
            <a:pPr lvl="0">
              <a:buBlip>
                <a:blip r:embed="rId2"/>
              </a:buBlip>
              <a:defRPr sz="1800">
                <a:solidFill>
                  <a:srgbClr val="000000"/>
                </a:solidFill>
              </a:defRPr>
            </a:pPr>
            <a:r>
              <a:rPr sz="2800">
                <a:solidFill>
                  <a:srgbClr val="2D2D2B"/>
                </a:solidFill>
              </a:rPr>
              <a:t>Goal is to build 'Best of Breed' apps</a:t>
            </a:r>
            <a:endParaRPr sz="2800">
              <a:solidFill>
                <a:srgbClr val="2D2D2B"/>
              </a:solidFill>
            </a:endParaRPr>
          </a:p>
          <a:p>
            <a:pPr lvl="0">
              <a:buBlip>
                <a:blip r:embed="rId2"/>
              </a:buBlip>
              <a:defRPr sz="1800">
                <a:solidFill>
                  <a:srgbClr val="000000"/>
                </a:solidFill>
              </a:defRPr>
            </a:pPr>
            <a:r>
              <a:rPr sz="2800">
                <a:solidFill>
                  <a:srgbClr val="2D2D2B"/>
                </a:solidFill>
              </a:rPr>
              <a:t>Non-visual code up to 100% portable</a:t>
            </a:r>
            <a:endParaRPr sz="2800">
              <a:solidFill>
                <a:srgbClr val="2D2D2B"/>
              </a:solidFill>
            </a:endParaRPr>
          </a:p>
          <a:p>
            <a:pPr lvl="0">
              <a:buBlip>
                <a:blip r:embed="rId2"/>
              </a:buBlip>
              <a:defRPr sz="1800">
                <a:solidFill>
                  <a:srgbClr val="000000"/>
                </a:solidFill>
              </a:defRPr>
            </a:pPr>
            <a:r>
              <a:rPr sz="2800">
                <a:solidFill>
                  <a:srgbClr val="2D2D2B"/>
                </a:solidFill>
              </a:rPr>
              <a:t>Accept and embrace platform differences</a:t>
            </a:r>
          </a:p>
        </p:txBody>
      </p:sp>
    </p:spTree>
  </p:cSld>
  <p:clrMapOvr>
    <a:masterClrMapping/>
  </p:clrMapOvr>
  <p:transition spd="slow" advClick="1">
    <p:dissolve/>
  </p:transition>
</p:sld>
</file>

<file path=ppt/slides/slide3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5" name="Shape 1565"/>
          <p:cNvSpPr/>
          <p:nvPr>
            <p:ph type="body" idx="1"/>
          </p:nvPr>
        </p:nvSpPr>
        <p:spPr>
          <a:xfrm>
            <a:off x="4325937" y="1620838"/>
            <a:ext cx="4041776" cy="2382837"/>
          </a:xfrm>
          <a:prstGeom prst="rect">
            <a:avLst/>
          </a:prstGeom>
        </p:spPr>
        <p:txBody>
          <a:bodyPr lIns="0" tIns="0" rIns="0" bIns="0" anchor="t"/>
          <a:lstStyle/>
          <a:p>
            <a:pPr lvl="0" marL="304800" indent="-304800">
              <a:lnSpc>
                <a:spcPct val="90000"/>
              </a:lnSpc>
              <a:spcBef>
                <a:spcPts val="400"/>
              </a:spcBef>
              <a:buSzPct val="75000"/>
              <a:buBlip>
                <a:blip r:embed="rId2"/>
              </a:buBlip>
              <a:defRPr cap="none" sz="1800">
                <a:solidFill>
                  <a:srgbClr val="000000"/>
                </a:solidFill>
              </a:defRPr>
            </a:pPr>
            <a:r>
              <a:rPr>
                <a:solidFill>
                  <a:srgbClr val="2D2D2B"/>
                </a:solidFill>
              </a:rPr>
              <a:t>Native maps provide zooming, scrolling, and different display types</a:t>
            </a:r>
            <a:endParaRPr>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a:solidFill>
                  <a:srgbClr val="2D2D2B"/>
                </a:solidFill>
              </a:rPr>
              <a:t>Points of interest are added with Annotations (pins)</a:t>
            </a:r>
            <a:endParaRPr>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a:solidFill>
                  <a:srgbClr val="2D2D2B"/>
                </a:solidFill>
              </a:rPr>
              <a:t>Support for drawing routes (iOS and Android)</a:t>
            </a:r>
            <a:endParaRPr>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a:solidFill>
                  <a:srgbClr val="2D2D2B"/>
                </a:solidFill>
              </a:rPr>
              <a:t>Can choose center point and initial display range</a:t>
            </a:r>
          </a:p>
        </p:txBody>
      </p:sp>
      <p:sp>
        <p:nvSpPr>
          <p:cNvPr id="1566" name="Shape 156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Native Map Kits</a:t>
            </a:r>
          </a:p>
        </p:txBody>
      </p:sp>
      <p:pic>
        <p:nvPicPr>
          <p:cNvPr id="1567" name="image88.png"/>
          <p:cNvPicPr/>
          <p:nvPr/>
        </p:nvPicPr>
        <p:blipFill>
          <a:blip r:embed="rId3">
            <a:extLst/>
          </a:blip>
          <a:stretch>
            <a:fillRect/>
          </a:stretch>
        </p:blipFill>
        <p:spPr>
          <a:xfrm>
            <a:off x="1565275" y="1631950"/>
            <a:ext cx="1824039" cy="2962275"/>
          </a:xfrm>
          <a:prstGeom prst="rect">
            <a:avLst/>
          </a:prstGeom>
          <a:ln w="12700">
            <a:miter lim="400000"/>
          </a:ln>
        </p:spPr>
      </p:pic>
    </p:spTree>
  </p:cSld>
  <p:clrMapOvr>
    <a:masterClrMapping/>
  </p:clrMapOvr>
  <p:transition spd="slow" advClick="1">
    <p:dissolve/>
  </p:transition>
</p:sld>
</file>

<file path=ppt/slides/slide3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9" name="Shape 1569"/>
          <p:cNvSpPr/>
          <p:nvPr>
            <p:ph type="body" idx="1"/>
          </p:nvPr>
        </p:nvSpPr>
        <p:spPr>
          <a:xfrm>
            <a:off x="4492625" y="1766888"/>
            <a:ext cx="4041775" cy="2382837"/>
          </a:xfrm>
          <a:prstGeom prst="rect">
            <a:avLst/>
          </a:prstGeom>
        </p:spPr>
        <p:txBody>
          <a:bodyPr lIns="0" tIns="0" rIns="0" bIns="0" anchor="t"/>
          <a:lstStyle/>
          <a:p>
            <a:pPr lvl="0">
              <a:lnSpc>
                <a:spcPct val="80000"/>
              </a:lnSpc>
              <a:spcBef>
                <a:spcPts val="400"/>
              </a:spcBef>
              <a:defRPr cap="none" sz="1800">
                <a:solidFill>
                  <a:srgbClr val="000000"/>
                </a:solidFill>
              </a:defRPr>
            </a:pPr>
            <a:r>
              <a:rPr>
                <a:solidFill>
                  <a:srgbClr val="2D2D2B"/>
                </a:solidFill>
              </a:rPr>
              <a:t>Annotations can be added on or after creation</a:t>
            </a:r>
            <a:endParaRPr>
              <a:solidFill>
                <a:srgbClr val="2D2D2B"/>
              </a:solidFill>
            </a:endParaRPr>
          </a:p>
          <a:p>
            <a:pPr lvl="0">
              <a:lnSpc>
                <a:spcPct val="80000"/>
              </a:lnSpc>
              <a:spcBef>
                <a:spcPts val="400"/>
              </a:spcBef>
              <a:defRPr cap="none" sz="1800">
                <a:solidFill>
                  <a:srgbClr val="000000"/>
                </a:solidFill>
              </a:defRPr>
            </a:pPr>
            <a:r>
              <a:rPr>
                <a:solidFill>
                  <a:srgbClr val="2D2D2B"/>
                </a:solidFill>
              </a:rPr>
              <a:t>Can customize:</a:t>
            </a:r>
            <a:endParaRPr>
              <a:solidFill>
                <a:srgbClr val="2D2D2B"/>
              </a:solidFill>
            </a:endParaRPr>
          </a:p>
          <a:p>
            <a:pPr lvl="0" marL="304800" indent="-304800">
              <a:lnSpc>
                <a:spcPct val="80000"/>
              </a:lnSpc>
              <a:spcBef>
                <a:spcPts val="400"/>
              </a:spcBef>
              <a:buSzPct val="75000"/>
              <a:buBlip>
                <a:blip r:embed="rId2"/>
              </a:buBlip>
              <a:defRPr cap="none" sz="1800">
                <a:solidFill>
                  <a:srgbClr val="000000"/>
                </a:solidFill>
              </a:defRPr>
            </a:pPr>
            <a:r>
              <a:rPr>
                <a:solidFill>
                  <a:srgbClr val="2D2D2B"/>
                </a:solidFill>
              </a:rPr>
              <a:t>Pin image/color</a:t>
            </a:r>
            <a:endParaRPr>
              <a:solidFill>
                <a:srgbClr val="2D2D2B"/>
              </a:solidFill>
            </a:endParaRPr>
          </a:p>
          <a:p>
            <a:pPr lvl="0" marL="304800" indent="-304800">
              <a:lnSpc>
                <a:spcPct val="80000"/>
              </a:lnSpc>
              <a:spcBef>
                <a:spcPts val="400"/>
              </a:spcBef>
              <a:buSzPct val="75000"/>
              <a:buBlip>
                <a:blip r:embed="rId2"/>
              </a:buBlip>
              <a:defRPr cap="none" sz="1800">
                <a:solidFill>
                  <a:srgbClr val="000000"/>
                </a:solidFill>
              </a:defRPr>
            </a:pPr>
            <a:r>
              <a:rPr>
                <a:solidFill>
                  <a:srgbClr val="2D2D2B"/>
                </a:solidFill>
              </a:rPr>
              <a:t>Title/Subtitle</a:t>
            </a:r>
            <a:endParaRPr>
              <a:solidFill>
                <a:srgbClr val="2D2D2B"/>
              </a:solidFill>
            </a:endParaRPr>
          </a:p>
          <a:p>
            <a:pPr lvl="0" marL="304800" indent="-304800">
              <a:lnSpc>
                <a:spcPct val="80000"/>
              </a:lnSpc>
              <a:spcBef>
                <a:spcPts val="400"/>
              </a:spcBef>
              <a:buSzPct val="75000"/>
              <a:buBlip>
                <a:blip r:embed="rId2"/>
              </a:buBlip>
              <a:defRPr cap="none" sz="1800">
                <a:solidFill>
                  <a:srgbClr val="000000"/>
                </a:solidFill>
              </a:defRPr>
            </a:pPr>
            <a:r>
              <a:rPr>
                <a:solidFill>
                  <a:srgbClr val="2D2D2B"/>
                </a:solidFill>
              </a:rPr>
              <a:t>Right/Left Button</a:t>
            </a:r>
            <a:endParaRPr>
              <a:solidFill>
                <a:srgbClr val="2D2D2B"/>
              </a:solidFill>
            </a:endParaRPr>
          </a:p>
          <a:p>
            <a:pPr lvl="0">
              <a:lnSpc>
                <a:spcPct val="80000"/>
              </a:lnSpc>
              <a:spcBef>
                <a:spcPts val="400"/>
              </a:spcBef>
              <a:defRPr cap="none" sz="1800">
                <a:solidFill>
                  <a:srgbClr val="000000"/>
                </a:solidFill>
              </a:defRPr>
            </a:pPr>
            <a:r>
              <a:rPr>
                <a:solidFill>
                  <a:srgbClr val="2D2D2B"/>
                </a:solidFill>
              </a:rPr>
              <a:t>Can individually update pins, all are set at the same time</a:t>
            </a:r>
          </a:p>
        </p:txBody>
      </p:sp>
      <p:sp>
        <p:nvSpPr>
          <p:cNvPr id="1570" name="Shape 157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Annotations</a:t>
            </a:r>
          </a:p>
        </p:txBody>
      </p:sp>
      <p:pic>
        <p:nvPicPr>
          <p:cNvPr id="1571" name="image89.png" descr="Screen Shot 2014-07-17 at 7.44.38 PM.png"/>
          <p:cNvPicPr/>
          <p:nvPr/>
        </p:nvPicPr>
        <p:blipFill>
          <a:blip r:embed="rId3">
            <a:extLst/>
          </a:blip>
          <a:stretch>
            <a:fillRect/>
          </a:stretch>
        </p:blipFill>
        <p:spPr>
          <a:xfrm>
            <a:off x="1356691" y="984175"/>
            <a:ext cx="2033579" cy="4067157"/>
          </a:xfrm>
          <a:prstGeom prst="rect">
            <a:avLst/>
          </a:prstGeom>
          <a:ln w="12700">
            <a:miter lim="400000"/>
          </a:ln>
        </p:spPr>
      </p:pic>
    </p:spTree>
  </p:cSld>
  <p:clrMapOvr>
    <a:masterClrMapping/>
  </p:clrMapOvr>
  <p:transition spd="slow" advClick="1">
    <p:dissolve/>
  </p:transition>
</p:sld>
</file>

<file path=ppt/slides/slide3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3" name="Shape 157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Adding Maps</a:t>
            </a:r>
          </a:p>
        </p:txBody>
      </p:sp>
      <p:sp>
        <p:nvSpPr>
          <p:cNvPr id="1574" name="Shape 157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Mobile Web, BB10 — use built-in Ti.Map component</a:t>
            </a:r>
            <a:endParaRPr sz="2800">
              <a:solidFill>
                <a:srgbClr val="2D2D2B"/>
              </a:solidFill>
            </a:endParaRPr>
          </a:p>
          <a:p>
            <a:pPr lvl="0">
              <a:buBlip>
                <a:blip r:embed="rId2"/>
              </a:buBlip>
              <a:defRPr sz="1800">
                <a:solidFill>
                  <a:srgbClr val="000000"/>
                </a:solidFill>
              </a:defRPr>
            </a:pPr>
            <a:r>
              <a:rPr sz="2800">
                <a:solidFill>
                  <a:srgbClr val="2D2D2B"/>
                </a:solidFill>
              </a:rPr>
              <a:t>iOS &amp; Android — use add-on module</a:t>
            </a:r>
            <a:endParaRPr sz="2800">
              <a:solidFill>
                <a:srgbClr val="2D2D2B"/>
              </a:solidFill>
            </a:endParaRPr>
          </a:p>
          <a:p>
            <a:pPr lvl="1">
              <a:buBlip>
                <a:blip r:embed="rId2"/>
              </a:buBlip>
              <a:defRPr sz="1800">
                <a:solidFill>
                  <a:srgbClr val="000000"/>
                </a:solidFill>
              </a:defRPr>
            </a:pPr>
            <a:r>
              <a:rPr sz="2800">
                <a:solidFill>
                  <a:srgbClr val="2D2D2B"/>
                </a:solidFill>
              </a:rPr>
              <a:t>Module adds new functionality</a:t>
            </a:r>
            <a:endParaRPr sz="2800">
              <a:solidFill>
                <a:srgbClr val="2D2D2B"/>
              </a:solidFill>
            </a:endParaRPr>
          </a:p>
          <a:p>
            <a:pPr lvl="0">
              <a:buBlip>
                <a:blip r:embed="rId2"/>
              </a:buBlip>
              <a:defRPr sz="1800">
                <a:solidFill>
                  <a:srgbClr val="000000"/>
                </a:solidFill>
              </a:defRPr>
            </a:pPr>
            <a:r>
              <a:rPr sz="2800">
                <a:solidFill>
                  <a:srgbClr val="2D2D2B"/>
                </a:solidFill>
              </a:rPr>
              <a:t>iOS: no map key or setup required</a:t>
            </a:r>
            <a:endParaRPr sz="2800">
              <a:solidFill>
                <a:srgbClr val="2D2D2B"/>
              </a:solidFill>
            </a:endParaRPr>
          </a:p>
          <a:p>
            <a:pPr lvl="0">
              <a:buBlip>
                <a:blip r:embed="rId2"/>
              </a:buBlip>
              <a:defRPr sz="1800">
                <a:solidFill>
                  <a:srgbClr val="000000"/>
                </a:solidFill>
              </a:defRPr>
            </a:pPr>
            <a:r>
              <a:rPr sz="2800">
                <a:solidFill>
                  <a:srgbClr val="2D2D2B"/>
                </a:solidFill>
              </a:rPr>
              <a:t>Android: API key and some setup required</a:t>
            </a:r>
          </a:p>
        </p:txBody>
      </p:sp>
    </p:spTree>
  </p:cSld>
  <p:clrMapOvr>
    <a:masterClrMapping/>
  </p:clrMapOvr>
  <p:transition spd="slow" advClick="1">
    <p:dissolve/>
  </p:transition>
</p:sld>
</file>

<file path=ppt/slides/slide3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6" name="Shape 1576"/>
          <p:cNvSpPr/>
          <p:nvPr>
            <p:ph type="body" idx="1"/>
          </p:nvPr>
        </p:nvSpPr>
        <p:spPr>
          <a:xfrm>
            <a:off x="4164012" y="1231900"/>
            <a:ext cx="4522788" cy="2730500"/>
          </a:xfrm>
          <a:prstGeom prst="rect">
            <a:avLst/>
          </a:prstGeom>
        </p:spPr>
        <p:txBody>
          <a:bodyPr lIns="0" tIns="0" rIns="0" bIns="0" anchor="t"/>
          <a:lstStyle/>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Version 2 Google Maps API key required</a:t>
            </a:r>
            <a:br>
              <a:rPr sz="1900">
                <a:solidFill>
                  <a:srgbClr val="2D2D2B"/>
                </a:solidFill>
              </a:rPr>
            </a:br>
            <a:r>
              <a:rPr sz="1900">
                <a:solidFill>
                  <a:srgbClr val="2D2D2B"/>
                </a:solidFill>
              </a:rPr>
              <a:t>  </a:t>
            </a:r>
            <a:r>
              <a:rPr i="1" sz="1900">
                <a:solidFill>
                  <a:srgbClr val="2D2D2B"/>
                </a:solidFill>
              </a:rPr>
              <a:t>unless you happen to have an API v1 key already</a:t>
            </a:r>
            <a:endParaRPr sz="19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Must use API key to see tiles on device / in production</a:t>
            </a:r>
            <a:endParaRPr sz="20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Either add with the &lt;Module&gt; tag in the View XML or create in the controller</a:t>
            </a:r>
            <a:endParaRPr sz="20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Annotations can to be added in the controller or can be in the View</a:t>
            </a:r>
          </a:p>
        </p:txBody>
      </p:sp>
      <p:sp>
        <p:nvSpPr>
          <p:cNvPr id="1577" name="Shape 15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Mapping</a:t>
            </a:r>
          </a:p>
        </p:txBody>
      </p:sp>
      <p:pic>
        <p:nvPicPr>
          <p:cNvPr id="1578" name="image90.png"/>
          <p:cNvPicPr/>
          <p:nvPr/>
        </p:nvPicPr>
        <p:blipFill>
          <a:blip r:embed="rId3">
            <a:extLst/>
          </a:blip>
          <a:stretch>
            <a:fillRect/>
          </a:stretch>
        </p:blipFill>
        <p:spPr>
          <a:xfrm>
            <a:off x="1644650" y="1231900"/>
            <a:ext cx="1958975" cy="3482975"/>
          </a:xfrm>
          <a:prstGeom prst="rect">
            <a:avLst/>
          </a:prstGeom>
          <a:ln w="12700">
            <a:miter lim="400000"/>
          </a:ln>
        </p:spPr>
      </p:pic>
    </p:spTree>
  </p:cSld>
  <p:clrMapOvr>
    <a:masterClrMapping/>
  </p:clrMapOvr>
  <p:transition spd="slow" advClick="1">
    <p:dissolve/>
  </p:transition>
</p:sld>
</file>

<file path=ppt/slides/slide3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0" name="Shape 158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iOS/Android Maps Solution</a:t>
            </a:r>
          </a:p>
        </p:txBody>
      </p:sp>
      <p:sp>
        <p:nvSpPr>
          <p:cNvPr id="1581" name="Shape 158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Add module to tiapp.xml</a:t>
            </a:r>
            <a:endParaRPr sz="2800">
              <a:solidFill>
                <a:srgbClr val="2D2D2B"/>
              </a:solidFill>
            </a:endParaRPr>
          </a:p>
          <a:p>
            <a:pPr lvl="0">
              <a:buBlip>
                <a:blip r:embed="rId2"/>
              </a:buBlip>
              <a:defRPr sz="1800">
                <a:solidFill>
                  <a:srgbClr val="000000"/>
                </a:solidFill>
              </a:defRPr>
            </a:pPr>
            <a:r>
              <a:rPr sz="2800">
                <a:solidFill>
                  <a:srgbClr val="2D2D2B"/>
                </a:solidFill>
              </a:rPr>
              <a:t>Enable module in alloy.js</a:t>
            </a:r>
            <a:endParaRPr sz="2800">
              <a:solidFill>
                <a:srgbClr val="2D2D2B"/>
              </a:solidFill>
            </a:endParaRPr>
          </a:p>
          <a:p>
            <a:pPr lvl="0">
              <a:buBlip>
                <a:blip r:embed="rId2"/>
              </a:buBlip>
              <a:defRPr sz="1800">
                <a:solidFill>
                  <a:srgbClr val="000000"/>
                </a:solidFill>
              </a:defRPr>
            </a:pPr>
            <a:r>
              <a:rPr sz="2800">
                <a:solidFill>
                  <a:srgbClr val="2D2D2B"/>
                </a:solidFill>
              </a:rPr>
              <a:t>Define map in XML</a:t>
            </a:r>
            <a:endParaRPr sz="2800">
              <a:solidFill>
                <a:srgbClr val="2D2D2B"/>
              </a:solidFill>
            </a:endParaRPr>
          </a:p>
          <a:p>
            <a:pPr lvl="0">
              <a:buBlip>
                <a:blip r:embed="rId2"/>
              </a:buBlip>
              <a:defRPr sz="1800">
                <a:solidFill>
                  <a:srgbClr val="000000"/>
                </a:solidFill>
              </a:defRPr>
            </a:pPr>
            <a:r>
              <a:rPr sz="2800">
                <a:solidFill>
                  <a:srgbClr val="2D2D2B"/>
                </a:solidFill>
              </a:rPr>
              <a:t>Style map in TSS</a:t>
            </a:r>
            <a:endParaRPr sz="2800">
              <a:solidFill>
                <a:srgbClr val="2D2D2B"/>
              </a:solidFill>
            </a:endParaRPr>
          </a:p>
          <a:p>
            <a:pPr lvl="0">
              <a:buBlip>
                <a:blip r:embed="rId2"/>
              </a:buBlip>
              <a:defRPr sz="1800">
                <a:solidFill>
                  <a:srgbClr val="000000"/>
                </a:solidFill>
              </a:defRPr>
            </a:pPr>
            <a:r>
              <a:rPr sz="2800">
                <a:solidFill>
                  <a:srgbClr val="2D2D2B"/>
                </a:solidFill>
              </a:rPr>
              <a:t>Add annotations and set platform-specifics in controller</a:t>
            </a:r>
          </a:p>
        </p:txBody>
      </p:sp>
    </p:spTree>
  </p:cSld>
  <p:clrMapOvr>
    <a:masterClrMapping/>
  </p:clrMapOvr>
  <p:transition spd="slow" advClick="1">
    <p:dissolve/>
  </p:transition>
</p:sld>
</file>

<file path=ppt/slides/slide3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3" name="Shape 158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Maps Example</a:t>
            </a:r>
            <a:br>
              <a:rPr b="1" cap="small" sz="960">
                <a:solidFill>
                  <a:srgbClr val="A71220"/>
                </a:solidFill>
              </a:rPr>
            </a:br>
          </a:p>
        </p:txBody>
      </p:sp>
      <p:pic>
        <p:nvPicPr>
          <p:cNvPr id="1584" name="image91.png" descr="Screen Shot 2014-06-23 at 10.32.37 PM.png"/>
          <p:cNvPicPr/>
          <p:nvPr/>
        </p:nvPicPr>
        <p:blipFill>
          <a:blip r:embed="rId2">
            <a:extLst/>
          </a:blip>
          <a:stretch>
            <a:fillRect/>
          </a:stretch>
        </p:blipFill>
        <p:spPr>
          <a:xfrm>
            <a:off x="3468687" y="955675"/>
            <a:ext cx="2035176" cy="4100513"/>
          </a:xfrm>
          <a:prstGeom prst="rect">
            <a:avLst/>
          </a:prstGeom>
          <a:ln w="12700">
            <a:miter lim="400000"/>
          </a:ln>
        </p:spPr>
      </p:pic>
    </p:spTree>
  </p:cSld>
  <p:clrMapOvr>
    <a:masterClrMapping/>
  </p:clrMapOvr>
  <p:transition spd="slow" advClick="1">
    <p:dissolve/>
  </p:transition>
</p:sld>
</file>

<file path=ppt/slides/slide3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6" name="Shape 158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tiapp.xml changes</a:t>
            </a:r>
          </a:p>
        </p:txBody>
      </p:sp>
      <p:sp>
        <p:nvSpPr>
          <p:cNvPr id="1587" name="Shape 158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588" name="Shape 1588"/>
          <p:cNvSpPr/>
          <p:nvPr/>
        </p:nvSpPr>
        <p:spPr>
          <a:xfrm>
            <a:off x="708025" y="2177415"/>
            <a:ext cx="7146256" cy="14782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&lt;modules&gt;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&lt;module platform="iphone"&gt;ti.map&lt;/module&gt;</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&lt;module platform="android"&gt;ti.map&lt;/module&gt;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&lt;/modules&gt;</a:t>
            </a:r>
          </a:p>
        </p:txBody>
      </p:sp>
      <p:sp>
        <p:nvSpPr>
          <p:cNvPr id="1589" name="Shape 1589"/>
          <p:cNvSpPr/>
          <p:nvPr/>
        </p:nvSpPr>
        <p:spPr>
          <a:xfrm>
            <a:off x="457199" y="1185862"/>
            <a:ext cx="5976940"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First, download the modules and install</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Add module support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For Android, configure permissions and API key (later slide</a:t>
            </a:r>
            <a:r>
              <a:rPr sz="1400">
                <a:solidFill>
                  <a:srgbClr val="3C3C3B"/>
                </a:solidFill>
              </a:rPr>
              <a:t>)</a:t>
            </a:r>
          </a:p>
        </p:txBody>
      </p:sp>
    </p:spTree>
  </p:cSld>
  <p:clrMapOvr>
    <a:masterClrMapping/>
  </p:clrMapOvr>
  <p:transition spd="slow" advClick="1">
    <p:dissolve/>
  </p:transition>
</p:sld>
</file>

<file path=ppt/slides/slide3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1" name="Shape 159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Alloy.js</a:t>
            </a:r>
          </a:p>
        </p:txBody>
      </p:sp>
      <p:sp>
        <p:nvSpPr>
          <p:cNvPr id="1592" name="Shape 159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593" name="Shape 1593"/>
          <p:cNvSpPr/>
          <p:nvPr/>
        </p:nvSpPr>
        <p:spPr>
          <a:xfrm>
            <a:off x="407987" y="965200"/>
            <a:ext cx="8328026" cy="8750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 Require module, and make it available throughout your app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Alloy.Globals.Map = require('ti.map'); </a:t>
            </a:r>
          </a:p>
        </p:txBody>
      </p:sp>
    </p:spTree>
  </p:cSld>
  <p:clrMapOvr>
    <a:masterClrMapping/>
  </p:clrMapOvr>
  <p:transition spd="slow" advClick="1">
    <p:dissolve/>
  </p:transition>
</p:sld>
</file>

<file path=ppt/slides/slide3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5" name="Shape 159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Maps View</a:t>
            </a:r>
          </a:p>
        </p:txBody>
      </p:sp>
      <p:sp>
        <p:nvSpPr>
          <p:cNvPr id="1596" name="Shape 1596"/>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599" name="Group 1599"/>
          <p:cNvGrpSpPr/>
          <p:nvPr/>
        </p:nvGrpSpPr>
        <p:grpSpPr>
          <a:xfrm>
            <a:off x="1250950" y="1371599"/>
            <a:ext cx="6511925" cy="3037079"/>
            <a:chOff x="0" y="0"/>
            <a:chExt cx="6511925" cy="3037077"/>
          </a:xfrm>
        </p:grpSpPr>
        <p:sp>
          <p:nvSpPr>
            <p:cNvPr id="1597" name="Shape 1597"/>
            <p:cNvSpPr/>
            <p:nvPr/>
          </p:nvSpPr>
          <p:spPr>
            <a:xfrm>
              <a:off x="0" y="0"/>
              <a:ext cx="6511925" cy="27019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598" name="Shape 1598"/>
            <p:cNvSpPr/>
            <p:nvPr/>
          </p:nvSpPr>
          <p:spPr>
            <a:xfrm>
              <a:off x="0" y="0"/>
              <a:ext cx="6511925" cy="30370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&lt;Alloy&gt;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&lt;Window class='container' id="win"&gt; </a:t>
              </a:r>
              <a:endParaRPr>
                <a:solidFill>
                  <a:srgbClr val="FFFFFF"/>
                </a:solidFill>
                <a:latin typeface="Inconsolata"/>
                <a:ea typeface="Inconsolata"/>
                <a:cs typeface="Inconsolata"/>
                <a:sym typeface="Inconsolata"/>
              </a:endParaRPr>
            </a:p>
            <a:p>
              <a:pPr lvl="2">
                <a:spcBef>
                  <a:spcPts val="400"/>
                </a:spcBef>
                <a:defRPr sz="1800">
                  <a:solidFill>
                    <a:srgbClr val="000000"/>
                  </a:solidFill>
                </a:defRPr>
              </a:pPr>
              <a:r>
                <a:rPr>
                  <a:solidFill>
                    <a:srgbClr val="FFFFFF"/>
                  </a:solidFill>
                  <a:latin typeface="Inconsolata"/>
                  <a:ea typeface="Inconsolata"/>
                  <a:cs typeface="Inconsolata"/>
                  <a:sym typeface="Inconsolata"/>
                </a:rPr>
                <a:t>	    &lt;View id="map" ns=“Alloy.Globals.Map”&gt;</a:t>
              </a:r>
              <a:endParaRPr>
                <a:solidFill>
                  <a:srgbClr val="FFFFFF"/>
                </a:solidFill>
                <a:latin typeface="Inconsolata"/>
                <a:ea typeface="Inconsolata"/>
                <a:cs typeface="Inconsolata"/>
                <a:sym typeface="Inconsolata"/>
              </a:endParaRPr>
            </a:p>
            <a:p>
              <a:pPr lvl="5">
                <a:spcBef>
                  <a:spcPts val="400"/>
                </a:spcBef>
                <a:defRPr sz="1800">
                  <a:solidFill>
                    <a:srgbClr val="000000"/>
                  </a:solidFill>
                </a:defRPr>
              </a:pPr>
              <a:r>
                <a:rPr>
                  <a:solidFill>
                    <a:srgbClr val="FFFFFF"/>
                  </a:solidFill>
                  <a:latin typeface="Inconsolata"/>
                  <a:ea typeface="Inconsolata"/>
                  <a:cs typeface="Inconsolata"/>
                  <a:sym typeface="Inconsolata"/>
                </a:rPr>
                <a:t>&lt;Annotation id=“annotation1”/&gt;</a:t>
              </a:r>
              <a:endParaRPr>
                <a:solidFill>
                  <a:srgbClr val="FFFFFF"/>
                </a:solidFill>
                <a:latin typeface="Inconsolata"/>
                <a:ea typeface="Inconsolata"/>
                <a:cs typeface="Inconsolata"/>
                <a:sym typeface="Inconsolata"/>
              </a:endParaRPr>
            </a:p>
            <a:p>
              <a:pPr lvl="4">
                <a:spcBef>
                  <a:spcPts val="400"/>
                </a:spcBef>
                <a:defRPr sz="1800">
                  <a:solidFill>
                    <a:srgbClr val="000000"/>
                  </a:solidFill>
                </a:defRPr>
              </a:pPr>
              <a:r>
                <a:rPr>
                  <a:solidFill>
                    <a:srgbClr val="FFFFFF"/>
                  </a:solidFill>
                  <a:latin typeface="Inconsolata"/>
                  <a:ea typeface="Inconsolata"/>
                  <a:cs typeface="Inconsolata"/>
                  <a:sym typeface="Inconsolata"/>
                </a:rPr>
                <a:t>&lt;/View&gt;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&lt;View id="dividerLine"/&gt;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&lt;View id="map1" ns="Alloy.Globals.Map"&gt;&lt;/View&gt;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&lt;/Window&gt;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&lt;/Alloy&gt; </a:t>
              </a:r>
            </a:p>
          </p:txBody>
        </p:sp>
      </p:grpSp>
    </p:spTree>
  </p:cSld>
  <p:clrMapOvr>
    <a:masterClrMapping/>
  </p:clrMapOvr>
  <p:transition spd="slow" advClick="1">
    <p:dissolve/>
  </p:transition>
</p:sld>
</file>

<file path=ppt/slides/slide3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1" name="Shape 160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Associated TSS file</a:t>
            </a:r>
          </a:p>
        </p:txBody>
      </p:sp>
      <p:sp>
        <p:nvSpPr>
          <p:cNvPr id="1602" name="Shape 160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605" name="Group 1605"/>
          <p:cNvGrpSpPr/>
          <p:nvPr/>
        </p:nvGrpSpPr>
        <p:grpSpPr>
          <a:xfrm>
            <a:off x="1973263" y="935037"/>
            <a:ext cx="4965701" cy="4335019"/>
            <a:chOff x="0" y="0"/>
            <a:chExt cx="4965700" cy="4335017"/>
          </a:xfrm>
        </p:grpSpPr>
        <p:sp>
          <p:nvSpPr>
            <p:cNvPr id="1603" name="Shape 1603"/>
            <p:cNvSpPr/>
            <p:nvPr/>
          </p:nvSpPr>
          <p:spPr>
            <a:xfrm>
              <a:off x="0" y="0"/>
              <a:ext cx="4965700" cy="410368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604" name="Shape 1604"/>
            <p:cNvSpPr/>
            <p:nvPr/>
          </p:nvSpPr>
          <p:spPr>
            <a:xfrm>
              <a:off x="0" y="0"/>
              <a:ext cx="4965700" cy="43350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FFFFFF"/>
                  </a:solidFill>
                  <a:latin typeface="Inconsolata"/>
                  <a:ea typeface="Inconsolata"/>
                  <a:cs typeface="Inconsolata"/>
                  <a:sym typeface="Inconsolata"/>
                </a:rPr>
                <a:t>"#map":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userLocation: false,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animate: true,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height: '50%',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top: 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region: { latitude: 37.38, latitudeDelta: 0.2,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longitude: -122.05, longitudeDelta: 0.2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"#map1":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userLocation: false,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animate: true,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height: '50%',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top: '50%',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region: {latitude: -33.87365, longitude: 151.20689,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latitudeDelta: 0.1, longitudeDelta: 0.1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Titanium Provides APIs For:</a:t>
            </a:r>
          </a:p>
        </p:txBody>
      </p:sp>
      <p:sp>
        <p:nvSpPr>
          <p:cNvPr id="212" name="Shape 212"/>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800">
                <a:solidFill>
                  <a:srgbClr val="2D2D2B"/>
                </a:solidFill>
              </a:rPr>
              <a:t>UI components — add native buttons, pickers, tables and more to your apps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Networking — HTTP/HTTPS, sockets, Bonjour</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Local storage — file, database, app properties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Camera, GPS, accelerometer</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Social APIs — Facebook, YQL, more</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Extensible &amp; modular to add on custom functionality</a:t>
            </a:r>
          </a:p>
        </p:txBody>
      </p:sp>
    </p:spTree>
  </p:cSld>
  <p:clrMapOvr>
    <a:masterClrMapping/>
  </p:clrMapOvr>
  <p:transition spd="slow" advClick="1">
    <p:dissolve/>
  </p:transition>
</p:sld>
</file>

<file path=ppt/slides/slide3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7" name="Shape 160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Associated Controller</a:t>
            </a:r>
          </a:p>
        </p:txBody>
      </p:sp>
      <p:sp>
        <p:nvSpPr>
          <p:cNvPr id="1608" name="Shape 160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611" name="Group 1611"/>
          <p:cNvGrpSpPr/>
          <p:nvPr/>
        </p:nvGrpSpPr>
        <p:grpSpPr>
          <a:xfrm>
            <a:off x="2398713" y="1046162"/>
            <a:ext cx="4479926" cy="3911601"/>
            <a:chOff x="0" y="0"/>
            <a:chExt cx="4479925" cy="3911600"/>
          </a:xfrm>
        </p:grpSpPr>
        <p:sp>
          <p:nvSpPr>
            <p:cNvPr id="1609" name="Shape 1609"/>
            <p:cNvSpPr/>
            <p:nvPr/>
          </p:nvSpPr>
          <p:spPr>
            <a:xfrm>
              <a:off x="0" y="0"/>
              <a:ext cx="4479925" cy="391160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610" name="Shape 1610"/>
            <p:cNvSpPr/>
            <p:nvPr/>
          </p:nvSpPr>
          <p:spPr>
            <a:xfrm>
              <a:off x="0" y="0"/>
              <a:ext cx="4479925" cy="3536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FFFFFF"/>
                  </a:solidFill>
                  <a:latin typeface="Inconsolata"/>
                  <a:ea typeface="Inconsolata"/>
                  <a:cs typeface="Inconsolata"/>
                  <a:sym typeface="Inconsolata"/>
                </a:rPr>
                <a:t>// add some annotations, must be done in code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anno1 = Alloy.Globals.Map.createAnnotation({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title:"Mountain View",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latitude:37.389569,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longitude:-122.050212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$.map.addAnnotation(anno1);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anno2 = Alloy.Globals.Map.createAnnotation({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title:"Sydney",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latitude: -33.87365,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longitude: 151.20689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$.map1.addAnnotation(anno2);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$.win.open(); </a:t>
              </a:r>
            </a:p>
          </p:txBody>
        </p:sp>
      </p:grpSp>
    </p:spTree>
  </p:cSld>
  <p:clrMapOvr>
    <a:masterClrMapping/>
  </p:clrMapOvr>
  <p:transition spd="slow" advClick="1">
    <p:dissolve/>
  </p:transition>
</p:sld>
</file>

<file path=ppt/slides/slide3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3"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614" name="Shape 161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ANDROID SPECIFICS</a:t>
            </a:r>
          </a:p>
        </p:txBody>
      </p:sp>
    </p:spTree>
  </p:cSld>
  <p:clrMapOvr>
    <a:masterClrMapping/>
  </p:clrMapOvr>
  <p:transition spd="slow" advClick="1">
    <p:dissolve/>
  </p:transition>
</p:sld>
</file>

<file path=ppt/slides/slide3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6" name="Shape 1616"/>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Android Maps: General Procedure</a:t>
            </a:r>
            <a:br>
              <a:rPr b="1" cap="small" sz="960">
                <a:solidFill>
                  <a:srgbClr val="A71220"/>
                </a:solidFill>
              </a:rPr>
            </a:br>
          </a:p>
        </p:txBody>
      </p:sp>
      <p:sp>
        <p:nvSpPr>
          <p:cNvPr id="1617" name="Shape 161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Obtain an API key from Google</a:t>
            </a:r>
            <a:endParaRPr sz="2800">
              <a:solidFill>
                <a:srgbClr val="2D2D2B"/>
              </a:solidFill>
            </a:endParaRPr>
          </a:p>
          <a:p>
            <a:pPr lvl="0">
              <a:buBlip>
                <a:blip r:embed="rId2"/>
              </a:buBlip>
              <a:defRPr sz="1800">
                <a:solidFill>
                  <a:srgbClr val="000000"/>
                </a:solidFill>
              </a:defRPr>
            </a:pPr>
            <a:r>
              <a:rPr sz="2800">
                <a:solidFill>
                  <a:srgbClr val="2D2D2B"/>
                </a:solidFill>
              </a:rPr>
              <a:t>Update tiapp.xml with that key</a:t>
            </a:r>
            <a:endParaRPr sz="2800">
              <a:solidFill>
                <a:srgbClr val="2D2D2B"/>
              </a:solidFill>
            </a:endParaRPr>
          </a:p>
          <a:p>
            <a:pPr lvl="0">
              <a:buBlip>
                <a:blip r:embed="rId2"/>
              </a:buBlip>
              <a:defRPr sz="1800">
                <a:solidFill>
                  <a:srgbClr val="000000"/>
                </a:solidFill>
              </a:defRPr>
            </a:pPr>
            <a:r>
              <a:rPr sz="2800">
                <a:solidFill>
                  <a:srgbClr val="2D2D2B"/>
                </a:solidFill>
              </a:rPr>
              <a:t>Enable module in tiapp.xml</a:t>
            </a:r>
            <a:endParaRPr sz="2800">
              <a:solidFill>
                <a:srgbClr val="2D2D2B"/>
              </a:solidFill>
            </a:endParaRPr>
          </a:p>
          <a:p>
            <a:pPr lvl="0">
              <a:buBlip>
                <a:blip r:embed="rId2"/>
              </a:buBlip>
              <a:defRPr sz="1800">
                <a:solidFill>
                  <a:srgbClr val="000000"/>
                </a:solidFill>
              </a:defRPr>
            </a:pPr>
            <a:r>
              <a:rPr sz="2800">
                <a:solidFill>
                  <a:srgbClr val="2D2D2B"/>
                </a:solidFill>
              </a:rPr>
              <a:t>Require the module in JavaScript</a:t>
            </a:r>
            <a:endParaRPr sz="2800">
              <a:solidFill>
                <a:srgbClr val="2D2D2B"/>
              </a:solidFill>
            </a:endParaRPr>
          </a:p>
          <a:p>
            <a:pPr lvl="0">
              <a:buBlip>
                <a:blip r:embed="rId2"/>
              </a:buBlip>
              <a:defRPr sz="1800">
                <a:solidFill>
                  <a:srgbClr val="000000"/>
                </a:solidFill>
              </a:defRPr>
            </a:pPr>
            <a:r>
              <a:rPr sz="2800">
                <a:solidFill>
                  <a:srgbClr val="2D2D2B"/>
                </a:solidFill>
              </a:rPr>
              <a:t>Instantiate &amp; style your map in JavaScript</a:t>
            </a:r>
          </a:p>
        </p:txBody>
      </p:sp>
    </p:spTree>
  </p:cSld>
  <p:clrMapOvr>
    <a:masterClrMapping/>
  </p:clrMapOvr>
  <p:transition spd="slow" advClick="1">
    <p:dissolve/>
  </p:transition>
</p:sld>
</file>

<file path=ppt/slides/slide3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9" name="Shape 1619"/>
          <p:cNvSpPr/>
          <p:nvPr>
            <p:ph type="body" idx="1"/>
          </p:nvPr>
        </p:nvSpPr>
        <p:spPr>
          <a:xfrm>
            <a:off x="4521200" y="1319212"/>
            <a:ext cx="4398963" cy="3273426"/>
          </a:xfrm>
          <a:prstGeom prst="rect">
            <a:avLst/>
          </a:prstGeom>
        </p:spPr>
        <p:txBody>
          <a:bodyPr lIns="0" tIns="0" rIns="0" bIns="0" anchor="t"/>
          <a:lstStyle/>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Get your app's SHA-1 fingerprint</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Visit </a:t>
            </a:r>
            <a:r>
              <a:rPr sz="1900">
                <a:solidFill>
                  <a:srgbClr val="2D2D2B"/>
                </a:solidFill>
                <a:hlinkClick r:id="rId3" invalidUrl="" action="" tgtFrame="" tooltip="" history="1" highlightClick="0" endSnd="0"/>
              </a:rPr>
              <a:t>Google's API console</a:t>
            </a:r>
            <a:endParaRPr sz="19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Click Create Project or select project name, click Create</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turn on Google Maps Android API v2</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Click API Access, then click Create New Android Key</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Paste your SHA-1 fingerprint, a semicolon, then your app's App ID</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Save the resulting "Key for Android Apps (with </a:t>
            </a:r>
            <a:r>
              <a:rPr sz="1900">
                <a:solidFill>
                  <a:srgbClr val="3C3C3B"/>
                </a:solidFill>
              </a:rPr>
              <a:t>certificates</a:t>
            </a:r>
            <a:r>
              <a:rPr sz="1900">
                <a:solidFill>
                  <a:srgbClr val="2D2D2B"/>
                </a:solidFill>
              </a:rPr>
              <a:t>)"</a:t>
            </a:r>
          </a:p>
        </p:txBody>
      </p:sp>
      <p:sp>
        <p:nvSpPr>
          <p:cNvPr id="1620" name="Shape 162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Obtaining an API key</a:t>
            </a:r>
          </a:p>
        </p:txBody>
      </p:sp>
      <p:pic>
        <p:nvPicPr>
          <p:cNvPr id="1621" name="image92.png"/>
          <p:cNvPicPr/>
          <p:nvPr/>
        </p:nvPicPr>
        <p:blipFill>
          <a:blip r:embed="rId4">
            <a:extLst/>
          </a:blip>
          <a:stretch>
            <a:fillRect/>
          </a:stretch>
        </p:blipFill>
        <p:spPr>
          <a:xfrm>
            <a:off x="346075" y="1319212"/>
            <a:ext cx="4040188" cy="1344613"/>
          </a:xfrm>
          <a:prstGeom prst="rect">
            <a:avLst/>
          </a:prstGeom>
          <a:ln w="12700">
            <a:miter lim="400000"/>
          </a:ln>
        </p:spPr>
      </p:pic>
    </p:spTree>
  </p:cSld>
  <p:clrMapOvr>
    <a:masterClrMapping/>
  </p:clrMapOvr>
  <p:transition spd="slow" advClick="1">
    <p:dissolve/>
  </p:transition>
</p:sld>
</file>

<file path=ppt/slides/slide3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3" name="Shape 1623"/>
          <p:cNvSpPr/>
          <p:nvPr>
            <p:ph type="body" idx="1"/>
          </p:nvPr>
        </p:nvSpPr>
        <p:spPr>
          <a:xfrm>
            <a:off x="5102225" y="176688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Download module from Marketplace, and install</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Copy sample XML from </a:t>
            </a:r>
            <a:r>
              <a:rPr sz="2000" u="sng">
                <a:solidFill>
                  <a:srgbClr val="A71220"/>
                </a:solidFill>
                <a:uFill>
                  <a:solidFill>
                    <a:srgbClr val="A71220"/>
                  </a:solidFill>
                </a:uFill>
                <a:hlinkClick r:id="rId3" invalidUrl="" action="" tgtFrame="" tooltip="" history="1" highlightClick="0" endSnd="0"/>
              </a:rPr>
              <a:t>the docs</a:t>
            </a:r>
            <a:r>
              <a:rPr sz="2000">
                <a:solidFill>
                  <a:srgbClr val="2D2D2B"/>
                </a:solidFill>
              </a:rPr>
              <a:t> into your tiapp.xml</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Edit the three highlighted locations</a:t>
            </a:r>
          </a:p>
        </p:txBody>
      </p:sp>
      <p:sp>
        <p:nvSpPr>
          <p:cNvPr id="1624" name="Shape 162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Update tiapp.xml</a:t>
            </a:r>
          </a:p>
        </p:txBody>
      </p:sp>
      <p:pic>
        <p:nvPicPr>
          <p:cNvPr id="1625" name="image93.png"/>
          <p:cNvPicPr/>
          <p:nvPr/>
        </p:nvPicPr>
        <p:blipFill>
          <a:blip r:embed="rId4">
            <a:extLst/>
          </a:blip>
          <a:stretch>
            <a:fillRect/>
          </a:stretch>
        </p:blipFill>
        <p:spPr>
          <a:xfrm>
            <a:off x="457200" y="1766888"/>
            <a:ext cx="4040188" cy="2000251"/>
          </a:xfrm>
          <a:prstGeom prst="rect">
            <a:avLst/>
          </a:prstGeom>
          <a:ln w="12700">
            <a:miter lim="400000"/>
          </a:ln>
        </p:spPr>
      </p:pic>
    </p:spTree>
  </p:cSld>
  <p:clrMapOvr>
    <a:masterClrMapping/>
  </p:clrMapOvr>
  <p:transition spd="slow" advClick="1">
    <p:dissolve/>
  </p:transition>
</p:sld>
</file>

<file path=ppt/slides/slide3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27"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628" name="Shape 162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iOS SPECIFICS</a:t>
            </a:r>
          </a:p>
        </p:txBody>
      </p:sp>
    </p:spTree>
  </p:cSld>
  <p:clrMapOvr>
    <a:masterClrMapping/>
  </p:clrMapOvr>
  <p:transition spd="slow" advClick="1">
    <p:dissolve/>
  </p:transition>
</p:sld>
</file>

<file path=ppt/slides/slide3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0" name="Shape 163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Notes</a:t>
            </a:r>
          </a:p>
        </p:txBody>
      </p:sp>
      <p:sp>
        <p:nvSpPr>
          <p:cNvPr id="1631" name="Shape 163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No API key needed</a:t>
            </a:r>
            <a:endParaRPr sz="2800">
              <a:solidFill>
                <a:srgbClr val="2D2D2B"/>
              </a:solidFill>
            </a:endParaRPr>
          </a:p>
          <a:p>
            <a:pPr lvl="0">
              <a:buBlip>
                <a:blip r:embed="rId2"/>
              </a:buBlip>
              <a:defRPr sz="1800">
                <a:solidFill>
                  <a:srgbClr val="000000"/>
                </a:solidFill>
              </a:defRPr>
            </a:pPr>
            <a:r>
              <a:rPr sz="2800">
                <a:solidFill>
                  <a:srgbClr val="2D2D2B"/>
                </a:solidFill>
              </a:rPr>
              <a:t>New 3D perspective</a:t>
            </a:r>
            <a:endParaRPr sz="2800">
              <a:solidFill>
                <a:srgbClr val="2D2D2B"/>
              </a:solidFill>
            </a:endParaRPr>
          </a:p>
          <a:p>
            <a:pPr lvl="0">
              <a:buBlip>
                <a:blip r:embed="rId2"/>
              </a:buBlip>
              <a:defRPr sz="1800">
                <a:solidFill>
                  <a:srgbClr val="000000"/>
                </a:solidFill>
              </a:defRPr>
            </a:pPr>
            <a:r>
              <a:rPr sz="2800">
                <a:solidFill>
                  <a:srgbClr val="2D2D2B"/>
                </a:solidFill>
              </a:rPr>
              <a:t>Panning past 180/-180° longitude now supported</a:t>
            </a:r>
            <a:endParaRPr sz="2800">
              <a:solidFill>
                <a:srgbClr val="2D2D2B"/>
              </a:solidFill>
            </a:endParaRPr>
          </a:p>
          <a:p>
            <a:pPr lvl="0">
              <a:buBlip>
                <a:blip r:embed="rId2"/>
              </a:buBlip>
              <a:defRPr sz="1800">
                <a:solidFill>
                  <a:srgbClr val="000000"/>
                </a:solidFill>
              </a:defRPr>
            </a:pPr>
            <a:r>
              <a:rPr sz="2800">
                <a:solidFill>
                  <a:srgbClr val="2D2D2B"/>
                </a:solidFill>
              </a:rPr>
              <a:t>New overlay rendering and placement options</a:t>
            </a:r>
            <a:endParaRPr sz="2800">
              <a:solidFill>
                <a:srgbClr val="2D2D2B"/>
              </a:solidFill>
            </a:endParaRPr>
          </a:p>
          <a:p>
            <a:pPr lvl="0">
              <a:buBlip>
                <a:blip r:embed="rId2"/>
              </a:buBlip>
              <a:defRPr sz="1800">
                <a:solidFill>
                  <a:srgbClr val="000000"/>
                </a:solidFill>
              </a:defRPr>
            </a:pPr>
            <a:r>
              <a:rPr sz="2800">
                <a:solidFill>
                  <a:srgbClr val="2D2D2B"/>
                </a:solidFill>
              </a:rPr>
              <a:t>Additional properties (e.g. tintColor)</a:t>
            </a:r>
          </a:p>
        </p:txBody>
      </p:sp>
    </p:spTree>
  </p:cSld>
  <p:clrMapOvr>
    <a:masterClrMapping/>
  </p:clrMapOvr>
  <p:transition spd="slow" advClick="1">
    <p:dissolve/>
  </p:transition>
</p:sld>
</file>

<file path=ppt/slides/slide3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3" name="Shape 163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Camera View</a:t>
            </a:r>
          </a:p>
        </p:txBody>
      </p:sp>
      <p:sp>
        <p:nvSpPr>
          <p:cNvPr id="1634" name="Shape 163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637" name="Group 1637"/>
          <p:cNvGrpSpPr/>
          <p:nvPr/>
        </p:nvGrpSpPr>
        <p:grpSpPr>
          <a:xfrm>
            <a:off x="4273550" y="1006475"/>
            <a:ext cx="4413250" cy="3870325"/>
            <a:chOff x="0" y="0"/>
            <a:chExt cx="4413250" cy="3870325"/>
          </a:xfrm>
        </p:grpSpPr>
        <p:sp>
          <p:nvSpPr>
            <p:cNvPr id="1635" name="Shape 1635"/>
            <p:cNvSpPr/>
            <p:nvPr/>
          </p:nvSpPr>
          <p:spPr>
            <a:xfrm>
              <a:off x="0" y="0"/>
              <a:ext cx="4413250" cy="387032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100">
                  <a:solidFill>
                    <a:srgbClr val="FFFFFF"/>
                  </a:solidFill>
                  <a:latin typeface="Inconsolata"/>
                  <a:ea typeface="Inconsolata"/>
                  <a:cs typeface="Inconsolata"/>
                  <a:sym typeface="Inconsolata"/>
                </a:defRPr>
              </a:pPr>
            </a:p>
          </p:txBody>
        </p:sp>
        <p:sp>
          <p:nvSpPr>
            <p:cNvPr id="1636" name="Shape 1636"/>
            <p:cNvSpPr/>
            <p:nvPr/>
          </p:nvSpPr>
          <p:spPr>
            <a:xfrm>
              <a:off x="0" y="0"/>
              <a:ext cx="4413250" cy="35840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100">
                  <a:solidFill>
                    <a:srgbClr val="FFFFFF"/>
                  </a:solidFill>
                  <a:latin typeface="Inconsolata"/>
                  <a:ea typeface="Inconsolata"/>
                  <a:cs typeface="Inconsolata"/>
                  <a:sym typeface="Inconsolata"/>
                </a:rPr>
                <a:t>// add the iOS7-specific camera view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if(OS_IOS &amp;&amp; parseInt(Ti.Platform.version, 10)&gt;=7)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var cam = Alloy.Globals.Map.createCamera({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altitude: 300,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centerCoordinate: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latitude:37.389569,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longitude:-122.050212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heading: -45,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pitch: 60,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showsBuildings: true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var animCam = function(){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$.map.removeEventListener('complete', animCam);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$.map.animateCamera({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camera: cam,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curve: Ti.UI.ANIMATION_CURVE_EASE_IN,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duration: 500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$.map.addEventListener('complete', animCam);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a:t>
              </a:r>
              <a:br>
                <a:rPr sz="1100">
                  <a:solidFill>
                    <a:srgbClr val="FFFFFF"/>
                  </a:solidFill>
                  <a:latin typeface="Inconsolata"/>
                  <a:ea typeface="Inconsolata"/>
                  <a:cs typeface="Inconsolata"/>
                  <a:sym typeface="Inconsolata"/>
                </a:rPr>
              </a:br>
            </a:p>
          </p:txBody>
        </p:sp>
      </p:grpSp>
      <p:sp>
        <p:nvSpPr>
          <p:cNvPr id="1638" name="Shape 1638"/>
          <p:cNvSpPr/>
          <p:nvPr/>
        </p:nvSpPr>
        <p:spPr>
          <a:xfrm>
            <a:off x="346075" y="1022350"/>
            <a:ext cx="3763963" cy="1069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altitude: meters above surface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centerCoordinate: camera position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heading: camera aiming, relative to true north</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pitch: viewing angle (0 straight down</a:t>
            </a:r>
            <a:r>
              <a:rPr sz="1400">
                <a:solidFill>
                  <a:srgbClr val="3C3C3B"/>
                </a:solidFill>
              </a:rPr>
              <a:t>)</a:t>
            </a:r>
          </a:p>
        </p:txBody>
      </p:sp>
      <p:sp>
        <p:nvSpPr>
          <p:cNvPr id="1639" name="Shape 1639"/>
          <p:cNvSpPr/>
          <p:nvPr/>
        </p:nvSpPr>
        <p:spPr>
          <a:xfrm>
            <a:off x="495300" y="638175"/>
            <a:ext cx="7088188"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solidFill>
                  <a:srgbClr val="EFEEED"/>
                </a:solidFill>
                <a:latin typeface="Open Sans"/>
                <a:ea typeface="Open Sans"/>
                <a:cs typeface="Open Sans"/>
                <a:sym typeface="Open Sans"/>
              </a:defRPr>
            </a:lvl1pPr>
          </a:lstStyle>
          <a:p>
            <a:pPr lvl="0">
              <a:defRPr cap="none" sz="1800">
                <a:solidFill>
                  <a:srgbClr val="000000"/>
                </a:solidFill>
              </a:defRPr>
            </a:pPr>
            <a:r>
              <a:rPr cap="all" sz="1000">
                <a:solidFill>
                  <a:srgbClr val="EFEEED"/>
                </a:solidFill>
              </a:rPr>
              <a:t>Add static or animated "camera" to enable 3D perspective</a:t>
            </a:r>
          </a:p>
        </p:txBody>
      </p:sp>
    </p:spTree>
  </p:cSld>
  <p:clrMapOvr>
    <a:masterClrMapping/>
  </p:clrMapOvr>
  <p:transition spd="slow" advClick="1">
    <p:dissolve/>
  </p:transition>
</p:sld>
</file>

<file path=ppt/slides/slide3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1" name="Shape 16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Maps Demo</a:t>
            </a:r>
          </a:p>
        </p:txBody>
      </p:sp>
      <p:pic>
        <p:nvPicPr>
          <p:cNvPr id="1642" name="image94.png"/>
          <p:cNvPicPr/>
          <p:nvPr/>
        </p:nvPicPr>
        <p:blipFill>
          <a:blip r:embed="rId2">
            <a:extLst/>
          </a:blip>
          <a:stretch>
            <a:fillRect/>
          </a:stretch>
        </p:blipFill>
        <p:spPr>
          <a:xfrm>
            <a:off x="3603625" y="1154112"/>
            <a:ext cx="1936750" cy="3440114"/>
          </a:xfrm>
          <a:prstGeom prst="rect">
            <a:avLst/>
          </a:prstGeom>
          <a:ln w="12700">
            <a:miter lim="400000"/>
          </a:ln>
        </p:spPr>
      </p:pic>
    </p:spTree>
  </p:cSld>
  <p:clrMapOvr>
    <a:masterClrMapping/>
  </p:clrMapOvr>
  <p:transition spd="slow" advClick="1">
    <p:dissolve/>
  </p:transition>
</p:sld>
</file>

<file path=ppt/slides/slide3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4" name="Shape 16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645" name="Shape 1645"/>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buSzTx/>
              <a:buNone/>
              <a:defRPr sz="1800">
                <a:solidFill>
                  <a:srgbClr val="000000"/>
                </a:solidFill>
              </a:defRPr>
            </a:pPr>
            <a:endParaRPr b="1" sz="2800">
              <a:solidFill>
                <a:srgbClr val="2D2D2B"/>
              </a:solidFill>
            </a:endParaRPr>
          </a:p>
          <a:p>
            <a:pPr lvl="0">
              <a:buBlip>
                <a:blip r:embed="rId2"/>
              </a:buBlip>
              <a:defRPr sz="1800">
                <a:solidFill>
                  <a:srgbClr val="000000"/>
                </a:solidFill>
              </a:defRPr>
            </a:pPr>
            <a:r>
              <a:rPr sz="2800">
                <a:solidFill>
                  <a:srgbClr val="2D2D2B"/>
                </a:solidFill>
              </a:rPr>
              <a:t>Learned to use GPS positioning in your applications</a:t>
            </a:r>
            <a:endParaRPr sz="2800">
              <a:solidFill>
                <a:srgbClr val="2D2D2B"/>
              </a:solidFill>
            </a:endParaRPr>
          </a:p>
          <a:p>
            <a:pPr lvl="0">
              <a:buBlip>
                <a:blip r:embed="rId2"/>
              </a:buBlip>
              <a:defRPr sz="1800">
                <a:solidFill>
                  <a:srgbClr val="000000"/>
                </a:solidFill>
              </a:defRPr>
            </a:pPr>
            <a:r>
              <a:rPr sz="2800">
                <a:solidFill>
                  <a:srgbClr val="2D2D2B"/>
                </a:solidFill>
              </a:rPr>
              <a:t>Used forward and reverse geo-coding</a:t>
            </a:r>
            <a:endParaRPr sz="2800">
              <a:solidFill>
                <a:srgbClr val="2D2D2B"/>
              </a:solidFill>
            </a:endParaRPr>
          </a:p>
          <a:p>
            <a:pPr lvl="0">
              <a:buBlip>
                <a:blip r:embed="rId2"/>
              </a:buBlip>
              <a:defRPr sz="1800">
                <a:solidFill>
                  <a:srgbClr val="000000"/>
                </a:solidFill>
              </a:defRPr>
            </a:pPr>
            <a:r>
              <a:rPr sz="2800">
                <a:solidFill>
                  <a:srgbClr val="2D2D2B"/>
                </a:solidFill>
              </a:rPr>
              <a:t>Integrated native maps</a:t>
            </a:r>
            <a:endParaRPr sz="2800">
              <a:solidFill>
                <a:srgbClr val="2D2D2B"/>
              </a:solidFill>
            </a:endParaRPr>
          </a:p>
          <a:p>
            <a:pPr lvl="0">
              <a:buBlip>
                <a:blip r:embed="rId2"/>
              </a:buBlip>
              <a:defRPr sz="1800">
                <a:solidFill>
                  <a:srgbClr val="000000"/>
                </a:solidFill>
              </a:defRPr>
            </a:pPr>
            <a:r>
              <a:rPr sz="2800">
                <a:solidFill>
                  <a:srgbClr val="2D2D2B"/>
                </a:solidFill>
              </a:rPr>
              <a:t>Used custom map annotations</a:t>
            </a:r>
          </a:p>
        </p:txBody>
      </p:sp>
    </p:spTree>
  </p:cSld>
  <p:clrMapOvr>
    <a:masterClrMapping/>
  </p:clrMapOvr>
  <p:transition spd="slow" advClick="1">
    <p:dissolve/>
  </p:transition>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4"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215" name="Shape 215"/>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DEVELOPMENT PROCESS</a:t>
            </a:r>
            <a:br>
              <a:rPr b="1" sz="1066">
                <a:solidFill>
                  <a:srgbClr val="FFFFFE"/>
                </a:solidFill>
              </a:rPr>
            </a:br>
          </a:p>
        </p:txBody>
      </p:sp>
    </p:spTree>
  </p:cSld>
  <p:clrMapOvr>
    <a:masterClrMapping/>
  </p:clrMapOvr>
  <p:transition spd="slow" advClick="1">
    <p:dissolve/>
  </p:transition>
</p:sld>
</file>

<file path=ppt/slides/slide3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7" name="Shape 1647"/>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3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9" name="Shape 164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650" name="Shape 1650"/>
          <p:cNvSpPr/>
          <p:nvPr>
            <p:ph type="body" idx="1"/>
          </p:nvPr>
        </p:nvSpPr>
        <p:spPr>
          <a:xfrm>
            <a:off x="457200" y="1154112"/>
            <a:ext cx="8229600" cy="3440113"/>
          </a:xfrm>
          <a:prstGeom prst="rect">
            <a:avLst/>
          </a:prstGeom>
        </p:spPr>
        <p:txBody>
          <a:bodyPr/>
          <a:lstStyle/>
          <a:p>
            <a:pPr lvl="0" marL="0" indent="0" algn="ctr">
              <a:lnSpc>
                <a:spcPct val="90000"/>
              </a:lnSpc>
              <a:spcBef>
                <a:spcPts val="500"/>
              </a:spcBef>
              <a:buSzTx/>
              <a:buNone/>
              <a:defRPr sz="1800">
                <a:solidFill>
                  <a:srgbClr val="000000"/>
                </a:solidFill>
              </a:defRPr>
            </a:pPr>
            <a:r>
              <a:rPr b="1" sz="2400">
                <a:solidFill>
                  <a:srgbClr val="2D2D2B"/>
                </a:solidFill>
              </a:rPr>
              <a:t>In this lab, you will:</a:t>
            </a:r>
            <a:endParaRPr b="1" sz="2400">
              <a:solidFill>
                <a:srgbClr val="2D2D2B"/>
              </a:solidFill>
            </a:endParaRPr>
          </a:p>
          <a:p>
            <a:pPr lvl="0" marL="0" indent="0" algn="ctr">
              <a:lnSpc>
                <a:spcPct val="90000"/>
              </a:lnSpc>
              <a:buSzTx/>
              <a:buNone/>
              <a:defRPr sz="1800">
                <a:solidFill>
                  <a:srgbClr val="000000"/>
                </a:solidFill>
              </a:defRPr>
            </a:pP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Determine the user's location when they capture a fugitive</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Save the latitude/longitude to the model for later retrieval</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Plot the capture location on a map</a:t>
            </a:r>
            <a:endParaRPr sz="2400">
              <a:solidFill>
                <a:srgbClr val="2D2D2B"/>
              </a:solidFill>
            </a:endParaRPr>
          </a:p>
          <a:p>
            <a:pPr lvl="0" marL="0" indent="0">
              <a:lnSpc>
                <a:spcPct val="90000"/>
              </a:lnSpc>
              <a:buSzTx/>
              <a:buNone/>
              <a:defRPr sz="1800">
                <a:solidFill>
                  <a:srgbClr val="000000"/>
                </a:solidFill>
              </a:defRPr>
            </a:pPr>
            <a:endParaRPr sz="2400">
              <a:solidFill>
                <a:srgbClr val="2D2D2B"/>
              </a:solidFill>
            </a:endParaRPr>
          </a:p>
          <a:p>
            <a:pPr lvl="0" marL="0" indent="0" algn="ctr">
              <a:lnSpc>
                <a:spcPct val="90000"/>
              </a:lnSpc>
              <a:spcBef>
                <a:spcPts val="500"/>
              </a:spcBef>
              <a:buSzTx/>
              <a:buNone/>
              <a:defRPr sz="1800">
                <a:solidFill>
                  <a:srgbClr val="000000"/>
                </a:solidFill>
              </a:defRPr>
            </a:pPr>
            <a:r>
              <a:rPr sz="2400">
                <a:solidFill>
                  <a:srgbClr val="2D2D2B"/>
                </a:solidFill>
              </a:rPr>
              <a:t>Lab: </a:t>
            </a:r>
            <a:r>
              <a:rPr sz="2400">
                <a:solidFill>
                  <a:srgbClr val="2D2D2B"/>
                </a:solidFill>
                <a:hlinkClick r:id="rId3" invalidUrl="" action="" tgtFrame="" tooltip="" history="1" highlightClick="0" endSnd="0"/>
              </a:rPr>
              <a:t>wiki.appcelerator.org/display/td/10.+Geolocation+and+Mapping</a:t>
            </a:r>
          </a:p>
        </p:txBody>
      </p:sp>
    </p:spTree>
  </p:cSld>
  <p:clrMapOvr>
    <a:masterClrMapping/>
  </p:clrMapOvr>
  <p:transition spd="slow" advClick="1">
    <p:dissolve/>
  </p:transition>
</p:sld>
</file>

<file path=ppt/slides/slide3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656" name="Group 1656"/>
          <p:cNvGrpSpPr/>
          <p:nvPr/>
        </p:nvGrpSpPr>
        <p:grpSpPr>
          <a:xfrm>
            <a:off x="-6350" y="0"/>
            <a:ext cx="9312275" cy="5143500"/>
            <a:chOff x="0" y="0"/>
            <a:chExt cx="9312274" cy="5143500"/>
          </a:xfrm>
        </p:grpSpPr>
        <p:pic>
          <p:nvPicPr>
            <p:cNvPr id="1652"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655" name="Group 1655" descr="background-cover-muted_V.jpg"/>
            <p:cNvGrpSpPr/>
            <p:nvPr/>
          </p:nvGrpSpPr>
          <p:grpSpPr>
            <a:xfrm>
              <a:off x="4651905" y="0"/>
              <a:ext cx="4660370" cy="5143500"/>
              <a:chOff x="0" y="0"/>
              <a:chExt cx="4660369" cy="5143500"/>
            </a:xfrm>
          </p:grpSpPr>
          <p:sp>
            <p:nvSpPr>
              <p:cNvPr id="1653" name="Shape 1653"/>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654"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657" name="Shape 1657"/>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658" name="Shape 1658"/>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659" name="image77.jpg" descr="Cover_titanium blue.jpg"/>
          <p:cNvPicPr/>
          <p:nvPr/>
        </p:nvPicPr>
        <p:blipFill>
          <a:blip r:embed="rId4">
            <a:extLst/>
          </a:blip>
          <a:stretch>
            <a:fillRect/>
          </a:stretch>
        </p:blipFill>
        <p:spPr>
          <a:xfrm>
            <a:off x="-2" y="-4763"/>
            <a:ext cx="9305926" cy="5148263"/>
          </a:xfrm>
          <a:prstGeom prst="rect">
            <a:avLst/>
          </a:prstGeom>
          <a:ln w="12700">
            <a:miter lim="400000"/>
          </a:ln>
        </p:spPr>
      </p:pic>
      <p:sp>
        <p:nvSpPr>
          <p:cNvPr id="1660" name="Shape 1660"/>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3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2" name="Shape 166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AGENDA – Day 3</a:t>
            </a:r>
          </a:p>
        </p:txBody>
      </p:sp>
      <p:sp>
        <p:nvSpPr>
          <p:cNvPr id="1663" name="Shape 166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hlinkClick r:id="rId3" invalidUrl="" action="" tgtFrame="" tooltip="" history="1" highlightClick="0" endSnd="0"/>
              </a:rPr>
              <a:t>Appcelerator Cloud Services</a:t>
            </a:r>
            <a:endParaRPr sz="2800">
              <a:solidFill>
                <a:srgbClr val="2D2D2B"/>
              </a:solidFill>
            </a:endParaRPr>
          </a:p>
          <a:p>
            <a:pPr lvl="0">
              <a:buBlip>
                <a:blip r:embed="rId2"/>
              </a:buBlip>
              <a:defRPr sz="1800">
                <a:solidFill>
                  <a:srgbClr val="000000"/>
                </a:solidFill>
              </a:defRPr>
            </a:pPr>
            <a:r>
              <a:rPr sz="2800">
                <a:solidFill>
                  <a:srgbClr val="2D2D2B"/>
                </a:solidFill>
                <a:hlinkClick r:id="rId4" invalidUrl="" action="" tgtFrame="" tooltip="" history="1" highlightClick="0" endSnd="0"/>
              </a:rPr>
              <a:t>Web Content</a:t>
            </a:r>
            <a:endParaRPr sz="2800">
              <a:solidFill>
                <a:srgbClr val="2D2D2B"/>
              </a:solidFill>
            </a:endParaRPr>
          </a:p>
          <a:p>
            <a:pPr lvl="0">
              <a:buBlip>
                <a:blip r:embed="rId2"/>
              </a:buBlip>
              <a:defRPr sz="1800">
                <a:solidFill>
                  <a:srgbClr val="000000"/>
                </a:solidFill>
              </a:defRPr>
            </a:pPr>
            <a:r>
              <a:rPr sz="2800">
                <a:solidFill>
                  <a:srgbClr val="2D2D2B"/>
                </a:solidFill>
                <a:hlinkClick r:id="rId5" invalidUrl="" action="ppaction://hlinksldjump" tgtFrame="" tooltip="" history="1" highlightClick="0" endSnd="0"/>
              </a:rPr>
              <a:t>Debugging &amp; Tools</a:t>
            </a:r>
            <a:endParaRPr sz="2800">
              <a:solidFill>
                <a:srgbClr val="2D2D2B"/>
              </a:solidFill>
            </a:endParaRPr>
          </a:p>
          <a:p>
            <a:pPr lvl="0">
              <a:buBlip>
                <a:blip r:embed="rId2"/>
              </a:buBlip>
              <a:defRPr sz="1800">
                <a:solidFill>
                  <a:srgbClr val="000000"/>
                </a:solidFill>
              </a:defRPr>
            </a:pPr>
            <a:r>
              <a:rPr sz="2800">
                <a:solidFill>
                  <a:srgbClr val="2D2D2B"/>
                </a:solidFill>
                <a:hlinkClick r:id="rId6" invalidUrl="" action="ppaction://hlinksldjump" tgtFrame="" tooltip="" history="1" highlightClick="0" endSnd="0"/>
              </a:rPr>
              <a:t>Deploying for Testing</a:t>
            </a:r>
            <a:endParaRPr sz="2800">
              <a:solidFill>
                <a:srgbClr val="2D2D2B"/>
              </a:solidFill>
            </a:endParaRPr>
          </a:p>
          <a:p>
            <a:pPr lvl="0">
              <a:buBlip>
                <a:blip r:embed="rId2"/>
              </a:buBlip>
              <a:defRPr sz="1800">
                <a:solidFill>
                  <a:srgbClr val="000000"/>
                </a:solidFill>
              </a:defRPr>
            </a:pPr>
            <a:r>
              <a:rPr sz="2800">
                <a:solidFill>
                  <a:srgbClr val="2D2D2B"/>
                </a:solidFill>
                <a:hlinkClick r:id="rId7" invalidUrl="" action="ppaction://hlinksldjump" tgtFrame="" tooltip="" history="1" highlightClick="0" endSnd="0"/>
              </a:rPr>
              <a:t>Publishing</a:t>
            </a:r>
          </a:p>
        </p:txBody>
      </p:sp>
    </p:spTree>
  </p:cSld>
  <p:clrMapOvr>
    <a:masterClrMapping/>
  </p:clrMapOvr>
  <p:transition spd="slow" advClick="1">
    <p:dissolve/>
  </p:transition>
</p:sld>
</file>

<file path=ppt/slides/slide3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5" name="Shape 166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Integrating Web Content</a:t>
            </a:r>
          </a:p>
        </p:txBody>
      </p:sp>
      <p:sp>
        <p:nvSpPr>
          <p:cNvPr id="1666" name="Shape 1666"/>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3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8" name="Shape 166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1669" name="Shape 166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Integrate the WebView component into your application</a:t>
            </a:r>
            <a:endParaRPr sz="2800">
              <a:solidFill>
                <a:srgbClr val="2D2D2B"/>
              </a:solidFill>
            </a:endParaRPr>
          </a:p>
          <a:p>
            <a:pPr lvl="0">
              <a:buBlip>
                <a:blip r:embed="rId2"/>
              </a:buBlip>
              <a:defRPr sz="1800">
                <a:solidFill>
                  <a:srgbClr val="000000"/>
                </a:solidFill>
              </a:defRPr>
            </a:pPr>
            <a:r>
              <a:rPr sz="2800">
                <a:solidFill>
                  <a:srgbClr val="2D2D2B"/>
                </a:solidFill>
              </a:rPr>
              <a:t>Explore WebView gotchas that you must watch out for in your apps</a:t>
            </a:r>
            <a:endParaRPr sz="2800">
              <a:solidFill>
                <a:srgbClr val="2D2D2B"/>
              </a:solidFill>
            </a:endParaRPr>
          </a:p>
          <a:p>
            <a:pPr lvl="0">
              <a:buBlip>
                <a:blip r:embed="rId2"/>
              </a:buBlip>
              <a:defRPr sz="1800">
                <a:solidFill>
                  <a:srgbClr val="000000"/>
                </a:solidFill>
              </a:defRPr>
            </a:pPr>
            <a:r>
              <a:rPr sz="2800">
                <a:solidFill>
                  <a:srgbClr val="2D2D2B"/>
                </a:solidFill>
              </a:rPr>
              <a:t>Identify novel uses of the WebView</a:t>
            </a:r>
          </a:p>
        </p:txBody>
      </p:sp>
    </p:spTree>
  </p:cSld>
  <p:clrMapOvr>
    <a:masterClrMapping/>
  </p:clrMapOvr>
  <p:transition spd="slow" advClick="1">
    <p:dissolve/>
  </p:transition>
</p:sld>
</file>

<file path=ppt/slides/slide3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1" name="Shape 167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Why the WebView?</a:t>
            </a:r>
          </a:p>
        </p:txBody>
      </p:sp>
      <p:sp>
        <p:nvSpPr>
          <p:cNvPr id="1672" name="Shape 1672"/>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You've got HTML content to show</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Canvas, SVG, MathML or other browser-compatible rendering</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Scraping web content</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Integrate existing web content (news pages, newsletter signup forms, etc.)</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Long data entry forms in your app</a:t>
            </a:r>
          </a:p>
        </p:txBody>
      </p:sp>
    </p:spTree>
  </p:cSld>
  <p:clrMapOvr>
    <a:masterClrMapping/>
  </p:clrMapOvr>
  <p:transition spd="slow" advClick="1">
    <p:dissolve/>
  </p:transition>
</p:sld>
</file>

<file path=ppt/slides/slide3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4" name="Shape 167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When not to use the WebView</a:t>
            </a:r>
          </a:p>
        </p:txBody>
      </p:sp>
      <p:sp>
        <p:nvSpPr>
          <p:cNvPr id="1675" name="Shape 167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To render your whole UI</a:t>
            </a:r>
            <a:endParaRPr sz="2800">
              <a:solidFill>
                <a:srgbClr val="2D2D2B"/>
              </a:solidFill>
            </a:endParaRPr>
          </a:p>
          <a:p>
            <a:pPr lvl="0">
              <a:buBlip>
                <a:blip r:embed="rId2"/>
              </a:buBlip>
              <a:defRPr sz="1800">
                <a:solidFill>
                  <a:srgbClr val="000000"/>
                </a:solidFill>
              </a:defRPr>
            </a:pPr>
            <a:r>
              <a:rPr sz="2800">
                <a:solidFill>
                  <a:srgbClr val="2D2D2B"/>
                </a:solidFill>
              </a:rPr>
              <a:t>If you need easy integration with the Titanium APIs or device/OS features</a:t>
            </a:r>
            <a:endParaRPr sz="2800">
              <a:solidFill>
                <a:srgbClr val="2D2D2B"/>
              </a:solidFill>
            </a:endParaRPr>
          </a:p>
          <a:p>
            <a:pPr lvl="0">
              <a:buBlip>
                <a:blip r:embed="rId2"/>
              </a:buBlip>
              <a:defRPr sz="1800">
                <a:solidFill>
                  <a:srgbClr val="000000"/>
                </a:solidFill>
              </a:defRPr>
            </a:pPr>
            <a:r>
              <a:rPr sz="2800">
                <a:solidFill>
                  <a:srgbClr val="2D2D2B"/>
                </a:solidFill>
              </a:rPr>
              <a:t>In a TableView</a:t>
            </a:r>
            <a:endParaRPr sz="2800">
              <a:solidFill>
                <a:srgbClr val="2D2D2B"/>
              </a:solidFill>
            </a:endParaRPr>
          </a:p>
          <a:p>
            <a:pPr lvl="0">
              <a:buBlip>
                <a:blip r:embed="rId2"/>
              </a:buBlip>
              <a:defRPr sz="1800">
                <a:solidFill>
                  <a:srgbClr val="000000"/>
                </a:solidFill>
              </a:defRPr>
            </a:pPr>
            <a:r>
              <a:rPr sz="2800">
                <a:solidFill>
                  <a:srgbClr val="2D2D2B"/>
                </a:solidFill>
              </a:rPr>
              <a:t>When performance is critical</a:t>
            </a:r>
          </a:p>
        </p:txBody>
      </p:sp>
    </p:spTree>
  </p:cSld>
  <p:clrMapOvr>
    <a:masterClrMapping/>
  </p:clrMapOvr>
  <p:transition spd="slow" advClick="1">
    <p:dissolve/>
  </p:transition>
</p:sld>
</file>

<file path=ppt/slides/slide3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7" name="Shape 16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WebView APIs</a:t>
            </a:r>
          </a:p>
        </p:txBody>
      </p:sp>
      <p:sp>
        <p:nvSpPr>
          <p:cNvPr id="1678" name="Shape 167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681" name="Group 1681"/>
          <p:cNvGrpSpPr/>
          <p:nvPr/>
        </p:nvGrpSpPr>
        <p:grpSpPr>
          <a:xfrm>
            <a:off x="1681163" y="1962149"/>
            <a:ext cx="5167313" cy="1997076"/>
            <a:chOff x="0" y="0"/>
            <a:chExt cx="5167312" cy="1997075"/>
          </a:xfrm>
        </p:grpSpPr>
        <p:sp>
          <p:nvSpPr>
            <p:cNvPr id="1679" name="Shape 1679"/>
            <p:cNvSpPr/>
            <p:nvPr/>
          </p:nvSpPr>
          <p:spPr>
            <a:xfrm>
              <a:off x="-1" y="0"/>
              <a:ext cx="5167314" cy="19970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800">
                  <a:solidFill>
                    <a:srgbClr val="FFFFFF"/>
                  </a:solidFill>
                  <a:latin typeface="Inconsolata"/>
                  <a:ea typeface="Inconsolata"/>
                  <a:cs typeface="Inconsolata"/>
                  <a:sym typeface="Inconsolata"/>
                </a:defRPr>
              </a:pPr>
            </a:p>
          </p:txBody>
        </p:sp>
        <p:sp>
          <p:nvSpPr>
            <p:cNvPr id="1680" name="Shape 1680"/>
            <p:cNvSpPr/>
            <p:nvPr/>
          </p:nvSpPr>
          <p:spPr>
            <a:xfrm>
              <a:off x="-1" y="0"/>
              <a:ext cx="5167314" cy="1836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&lt;Alloy&gt;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&lt;Window class="container"&gt;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&lt;WebView url='http://www.example.com'&gt;</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&lt;/Window&gt;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&lt;/Alloy&gt;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3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3" name="Shape 168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Local Web Content</a:t>
            </a:r>
          </a:p>
        </p:txBody>
      </p:sp>
      <p:sp>
        <p:nvSpPr>
          <p:cNvPr id="1684" name="Shape 168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687" name="Group 1687"/>
          <p:cNvGrpSpPr/>
          <p:nvPr/>
        </p:nvGrpSpPr>
        <p:grpSpPr>
          <a:xfrm>
            <a:off x="457200" y="1195387"/>
            <a:ext cx="4130675" cy="1581151"/>
            <a:chOff x="0" y="0"/>
            <a:chExt cx="4130675" cy="1581150"/>
          </a:xfrm>
        </p:grpSpPr>
        <p:sp>
          <p:nvSpPr>
            <p:cNvPr id="1685" name="Shape 1685"/>
            <p:cNvSpPr/>
            <p:nvPr/>
          </p:nvSpPr>
          <p:spPr>
            <a:xfrm>
              <a:off x="0" y="0"/>
              <a:ext cx="4130675" cy="158115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686" name="Shape 1686"/>
            <p:cNvSpPr/>
            <p:nvPr/>
          </p:nvSpPr>
          <p:spPr>
            <a:xfrm>
              <a:off x="0" y="0"/>
              <a:ext cx="4130675" cy="1393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sz="1600">
                  <a:solidFill>
                    <a:srgbClr val="FFFFFF"/>
                  </a:solidFill>
                  <a:latin typeface="Inconsolata"/>
                  <a:ea typeface="Inconsolata"/>
                  <a:cs typeface="Inconsolata"/>
                  <a:sym typeface="Inconsolata"/>
                </a:rPr>
                <a:t>&lt;Alloy&gt;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&lt;Window class="container"&gt;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&lt;WebView url='/myfile.htm'&gt;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&lt;/Window&gt;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&lt;/Alloy&gt; </a:t>
              </a:r>
            </a:p>
          </p:txBody>
        </p:sp>
      </p:grpSp>
      <p:sp>
        <p:nvSpPr>
          <p:cNvPr id="1688" name="Shape 1688"/>
          <p:cNvSpPr/>
          <p:nvPr/>
        </p:nvSpPr>
        <p:spPr>
          <a:xfrm>
            <a:off x="457199" y="3303587"/>
            <a:ext cx="5976940"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HTML, JS, etc. in the assets folder with Alloy</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OK to put into subdirectories of those locations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Leading slash required for Android</a:t>
            </a:r>
          </a:p>
        </p:txBody>
      </p:sp>
    </p:spTree>
  </p:cSld>
  <p:clrMapOvr>
    <a:masterClrMapping/>
  </p:clrMapOvr>
  <p:transition spd="slow" advClick="1">
    <p:dissolve/>
  </p:transition>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Dev Process</a:t>
            </a:r>
          </a:p>
        </p:txBody>
      </p:sp>
      <p:sp>
        <p:nvSpPr>
          <p:cNvPr id="218" name="Shape 218"/>
          <p:cNvSpPr/>
          <p:nvPr/>
        </p:nvSpPr>
        <p:spPr>
          <a:xfrm>
            <a:off x="457200" y="1141412"/>
            <a:ext cx="8229600" cy="1774277"/>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457200" indent="-457200">
              <a:spcBef>
                <a:spcPts val="500"/>
              </a:spcBef>
              <a:buSzPct val="60000"/>
              <a:buBlip>
                <a:blip r:embed="rId2"/>
              </a:buBlip>
              <a:defRPr sz="1800">
                <a:solidFill>
                  <a:srgbClr val="000000"/>
                </a:solidFill>
              </a:defRPr>
            </a:pPr>
            <a:r>
              <a:rPr sz="2400">
                <a:solidFill>
                  <a:srgbClr val="2D2D2B"/>
                </a:solidFill>
              </a:rPr>
              <a:t>Write your source in JavaScript</a:t>
            </a:r>
            <a:endParaRPr sz="2400">
              <a:solidFill>
                <a:srgbClr val="2D2D2B"/>
              </a:solidFill>
            </a:endParaRPr>
          </a:p>
          <a:p>
            <a:pPr lvl="0" marL="457200" indent="-457200">
              <a:spcBef>
                <a:spcPts val="500"/>
              </a:spcBef>
              <a:buSzPct val="60000"/>
              <a:buBlip>
                <a:blip r:embed="rId2"/>
              </a:buBlip>
              <a:defRPr sz="1800">
                <a:solidFill>
                  <a:srgbClr val="000000"/>
                </a:solidFill>
              </a:defRPr>
            </a:pPr>
            <a:r>
              <a:rPr sz="2400">
                <a:solidFill>
                  <a:srgbClr val="2D2D2B"/>
                </a:solidFill>
              </a:rPr>
              <a:t>Build for simulator/emulator/test device</a:t>
            </a:r>
            <a:endParaRPr sz="2400">
              <a:solidFill>
                <a:srgbClr val="2D2D2B"/>
              </a:solidFill>
            </a:endParaRPr>
          </a:p>
          <a:p>
            <a:pPr lvl="0" marL="457200" indent="-457200">
              <a:spcBef>
                <a:spcPts val="500"/>
              </a:spcBef>
              <a:buSzPct val="60000"/>
              <a:buBlip>
                <a:blip r:embed="rId2"/>
              </a:buBlip>
              <a:defRPr sz="1800">
                <a:solidFill>
                  <a:srgbClr val="000000"/>
                </a:solidFill>
              </a:defRPr>
            </a:pPr>
            <a:r>
              <a:rPr sz="2400">
                <a:solidFill>
                  <a:srgbClr val="2D2D2B"/>
                </a:solidFill>
              </a:rPr>
              <a:t>Debug/test</a:t>
            </a:r>
            <a:endParaRPr sz="2400">
              <a:solidFill>
                <a:srgbClr val="2D2D2B"/>
              </a:solidFill>
            </a:endParaRPr>
          </a:p>
          <a:p>
            <a:pPr lvl="0" marL="457200" indent="-457200">
              <a:spcBef>
                <a:spcPts val="500"/>
              </a:spcBef>
              <a:buSzPct val="60000"/>
              <a:buBlip>
                <a:blip r:embed="rId2"/>
              </a:buBlip>
              <a:defRPr sz="1800">
                <a:solidFill>
                  <a:srgbClr val="000000"/>
                </a:solidFill>
              </a:defRPr>
            </a:pPr>
            <a:r>
              <a:rPr sz="2400">
                <a:solidFill>
                  <a:srgbClr val="2D2D2B"/>
                </a:solidFill>
              </a:rPr>
              <a:t>Publish</a:t>
            </a:r>
          </a:p>
        </p:txBody>
      </p:sp>
    </p:spTree>
  </p:cSld>
  <p:clrMapOvr>
    <a:masterClrMapping/>
  </p:clrMapOvr>
  <p:transition spd="slow" advClick="1">
    <p:dissolve/>
  </p:transition>
</p:sld>
</file>

<file path=ppt/slides/slide3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0" name="Shape 16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Inline HTML</a:t>
            </a:r>
          </a:p>
        </p:txBody>
      </p:sp>
      <p:sp>
        <p:nvSpPr>
          <p:cNvPr id="1691" name="Shape 169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694" name="Group 1694"/>
          <p:cNvGrpSpPr/>
          <p:nvPr/>
        </p:nvGrpSpPr>
        <p:grpSpPr>
          <a:xfrm>
            <a:off x="2147888" y="1687513"/>
            <a:ext cx="4211638" cy="2360612"/>
            <a:chOff x="0" y="0"/>
            <a:chExt cx="4211637" cy="2360611"/>
          </a:xfrm>
        </p:grpSpPr>
        <p:sp>
          <p:nvSpPr>
            <p:cNvPr id="1692" name="Shape 1692"/>
            <p:cNvSpPr/>
            <p:nvPr/>
          </p:nvSpPr>
          <p:spPr>
            <a:xfrm>
              <a:off x="-1" y="0"/>
              <a:ext cx="4211639" cy="2360612"/>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693" name="Shape 1693"/>
            <p:cNvSpPr/>
            <p:nvPr/>
          </p:nvSpPr>
          <p:spPr>
            <a:xfrm>
              <a:off x="-1" y="0"/>
              <a:ext cx="4211639" cy="1980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&lt;Alloy&gt;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&lt;Window class="container"&gt;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&lt;WebView id='web'&gt;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&lt;/Window&gt;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&lt;/Alloy&gt;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in the controller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typically, html is retrieved from web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and rendered as inline content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$.web.html = '&lt;p&gt;This is &lt;b&gt;HTML&lt;/b&gt;.&lt;/p&gt;'; </a:t>
              </a:r>
            </a:p>
          </p:txBody>
        </p:sp>
      </p:grpSp>
    </p:spTree>
  </p:cSld>
  <p:clrMapOvr>
    <a:masterClrMapping/>
  </p:clrMapOvr>
  <p:transition spd="slow" advClick="1">
    <p:dissolve/>
  </p:transition>
</p:sld>
</file>

<file path=ppt/slides/slide3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6" name="Shape 169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Viewport Control</a:t>
            </a:r>
          </a:p>
        </p:txBody>
      </p:sp>
      <p:sp>
        <p:nvSpPr>
          <p:cNvPr id="1697" name="Shape 169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698" name="Shape 1698"/>
          <p:cNvSpPr/>
          <p:nvPr/>
        </p:nvSpPr>
        <p:spPr>
          <a:xfrm>
            <a:off x="706437" y="1204912"/>
            <a:ext cx="6689726" cy="10741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rPr>
              <a:t>&lt;!-- In your HTML code --&gt;</a:t>
            </a:r>
            <a:br>
              <a:rPr sz="1600">
                <a:solidFill>
                  <a:srgbClr val="FFFFFF"/>
                </a:solidFill>
              </a:rPr>
            </a:br>
            <a:r>
              <a:rPr>
                <a:solidFill>
                  <a:srgbClr val="FFFFFF"/>
                </a:solidFill>
                <a:latin typeface="Inconsolata"/>
                <a:ea typeface="Inconsolata"/>
                <a:cs typeface="Inconsolata"/>
                <a:sym typeface="Inconsolata"/>
              </a:rPr>
              <a:t>&lt;meta name="viewport"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content="width=device-width, minimum-scale=1.0,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maximum-scale=1.0, user-scalable=no"&gt; </a:t>
            </a:r>
          </a:p>
        </p:txBody>
      </p:sp>
      <p:sp>
        <p:nvSpPr>
          <p:cNvPr id="1699" name="Shape 1699"/>
          <p:cNvSpPr/>
          <p:nvPr/>
        </p:nvSpPr>
        <p:spPr>
          <a:xfrm>
            <a:off x="706437" y="2927350"/>
            <a:ext cx="3748089" cy="837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Apple docs: </a:t>
            </a:r>
            <a:r>
              <a:rPr sz="1400">
                <a:solidFill>
                  <a:srgbClr val="3C3C3B"/>
                </a:solidFill>
                <a:latin typeface="Inconsolata"/>
                <a:ea typeface="Inconsolata"/>
                <a:cs typeface="Inconsolata"/>
                <a:sym typeface="Inconsolata"/>
                <a:hlinkClick r:id="rId2" invalidUrl="" action="" tgtFrame="" tooltip="" history="1" highlightClick="0" endSnd="0"/>
              </a:rPr>
              <a:t>http://goo.gl/qnLSs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Mozilla Dev Net: </a:t>
            </a:r>
            <a:r>
              <a:rPr sz="1400">
                <a:solidFill>
                  <a:srgbClr val="3C3C3B"/>
                </a:solidFill>
                <a:latin typeface="Inconsolata"/>
                <a:ea typeface="Inconsolata"/>
                <a:cs typeface="Inconsolata"/>
                <a:sym typeface="Inconsolata"/>
                <a:hlinkClick r:id="rId3" invalidUrl="" action="" tgtFrame="" tooltip="" history="1" highlightClick="0" endSnd="0"/>
              </a:rPr>
              <a:t>http://goo.gl/t5GUd</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Quirksmode: </a:t>
            </a:r>
            <a:r>
              <a:rPr sz="1400">
                <a:solidFill>
                  <a:srgbClr val="3C3C3B"/>
                </a:solidFill>
                <a:latin typeface="Inconsolata"/>
                <a:ea typeface="Inconsolata"/>
                <a:cs typeface="Inconsolata"/>
                <a:sym typeface="Inconsolata"/>
                <a:hlinkClick r:id="rId4" invalidUrl="" action="" tgtFrame="" tooltip="" history="1" highlightClick="0" endSnd="0"/>
              </a:rPr>
              <a:t>http://goo.gl/ImVYk</a:t>
            </a:r>
            <a:endParaRPr sz="1400">
              <a:solidFill>
                <a:srgbClr val="FFFFFF"/>
              </a:solidFill>
              <a:latin typeface="Inconsolata"/>
              <a:ea typeface="Inconsolata"/>
              <a:cs typeface="Inconsolata"/>
              <a:sym typeface="Inconsolata"/>
            </a:endParaRPr>
          </a:p>
        </p:txBody>
      </p:sp>
    </p:spTree>
  </p:cSld>
  <p:clrMapOvr>
    <a:masterClrMapping/>
  </p:clrMapOvr>
  <p:transition spd="slow" advClick="1">
    <p:dissolve/>
  </p:transition>
</p:sld>
</file>

<file path=ppt/slides/slide3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1" name="Shape 1701"/>
          <p:cNvSpPr/>
          <p:nvPr>
            <p:ph type="body" idx="1"/>
          </p:nvPr>
        </p:nvSpPr>
        <p:spPr>
          <a:xfrm>
            <a:off x="4948237" y="1766888"/>
            <a:ext cx="4195763" cy="2382837"/>
          </a:xfrm>
          <a:prstGeom prst="rect">
            <a:avLst/>
          </a:prstGeom>
        </p:spPr>
        <p:txBody>
          <a:bodyPr lIns="0" tIns="0" rIns="0" bIns="0" anchor="t"/>
          <a:lstStyle/>
          <a:p>
            <a:pPr lvl="0">
              <a:spcBef>
                <a:spcPts val="400"/>
              </a:spcBef>
              <a:defRPr cap="none" sz="1800">
                <a:solidFill>
                  <a:srgbClr val="000000"/>
                </a:solidFill>
              </a:defRPr>
            </a:pPr>
            <a:br>
              <a:rPr sz="2000">
                <a:solidFill>
                  <a:srgbClr val="2D2D2B"/>
                </a:solidFill>
              </a:rPr>
            </a:br>
            <a:r>
              <a:rPr sz="1700">
                <a:solidFill>
                  <a:srgbClr val="2D2D2B"/>
                </a:solidFill>
              </a:rPr>
              <a:t>&lt;input type='text' placeholder="Full name"/&gt; </a:t>
            </a:r>
            <a:endParaRPr sz="2000">
              <a:solidFill>
                <a:srgbClr val="2D2D2B"/>
              </a:solidFill>
            </a:endParaRPr>
          </a:p>
          <a:p>
            <a:pPr lvl="0">
              <a:spcBef>
                <a:spcPts val="400"/>
              </a:spcBef>
              <a:defRPr cap="none" sz="1800">
                <a:solidFill>
                  <a:srgbClr val="000000"/>
                </a:solidFill>
              </a:defRPr>
            </a:pPr>
            <a:r>
              <a:rPr sz="1700">
                <a:solidFill>
                  <a:srgbClr val="2D2D2B"/>
                </a:solidFill>
              </a:rPr>
              <a:t>&lt;input type='url'/&gt; </a:t>
            </a:r>
            <a:endParaRPr sz="2000">
              <a:solidFill>
                <a:srgbClr val="2D2D2B"/>
              </a:solidFill>
            </a:endParaRPr>
          </a:p>
          <a:p>
            <a:pPr lvl="0">
              <a:spcBef>
                <a:spcPts val="400"/>
              </a:spcBef>
              <a:defRPr cap="none" sz="1800">
                <a:solidFill>
                  <a:srgbClr val="000000"/>
                </a:solidFill>
              </a:defRPr>
            </a:pPr>
            <a:r>
              <a:rPr sz="1700">
                <a:solidFill>
                  <a:srgbClr val="2D2D2B"/>
                </a:solidFill>
              </a:rPr>
              <a:t>&lt;input type='email'/&gt; </a:t>
            </a:r>
            <a:endParaRPr sz="2000">
              <a:solidFill>
                <a:srgbClr val="2D2D2B"/>
              </a:solidFill>
            </a:endParaRPr>
          </a:p>
          <a:p>
            <a:pPr lvl="0">
              <a:spcBef>
                <a:spcPts val="400"/>
              </a:spcBef>
              <a:defRPr cap="none" sz="1800">
                <a:solidFill>
                  <a:srgbClr val="000000"/>
                </a:solidFill>
              </a:defRPr>
            </a:pPr>
            <a:r>
              <a:rPr sz="1700">
                <a:solidFill>
                  <a:srgbClr val="2D2D2B"/>
                </a:solidFill>
              </a:rPr>
              <a:t>&lt;input type='number'/&gt; </a:t>
            </a:r>
            <a:endParaRPr sz="2000">
              <a:solidFill>
                <a:srgbClr val="2D2D2B"/>
              </a:solidFill>
            </a:endParaRPr>
          </a:p>
          <a:p>
            <a:pPr lvl="0">
              <a:spcBef>
                <a:spcPts val="400"/>
              </a:spcBef>
              <a:defRPr cap="none" sz="1800">
                <a:solidFill>
                  <a:srgbClr val="000000"/>
                </a:solidFill>
              </a:defRPr>
            </a:pPr>
            <a:r>
              <a:rPr sz="1700">
                <a:solidFill>
                  <a:srgbClr val="2D2D2B"/>
                </a:solidFill>
              </a:rPr>
              <a:t>&lt;input type='tel'/&gt; </a:t>
            </a:r>
          </a:p>
        </p:txBody>
      </p:sp>
      <p:sp>
        <p:nvSpPr>
          <p:cNvPr id="1702" name="Shape 170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HTML Input fields</a:t>
            </a:r>
          </a:p>
        </p:txBody>
      </p:sp>
      <p:pic>
        <p:nvPicPr>
          <p:cNvPr id="1703" name="image102.png"/>
          <p:cNvPicPr/>
          <p:nvPr/>
        </p:nvPicPr>
        <p:blipFill>
          <a:blip r:embed="rId2">
            <a:extLst/>
          </a:blip>
          <a:stretch>
            <a:fillRect/>
          </a:stretch>
        </p:blipFill>
        <p:spPr>
          <a:xfrm>
            <a:off x="2311400" y="1274762"/>
            <a:ext cx="2044700" cy="1663701"/>
          </a:xfrm>
          <a:prstGeom prst="rect">
            <a:avLst/>
          </a:prstGeom>
          <a:ln w="12700">
            <a:miter lim="400000"/>
          </a:ln>
        </p:spPr>
      </p:pic>
      <p:pic>
        <p:nvPicPr>
          <p:cNvPr id="1704" name="image103.png"/>
          <p:cNvPicPr/>
          <p:nvPr/>
        </p:nvPicPr>
        <p:blipFill>
          <a:blip r:embed="rId3">
            <a:extLst/>
          </a:blip>
          <a:stretch>
            <a:fillRect/>
          </a:stretch>
        </p:blipFill>
        <p:spPr>
          <a:xfrm>
            <a:off x="220663" y="2830513"/>
            <a:ext cx="2090737" cy="1687512"/>
          </a:xfrm>
          <a:prstGeom prst="rect">
            <a:avLst/>
          </a:prstGeom>
          <a:ln w="12700">
            <a:miter lim="400000"/>
          </a:ln>
        </p:spPr>
      </p:pic>
      <p:sp>
        <p:nvSpPr>
          <p:cNvPr id="1705" name="Shape 1705"/>
          <p:cNvSpPr/>
          <p:nvPr/>
        </p:nvSpPr>
        <p:spPr>
          <a:xfrm>
            <a:off x="2581275" y="4611687"/>
            <a:ext cx="2354264"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lvl="0">
              <a:defRPr b="0" sz="1800">
                <a:solidFill>
                  <a:srgbClr val="000000"/>
                </a:solidFill>
              </a:defRPr>
            </a:pPr>
            <a:r>
              <a:rPr b="1" sz="1400">
                <a:solidFill>
                  <a:srgbClr val="3C3C3B"/>
                </a:solidFill>
              </a:rPr>
              <a:t>(number &amp; email keyboards)</a:t>
            </a:r>
          </a:p>
        </p:txBody>
      </p:sp>
    </p:spTree>
  </p:cSld>
  <p:clrMapOvr>
    <a:masterClrMapping/>
  </p:clrMapOvr>
  <p:transition spd="slow" advClick="1">
    <p:dissolve/>
  </p:transition>
</p:sld>
</file>

<file path=ppt/slides/slide3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7"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708" name="Shape 170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WEBVIEW CONSIDERATIONS</a:t>
            </a:r>
          </a:p>
        </p:txBody>
      </p:sp>
    </p:spTree>
  </p:cSld>
  <p:clrMapOvr>
    <a:masterClrMapping/>
  </p:clrMapOvr>
  <p:transition spd="slow" advClick="1">
    <p:dissolve/>
  </p:transition>
</p:sld>
</file>

<file path=ppt/slides/slide3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0" name="Shape 171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Communicating With The Wrapper</a:t>
            </a:r>
          </a:p>
        </p:txBody>
      </p:sp>
      <p:sp>
        <p:nvSpPr>
          <p:cNvPr id="1711" name="Shape 1711"/>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Remote web content has no access to Titanium APIs</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Limited Titanium API access within local web pages:</a:t>
            </a:r>
            <a:endParaRPr sz="2772">
              <a:solidFill>
                <a:srgbClr val="2D2D2B"/>
              </a:solidFill>
            </a:endParaRPr>
          </a:p>
          <a:p>
            <a:pPr lvl="1" marL="564213" indent="-251459" defTabSz="403908">
              <a:buBlip>
                <a:blip r:embed="rId2"/>
              </a:buBlip>
              <a:defRPr sz="1800">
                <a:solidFill>
                  <a:srgbClr val="000000"/>
                </a:solidFill>
              </a:defRPr>
            </a:pPr>
            <a:r>
              <a:rPr sz="2772">
                <a:solidFill>
                  <a:srgbClr val="2D2D2B"/>
                </a:solidFill>
              </a:rPr>
              <a:t>Logging APIs (Ti.API.info and friends)</a:t>
            </a:r>
            <a:endParaRPr sz="2772">
              <a:solidFill>
                <a:srgbClr val="2D2D2B"/>
              </a:solidFill>
            </a:endParaRPr>
          </a:p>
          <a:p>
            <a:pPr lvl="1" marL="564213" indent="-251459" defTabSz="403908">
              <a:buBlip>
                <a:blip r:embed="rId2"/>
              </a:buBlip>
              <a:defRPr sz="1800">
                <a:solidFill>
                  <a:srgbClr val="000000"/>
                </a:solidFill>
              </a:defRPr>
            </a:pPr>
            <a:r>
              <a:rPr sz="2772">
                <a:solidFill>
                  <a:srgbClr val="2D2D2B"/>
                </a:solidFill>
              </a:rPr>
              <a:t>App-level Events (Ti.App.fireEvent/addEventListener)</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Native APIs must be accessed indirectly via application level events</a:t>
            </a:r>
          </a:p>
        </p:txBody>
      </p:sp>
    </p:spTree>
  </p:cSld>
  <p:clrMapOvr>
    <a:masterClrMapping/>
  </p:clrMapOvr>
  <p:transition spd="slow" advClick="1">
    <p:dissolve/>
  </p:transition>
</p:sld>
</file>

<file path=ppt/slides/slide3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3" name="Shape 171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WebView Gotchas</a:t>
            </a:r>
          </a:p>
        </p:txBody>
      </p:sp>
      <p:sp>
        <p:nvSpPr>
          <p:cNvPr id="1714" name="Shape 1714"/>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Among the most expensive components to create</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Should not be embedded in other scrollable views</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Common misuse - inside TableViewRows (bad performance)</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It is possible to implement your whole UI in HTML/CSS, but native UI is what your users expect</a:t>
            </a:r>
            <a:br>
              <a:rPr sz="2772">
                <a:solidFill>
                  <a:srgbClr val="2D2D2B"/>
                </a:solidFill>
              </a:rPr>
            </a:br>
          </a:p>
        </p:txBody>
      </p:sp>
    </p:spTree>
  </p:cSld>
  <p:clrMapOvr>
    <a:masterClrMapping/>
  </p:clrMapOvr>
  <p:transition spd="slow" advClick="1">
    <p:dissolve/>
  </p:transition>
</p:sld>
</file>

<file path=ppt/slides/slide3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6" name="Shape 171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Compilation</a:t>
            </a:r>
          </a:p>
        </p:txBody>
      </p:sp>
      <p:sp>
        <p:nvSpPr>
          <p:cNvPr id="1717" name="Shape 171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718" name="Shape 1718"/>
          <p:cNvSpPr/>
          <p:nvPr/>
        </p:nvSpPr>
        <p:spPr>
          <a:xfrm>
            <a:off x="407987" y="1930400"/>
            <a:ext cx="8328026" cy="8940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&lt;property name="ti.android.compilejs" type="bool"&gt;false&lt;/property&gt; </a:t>
            </a:r>
          </a:p>
        </p:txBody>
      </p:sp>
      <p:sp>
        <p:nvSpPr>
          <p:cNvPr id="1719" name="Shape 1719"/>
          <p:cNvSpPr/>
          <p:nvPr/>
        </p:nvSpPr>
        <p:spPr>
          <a:xfrm>
            <a:off x="407988" y="1165225"/>
            <a:ext cx="8205786" cy="837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By default, Titanium processes all JavaScript in the resources directory on Android to optimize for native apps.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Must override for "hybrid apps" to preserve HTML paths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Entry in tiapp.xml</a:t>
            </a:r>
          </a:p>
        </p:txBody>
      </p:sp>
    </p:spTree>
  </p:cSld>
  <p:clrMapOvr>
    <a:masterClrMapping/>
  </p:clrMapOvr>
  <p:transition spd="slow" advClick="1">
    <p:dissolve/>
  </p:transition>
</p:sld>
</file>

<file path=ppt/slides/slide3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21"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722" name="Shape 1722"/>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NOVEL USES OF THE WEBVIEW</a:t>
            </a:r>
          </a:p>
        </p:txBody>
      </p:sp>
    </p:spTree>
  </p:cSld>
  <p:clrMapOvr>
    <a:masterClrMapping/>
  </p:clrMapOvr>
  <p:transition spd="slow" advClick="1">
    <p:dissolve/>
  </p:transition>
</p:sld>
</file>

<file path=ppt/slides/slide3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4" name="Shape 172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Integrating Web Tools</a:t>
            </a:r>
          </a:p>
        </p:txBody>
      </p:sp>
      <p:pic>
        <p:nvPicPr>
          <p:cNvPr id="1725" name="image104.png"/>
          <p:cNvPicPr/>
          <p:nvPr/>
        </p:nvPicPr>
        <p:blipFill>
          <a:blip r:embed="rId2">
            <a:extLst/>
          </a:blip>
          <a:stretch>
            <a:fillRect/>
          </a:stretch>
        </p:blipFill>
        <p:spPr>
          <a:xfrm>
            <a:off x="188912" y="906462"/>
            <a:ext cx="1376364" cy="2289176"/>
          </a:xfrm>
          <a:prstGeom prst="rect">
            <a:avLst/>
          </a:prstGeom>
          <a:ln w="12700">
            <a:miter lim="400000"/>
          </a:ln>
        </p:spPr>
      </p:pic>
      <p:pic>
        <p:nvPicPr>
          <p:cNvPr id="1726" name="image105.png"/>
          <p:cNvPicPr/>
          <p:nvPr/>
        </p:nvPicPr>
        <p:blipFill>
          <a:blip r:embed="rId3">
            <a:extLst/>
          </a:blip>
          <a:stretch>
            <a:fillRect/>
          </a:stretch>
        </p:blipFill>
        <p:spPr>
          <a:xfrm>
            <a:off x="1906588" y="1077912"/>
            <a:ext cx="1125538" cy="2001838"/>
          </a:xfrm>
          <a:prstGeom prst="rect">
            <a:avLst/>
          </a:prstGeom>
          <a:ln w="12700">
            <a:miter lim="400000"/>
          </a:ln>
        </p:spPr>
      </p:pic>
      <p:pic>
        <p:nvPicPr>
          <p:cNvPr id="1727" name="image106.png"/>
          <p:cNvPicPr/>
          <p:nvPr/>
        </p:nvPicPr>
        <p:blipFill>
          <a:blip r:embed="rId4">
            <a:extLst/>
          </a:blip>
          <a:stretch>
            <a:fillRect/>
          </a:stretch>
        </p:blipFill>
        <p:spPr>
          <a:xfrm>
            <a:off x="3378200" y="1077912"/>
            <a:ext cx="1203325" cy="2001838"/>
          </a:xfrm>
          <a:prstGeom prst="rect">
            <a:avLst/>
          </a:prstGeom>
          <a:ln w="12700">
            <a:miter lim="400000"/>
          </a:ln>
        </p:spPr>
      </p:pic>
      <p:sp>
        <p:nvSpPr>
          <p:cNvPr id="1728" name="Shape 1728"/>
          <p:cNvSpPr/>
          <p:nvPr/>
        </p:nvSpPr>
        <p:spPr>
          <a:xfrm>
            <a:off x="5102225" y="1766888"/>
            <a:ext cx="4041775" cy="172754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5"/>
              </a:buBlip>
              <a:defRPr sz="1800">
                <a:solidFill>
                  <a:srgbClr val="000000"/>
                </a:solidFill>
              </a:defRPr>
            </a:pPr>
            <a:r>
              <a:rPr sz="2000">
                <a:solidFill>
                  <a:srgbClr val="2D2D2B"/>
                </a:solidFill>
              </a:rPr>
              <a:t>CSS 3D, Canvas, PDF.js, etc.</a:t>
            </a:r>
            <a:endParaRPr sz="2000">
              <a:solidFill>
                <a:srgbClr val="2D2D2B"/>
              </a:solidFill>
            </a:endParaRPr>
          </a:p>
          <a:p>
            <a:pPr lvl="0" marL="381000" indent="-381000">
              <a:spcBef>
                <a:spcPts val="400"/>
              </a:spcBef>
              <a:buSzPct val="75000"/>
              <a:buBlip>
                <a:blip r:embed="rId5"/>
              </a:buBlip>
              <a:defRPr sz="1800">
                <a:solidFill>
                  <a:srgbClr val="000000"/>
                </a:solidFill>
              </a:defRPr>
            </a:pPr>
            <a:r>
              <a:rPr sz="2000">
                <a:solidFill>
                  <a:srgbClr val="2D2D2B"/>
                </a:solidFill>
              </a:rPr>
              <a:t>Canvas not supported on all Android &lt; ~4.0.3</a:t>
            </a:r>
            <a:endParaRPr sz="2000">
              <a:solidFill>
                <a:srgbClr val="2D2D2B"/>
              </a:solidFill>
            </a:endParaRPr>
          </a:p>
          <a:p>
            <a:pPr lvl="0" marL="381000" indent="-381000">
              <a:spcBef>
                <a:spcPts val="400"/>
              </a:spcBef>
              <a:buSzPct val="75000"/>
              <a:buBlip>
                <a:blip r:embed="rId5"/>
              </a:buBlip>
              <a:defRPr sz="1800">
                <a:solidFill>
                  <a:srgbClr val="000000"/>
                </a:solidFill>
              </a:defRPr>
            </a:pPr>
            <a:r>
              <a:rPr sz="2000">
                <a:solidFill>
                  <a:srgbClr val="2D2D2B"/>
                </a:solidFill>
              </a:rPr>
              <a:t>jQuery charting libraries, such as jqPlot, Sparklines, Flot, and others</a:t>
            </a:r>
          </a:p>
        </p:txBody>
      </p:sp>
      <p:pic>
        <p:nvPicPr>
          <p:cNvPr id="1729" name="image107.png"/>
          <p:cNvPicPr/>
          <p:nvPr/>
        </p:nvPicPr>
        <p:blipFill>
          <a:blip r:embed="rId6">
            <a:extLst/>
          </a:blip>
          <a:stretch>
            <a:fillRect/>
          </a:stretch>
        </p:blipFill>
        <p:spPr>
          <a:xfrm>
            <a:off x="1708150" y="3254375"/>
            <a:ext cx="1546225" cy="1792289"/>
          </a:xfrm>
          <a:prstGeom prst="rect">
            <a:avLst/>
          </a:prstGeom>
          <a:ln w="12700">
            <a:miter lim="400000"/>
          </a:ln>
        </p:spPr>
      </p:pic>
    </p:spTree>
  </p:cSld>
  <p:clrMapOvr>
    <a:masterClrMapping/>
  </p:clrMapOvr>
  <p:transition spd="slow" advClick="1">
    <p:dissolve/>
  </p:transition>
</p:sld>
</file>

<file path=ppt/slides/slide3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1" name="Shape 173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SVG Transformations</a:t>
            </a:r>
          </a:p>
        </p:txBody>
      </p:sp>
      <p:sp>
        <p:nvSpPr>
          <p:cNvPr id="1732" name="Shape 1732"/>
          <p:cNvSpPr/>
          <p:nvPr/>
        </p:nvSpPr>
        <p:spPr>
          <a:xfrm>
            <a:off x="5102225" y="1766888"/>
            <a:ext cx="4041775" cy="75218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Transform images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2D/3D animations</a:t>
            </a:r>
          </a:p>
        </p:txBody>
      </p:sp>
      <p:pic>
        <p:nvPicPr>
          <p:cNvPr id="1733" name="image108.jpeg"/>
          <p:cNvPicPr/>
          <p:nvPr/>
        </p:nvPicPr>
        <p:blipFill>
          <a:blip r:embed="rId3">
            <a:extLst/>
          </a:blip>
          <a:stretch>
            <a:fillRect/>
          </a:stretch>
        </p:blipFill>
        <p:spPr>
          <a:xfrm>
            <a:off x="661987" y="1631950"/>
            <a:ext cx="1668463" cy="2962275"/>
          </a:xfrm>
          <a:prstGeom prst="rect">
            <a:avLst/>
          </a:prstGeom>
          <a:ln w="12700">
            <a:miter lim="400000"/>
          </a:ln>
        </p:spPr>
      </p:pic>
      <p:pic>
        <p:nvPicPr>
          <p:cNvPr id="1734" name="image109.png"/>
          <p:cNvPicPr/>
          <p:nvPr/>
        </p:nvPicPr>
        <p:blipFill>
          <a:blip r:embed="rId4">
            <a:extLst/>
          </a:blip>
          <a:stretch>
            <a:fillRect/>
          </a:stretch>
        </p:blipFill>
        <p:spPr>
          <a:xfrm>
            <a:off x="2974975" y="1644650"/>
            <a:ext cx="1663700" cy="2959100"/>
          </a:xfrm>
          <a:prstGeom prst="rect">
            <a:avLst/>
          </a:prstGeom>
          <a:ln w="12700">
            <a:miter lim="400000"/>
          </a:ln>
        </p:spPr>
      </p:pic>
    </p:spTree>
  </p:cSld>
  <p:clrMapOvr>
    <a:masterClrMapping/>
  </p:clrMapOvr>
  <p:transition spd="slow" advClick="1">
    <p:dissolve/>
  </p:transition>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Build Process</a:t>
            </a:r>
          </a:p>
        </p:txBody>
      </p:sp>
      <p:sp>
        <p:nvSpPr>
          <p:cNvPr id="221" name="Shape 221"/>
          <p:cNvSpPr/>
          <p:nvPr>
            <p:ph type="body" idx="1"/>
          </p:nvPr>
        </p:nvSpPr>
        <p:spPr>
          <a:xfrm>
            <a:off x="457200" y="1154112"/>
            <a:ext cx="8229600" cy="3440113"/>
          </a:xfrm>
          <a:prstGeom prst="rect">
            <a:avLst/>
          </a:prstGeom>
        </p:spPr>
        <p:txBody>
          <a:bodyPr/>
          <a:lstStyle/>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Node.js scripts analyze your JavaScript and interact with native tools</a:t>
            </a:r>
            <a:endParaRPr sz="2475">
              <a:solidFill>
                <a:srgbClr val="2D2D2B"/>
              </a:solidFill>
            </a:endParaRPr>
          </a:p>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Your code is packaged into native project</a:t>
            </a:r>
            <a:endParaRPr sz="2475">
              <a:solidFill>
                <a:srgbClr val="2D2D2B"/>
              </a:solidFill>
            </a:endParaRPr>
          </a:p>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Platform-specific interpreter included</a:t>
            </a:r>
            <a:endParaRPr sz="2475">
              <a:solidFill>
                <a:srgbClr val="2D2D2B"/>
              </a:solidFill>
            </a:endParaRPr>
          </a:p>
          <a:p>
            <a:pPr lvl="1" marL="564213" indent="-251459" defTabSz="403908">
              <a:lnSpc>
                <a:spcPct val="80000"/>
              </a:lnSpc>
              <a:spcBef>
                <a:spcPts val="500"/>
              </a:spcBef>
              <a:buBlip>
                <a:blip r:embed="rId3"/>
              </a:buBlip>
              <a:defRPr sz="1800">
                <a:solidFill>
                  <a:srgbClr val="000000"/>
                </a:solidFill>
              </a:defRPr>
            </a:pPr>
            <a:r>
              <a:rPr sz="2475">
                <a:solidFill>
                  <a:srgbClr val="2D2D2B"/>
                </a:solidFill>
              </a:rPr>
              <a:t>iOS: JavaScriptCore</a:t>
            </a:r>
            <a:endParaRPr sz="2475">
              <a:solidFill>
                <a:srgbClr val="2D2D2B"/>
              </a:solidFill>
            </a:endParaRPr>
          </a:p>
          <a:p>
            <a:pPr lvl="1" marL="564213" indent="-251459" defTabSz="403908">
              <a:lnSpc>
                <a:spcPct val="80000"/>
              </a:lnSpc>
              <a:spcBef>
                <a:spcPts val="500"/>
              </a:spcBef>
              <a:buBlip>
                <a:blip r:embed="rId3"/>
              </a:buBlip>
              <a:defRPr sz="1800">
                <a:solidFill>
                  <a:srgbClr val="000000"/>
                </a:solidFill>
              </a:defRPr>
            </a:pPr>
            <a:r>
              <a:rPr sz="2475">
                <a:solidFill>
                  <a:srgbClr val="2D2D2B"/>
                </a:solidFill>
              </a:rPr>
              <a:t>Android: V8</a:t>
            </a:r>
            <a:endParaRPr sz="2475">
              <a:solidFill>
                <a:srgbClr val="2D2D2B"/>
              </a:solidFill>
            </a:endParaRPr>
          </a:p>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Native project is compiled using platform-specific tools</a:t>
            </a:r>
            <a:endParaRPr sz="2475">
              <a:solidFill>
                <a:srgbClr val="2D2D2B"/>
              </a:solidFill>
            </a:endParaRPr>
          </a:p>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If building to device, project is code-signed using native tools</a:t>
            </a:r>
          </a:p>
        </p:txBody>
      </p:sp>
    </p:spTree>
  </p:cSld>
  <p:clrMapOvr>
    <a:masterClrMapping/>
  </p:clrMapOvr>
  <p:transition spd="slow" advClick="1">
    <p:dissolve/>
  </p:transition>
</p:sld>
</file>

<file path=ppt/slides/slide3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6" name="Shape 173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Embedded Documents on iOS</a:t>
            </a:r>
          </a:p>
        </p:txBody>
      </p:sp>
      <p:graphicFrame>
        <p:nvGraphicFramePr>
          <p:cNvPr id="1737" name="Table 1737"/>
          <p:cNvGraphicFramePr/>
          <p:nvPr/>
        </p:nvGraphicFramePr>
        <p:xfrm>
          <a:off x="1735138" y="2001838"/>
          <a:ext cx="5486401" cy="2606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743200"/>
                <a:gridCol w="2743200"/>
              </a:tblGrid>
              <a:tr h="434340">
                <a:tc>
                  <a:txBody>
                    <a:bodyPr/>
                    <a:lstStyle/>
                    <a:p>
                      <a:pPr lvl="0" algn="l" defTabSz="408099">
                        <a:defRPr b="0" i="0" sz="1800">
                          <a:solidFill>
                            <a:srgbClr val="000000"/>
                          </a:solidFill>
                        </a:defRPr>
                      </a:pPr>
                      <a:r>
                        <a:rPr b="1" sz="1600">
                          <a:solidFill>
                            <a:srgbClr val="222222"/>
                          </a:solidFill>
                          <a:latin typeface="Museo"/>
                          <a:ea typeface="Museo"/>
                          <a:cs typeface="Museo"/>
                          <a:sym typeface="Museo"/>
                        </a:rPr>
                        <a:t/>
                      </a:r>
                    </a:p>
                  </a:txBody>
                  <a:tcPr marL="95219" marR="95219" marT="95219" marB="95219"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600">
                          <a:solidFill>
                            <a:srgbClr val="222222"/>
                          </a:solidFill>
                          <a:latin typeface="Museo"/>
                          <a:ea typeface="Museo"/>
                          <a:cs typeface="Museo"/>
                          <a:sym typeface="Museo"/>
                        </a:rPr>
                        <a:t/>
                      </a:r>
                    </a:p>
                  </a:txBody>
                  <a:tcPr marL="95219" marR="95219" marT="95219" marB="95219" anchor="ctr" anchorCtr="0" horzOverflow="overflow">
                    <a:lnL w="12700">
                      <a:miter lim="400000"/>
                    </a:lnL>
                    <a:lnR w="12700">
                      <a:miter lim="400000"/>
                    </a:lnR>
                    <a:lnT w="12700">
                      <a:miter lim="400000"/>
                    </a:lnT>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PowerPoint</a:t>
                      </a:r>
                    </a:p>
                  </a:txBody>
                  <a:tcPr marL="95219" marR="95219" marT="95219" marB="95219"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Word</a:t>
                      </a:r>
                    </a:p>
                  </a:txBody>
                  <a:tcPr marL="95219" marR="95219" marT="95219" marB="95219" anchor="ctr" anchorCtr="0" horzOverflow="overflow">
                    <a:lnL w="12700">
                      <a:miter lim="400000"/>
                    </a:lnL>
                    <a:lnR w="12700">
                      <a:miter lim="400000"/>
                    </a:lnR>
                    <a:lnB w="12700">
                      <a:miter lim="400000"/>
                    </a:lnB>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Keynote</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RTF</a:t>
                      </a:r>
                    </a:p>
                  </a:txBody>
                  <a:tcPr marL="95219" marR="95219" marT="95219" marB="95219" anchor="ctr" anchorCtr="0" horzOverflow="overflow">
                    <a:lnL w="12700">
                      <a:miter lim="400000"/>
                    </a:lnL>
                    <a:lnR w="12700">
                      <a:miter lim="400000"/>
                    </a:lnR>
                    <a:lnT w="12700">
                      <a:miter lim="400000"/>
                    </a:lnT>
                    <a:lnB w="12700">
                      <a:miter lim="400000"/>
                    </a:lnB>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Numbers</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RTF Directory</a:t>
                      </a:r>
                    </a:p>
                  </a:txBody>
                  <a:tcPr marL="95219" marR="95219" marT="95219" marB="95219" anchor="ctr" anchorCtr="0" horzOverflow="overflow">
                    <a:lnL w="12700">
                      <a:miter lim="400000"/>
                    </a:lnL>
                    <a:lnR w="12700">
                      <a:miter lim="400000"/>
                    </a:lnR>
                    <a:lnT w="12700">
                      <a:miter lim="400000"/>
                    </a:lnT>
                    <a:lnB w="12700">
                      <a:miter lim="400000"/>
                    </a:lnB>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Pages</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Excel</a:t>
                      </a:r>
                    </a:p>
                  </a:txBody>
                  <a:tcPr marL="95219" marR="95219" marT="95219" marB="95219" anchor="ctr" anchorCtr="0" horzOverflow="overflow">
                    <a:lnL w="12700">
                      <a:miter lim="400000"/>
                    </a:lnL>
                    <a:lnR w="12700">
                      <a:miter lim="400000"/>
                    </a:lnR>
                    <a:lnT w="12700">
                      <a:miter lim="400000"/>
                    </a:lnT>
                    <a:lnB w="12700">
                      <a:miter lim="400000"/>
                    </a:lnB>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PDF</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
                      </a:r>
                    </a:p>
                  </a:txBody>
                  <a:tcPr marL="95219" marR="95219" marT="95219" marB="95219" anchor="ctr" anchorCtr="0" horzOverflow="overflow">
                    <a:lnL w="12700">
                      <a:miter lim="400000"/>
                    </a:lnL>
                    <a:lnR w="12700">
                      <a:miter lim="400000"/>
                    </a:lnR>
                    <a:lnT w="12700">
                      <a:miter lim="400000"/>
                    </a:lnT>
                    <a:lnB w="12700">
                      <a:miter lim="400000"/>
                    </a:lnB>
                  </a:tcPr>
                </a:tc>
              </a:tr>
            </a:tbl>
          </a:graphicData>
        </a:graphic>
      </p:graphicFrame>
      <p:sp>
        <p:nvSpPr>
          <p:cNvPr id="1738" name="Shape 1738"/>
          <p:cNvSpPr/>
          <p:nvPr/>
        </p:nvSpPr>
        <p:spPr>
          <a:xfrm>
            <a:off x="2386503" y="2049384"/>
            <a:ext cx="4465735"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sz="1400">
                <a:solidFill>
                  <a:srgbClr val="FFFFFF"/>
                </a:solidFill>
                <a:latin typeface="Open Sans"/>
                <a:ea typeface="Open Sans"/>
                <a:cs typeface="Open Sans"/>
                <a:sym typeface="Open Sans"/>
              </a:defRPr>
            </a:lvl1pPr>
          </a:lstStyle>
          <a:p>
            <a:pPr lvl="0">
              <a:defRPr cap="none" sz="1800">
                <a:solidFill>
                  <a:srgbClr val="000000"/>
                </a:solidFill>
              </a:defRPr>
            </a:pPr>
            <a:r>
              <a:rPr cap="all" sz="1400">
                <a:solidFill>
                  <a:srgbClr val="FFFFFF"/>
                </a:solidFill>
              </a:rPr>
              <a:t>WebView on iOS can display embedded:</a:t>
            </a:r>
          </a:p>
        </p:txBody>
      </p:sp>
    </p:spTree>
  </p:cSld>
  <p:clrMapOvr>
    <a:masterClrMapping/>
  </p:clrMapOvr>
  <p:transition spd="slow" advClick="1">
    <p:dissolve/>
  </p:transition>
</p:sld>
</file>

<file path=ppt/slides/slide3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0" name="Shape 174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741" name="Shape 1741"/>
          <p:cNvSpPr/>
          <p:nvPr>
            <p:ph type="body" idx="1"/>
          </p:nvPr>
        </p:nvSpPr>
        <p:spPr>
          <a:xfrm>
            <a:off x="457200" y="1154112"/>
            <a:ext cx="8229600" cy="3440113"/>
          </a:xfrm>
          <a:prstGeom prst="rect">
            <a:avLst/>
          </a:prstGeom>
        </p:spPr>
        <p:txBody>
          <a:bodyPr/>
          <a:lstStyle/>
          <a:p>
            <a:pPr lvl="0" marL="0" indent="0" algn="ctr" defTabSz="403908">
              <a:buSzTx/>
              <a:buNone/>
              <a:defRPr sz="1800">
                <a:solidFill>
                  <a:srgbClr val="000000"/>
                </a:solidFill>
              </a:defRPr>
            </a:pPr>
            <a:r>
              <a:rPr b="1" sz="2772">
                <a:solidFill>
                  <a:srgbClr val="2D2D2B"/>
                </a:solidFill>
              </a:rPr>
              <a:t>In this lesson, you:</a:t>
            </a:r>
            <a:endParaRPr b="1" sz="2772">
              <a:solidFill>
                <a:srgbClr val="2D2D2B"/>
              </a:solidFill>
            </a:endParaRPr>
          </a:p>
          <a:p>
            <a:pPr lvl="0" marL="0" indent="0" algn="ctr" defTabSz="403908">
              <a:buSzTx/>
              <a:buNone/>
              <a:defRPr sz="1800">
                <a:solidFill>
                  <a:srgbClr val="000000"/>
                </a:solidFill>
              </a:defRPr>
            </a:pPr>
            <a:endParaRPr b="1"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Integrated the WebView component into your application</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Explored WebView gotchas that you must watch out for in your apps</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Identified novel uses of the WebView</a:t>
            </a:r>
          </a:p>
        </p:txBody>
      </p:sp>
    </p:spTree>
  </p:cSld>
  <p:clrMapOvr>
    <a:masterClrMapping/>
  </p:clrMapOvr>
  <p:transition spd="slow" advClick="1">
    <p:dissolve/>
  </p:transition>
</p:sld>
</file>

<file path=ppt/slides/slide3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3" name="Shape 174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3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5" name="Shape 174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746" name="Shape 1746"/>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600">
                <a:solidFill>
                  <a:srgbClr val="2D2D2B"/>
                </a:solidFill>
              </a:rPr>
              <a:t>In this lab, you will:</a:t>
            </a:r>
            <a:endParaRPr b="1" sz="2600">
              <a:solidFill>
                <a:srgbClr val="2D2D2B"/>
              </a:solidFill>
            </a:endParaRPr>
          </a:p>
          <a:p>
            <a:pPr lvl="0" marL="0" indent="0" algn="ctr">
              <a:buSzTx/>
              <a:buNone/>
              <a:defRPr sz="1800">
                <a:solidFill>
                  <a:srgbClr val="000000"/>
                </a:solidFill>
              </a:defRPr>
            </a:pPr>
            <a:endParaRPr sz="2600">
              <a:solidFill>
                <a:srgbClr val="2D2D2B"/>
              </a:solidFill>
            </a:endParaRPr>
          </a:p>
          <a:p>
            <a:pPr lvl="0" marL="0" indent="0">
              <a:buBlip>
                <a:blip r:embed="rId2"/>
              </a:buBlip>
              <a:defRPr sz="1800">
                <a:solidFill>
                  <a:srgbClr val="000000"/>
                </a:solidFill>
              </a:defRPr>
            </a:pPr>
            <a:r>
              <a:rPr sz="2600">
                <a:solidFill>
                  <a:srgbClr val="2D2D2B"/>
                </a:solidFill>
              </a:rPr>
              <a:t>Implement a jQuery-powered graph in a WebView</a:t>
            </a:r>
            <a:endParaRPr sz="2600">
              <a:solidFill>
                <a:srgbClr val="2D2D2B"/>
              </a:solidFill>
            </a:endParaRPr>
          </a:p>
          <a:p>
            <a:pPr lvl="0" marL="0" indent="0">
              <a:buBlip>
                <a:blip r:embed="rId2"/>
              </a:buBlip>
              <a:defRPr sz="1800">
                <a:solidFill>
                  <a:srgbClr val="000000"/>
                </a:solidFill>
              </a:defRPr>
            </a:pPr>
            <a:r>
              <a:rPr sz="2600">
                <a:solidFill>
                  <a:srgbClr val="2D2D2B"/>
                </a:solidFill>
              </a:rPr>
              <a:t>Enable user updates to the graph via native → WebView communication</a:t>
            </a:r>
            <a:endParaRPr sz="2600">
              <a:solidFill>
                <a:srgbClr val="2D2D2B"/>
              </a:solidFill>
            </a:endParaRPr>
          </a:p>
          <a:p>
            <a:pPr lvl="0" marL="0" indent="0">
              <a:buSzTx/>
              <a:buNone/>
              <a:defRPr sz="1800">
                <a:solidFill>
                  <a:srgbClr val="000000"/>
                </a:solidFill>
              </a:defRPr>
            </a:pPr>
            <a:endParaRPr sz="2600">
              <a:solidFill>
                <a:srgbClr val="2D2D2B"/>
              </a:solidFill>
            </a:endParaRPr>
          </a:p>
          <a:p>
            <a:pPr lvl="0" marL="0" indent="0" algn="ctr">
              <a:buSzTx/>
              <a:buNone/>
              <a:defRPr sz="1800">
                <a:solidFill>
                  <a:srgbClr val="000000"/>
                </a:solidFill>
              </a:defRPr>
            </a:pPr>
            <a:r>
              <a:rPr sz="2600">
                <a:solidFill>
                  <a:srgbClr val="2D2D2B"/>
                </a:solidFill>
              </a:rPr>
              <a:t>Lab: </a:t>
            </a:r>
            <a:r>
              <a:rPr sz="2600">
                <a:solidFill>
                  <a:srgbClr val="2D2D2B"/>
                </a:solidFill>
                <a:hlinkClick r:id="rId3" invalidUrl="" action="" tgtFrame="" tooltip="" history="1" highlightClick="0" endSnd="0"/>
              </a:rPr>
              <a:t>wiki.appcelerator.org/display/td/12.+Web+Content</a:t>
            </a:r>
          </a:p>
        </p:txBody>
      </p:sp>
    </p:spTree>
  </p:cSld>
  <p:clrMapOvr>
    <a:masterClrMapping/>
  </p:clrMapOvr>
  <p:transition spd="slow" advClick="1">
    <p:dissolve/>
  </p:transition>
</p:sld>
</file>

<file path=ppt/slides/slide3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752" name="Group 1752"/>
          <p:cNvGrpSpPr/>
          <p:nvPr/>
        </p:nvGrpSpPr>
        <p:grpSpPr>
          <a:xfrm>
            <a:off x="-6350" y="0"/>
            <a:ext cx="9312275" cy="5143500"/>
            <a:chOff x="0" y="0"/>
            <a:chExt cx="9312274" cy="5143500"/>
          </a:xfrm>
        </p:grpSpPr>
        <p:pic>
          <p:nvPicPr>
            <p:cNvPr id="1748"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751" name="Group 1751" descr="background-cover-muted_V.jpg"/>
            <p:cNvGrpSpPr/>
            <p:nvPr/>
          </p:nvGrpSpPr>
          <p:grpSpPr>
            <a:xfrm>
              <a:off x="4651905" y="0"/>
              <a:ext cx="4660370" cy="5143500"/>
              <a:chOff x="0" y="0"/>
              <a:chExt cx="4660369" cy="5143500"/>
            </a:xfrm>
          </p:grpSpPr>
          <p:sp>
            <p:nvSpPr>
              <p:cNvPr id="1749" name="Shape 1749"/>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750"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753" name="Shape 1753"/>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754" name="Shape 1754"/>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755" name="image77.jpg" descr="Cover_titanium blue.jpg"/>
          <p:cNvPicPr/>
          <p:nvPr/>
        </p:nvPicPr>
        <p:blipFill>
          <a:blip r:embed="rId4">
            <a:extLst/>
          </a:blip>
          <a:stretch>
            <a:fillRect/>
          </a:stretch>
        </p:blipFill>
        <p:spPr>
          <a:xfrm>
            <a:off x="-2" y="-4763"/>
            <a:ext cx="9305926" cy="5148263"/>
          </a:xfrm>
          <a:prstGeom prst="rect">
            <a:avLst/>
          </a:prstGeom>
          <a:ln w="12700">
            <a:miter lim="400000"/>
          </a:ln>
        </p:spPr>
      </p:pic>
      <p:sp>
        <p:nvSpPr>
          <p:cNvPr id="1756" name="Shape 1756"/>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3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8" name="Shape 175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Appcelerator Cloud Services</a:t>
            </a:r>
          </a:p>
        </p:txBody>
      </p:sp>
      <p:sp>
        <p:nvSpPr>
          <p:cNvPr id="1759" name="Shape 1759"/>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3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1" name="Shape 176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762" name="Shape 176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the features and use-cases for ACS</a:t>
            </a:r>
            <a:endParaRPr sz="2800">
              <a:solidFill>
                <a:srgbClr val="2D2D2B"/>
              </a:solidFill>
            </a:endParaRPr>
          </a:p>
          <a:p>
            <a:pPr lvl="0">
              <a:buBlip>
                <a:blip r:embed="rId2"/>
              </a:buBlip>
              <a:defRPr sz="1800">
                <a:solidFill>
                  <a:srgbClr val="000000"/>
                </a:solidFill>
              </a:defRPr>
            </a:pPr>
            <a:r>
              <a:rPr sz="2800">
                <a:solidFill>
                  <a:srgbClr val="2D2D2B"/>
                </a:solidFill>
              </a:rPr>
              <a:t>Enable ACS support in an app and implement ACS APIs</a:t>
            </a:r>
            <a:endParaRPr sz="2800">
              <a:solidFill>
                <a:srgbClr val="2D2D2B"/>
              </a:solidFill>
            </a:endParaRPr>
          </a:p>
          <a:p>
            <a:pPr lvl="0">
              <a:buBlip>
                <a:blip r:embed="rId2"/>
              </a:buBlip>
              <a:defRPr sz="1800">
                <a:solidFill>
                  <a:srgbClr val="000000"/>
                </a:solidFill>
              </a:defRPr>
            </a:pPr>
            <a:r>
              <a:rPr sz="2800">
                <a:solidFill>
                  <a:srgbClr val="2D2D2B"/>
                </a:solidFill>
              </a:rPr>
              <a:t>Explore the features and use-cases for Node.ACS</a:t>
            </a:r>
          </a:p>
        </p:txBody>
      </p:sp>
    </p:spTree>
  </p:cSld>
  <p:clrMapOvr>
    <a:masterClrMapping/>
  </p:clrMapOvr>
  <p:transition spd="slow" advClick="1">
    <p:dissolve/>
  </p:transition>
</p:sld>
</file>

<file path=ppt/slides/slide3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4"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765" name="Shape 176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ACS FEATURES</a:t>
            </a:r>
          </a:p>
        </p:txBody>
      </p:sp>
    </p:spTree>
  </p:cSld>
  <p:clrMapOvr>
    <a:masterClrMapping/>
  </p:clrMapOvr>
  <p:transition spd="slow" advClick="1">
    <p:dissolve/>
  </p:transition>
</p:sld>
</file>

<file path=ppt/slides/slide3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7" name="Shape 176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 is ACS?</a:t>
            </a:r>
          </a:p>
        </p:txBody>
      </p:sp>
      <p:sp>
        <p:nvSpPr>
          <p:cNvPr id="1768" name="Shape 1768"/>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500">
                <a:solidFill>
                  <a:srgbClr val="2D2D2B"/>
                </a:solidFill>
              </a:rPr>
              <a:t>A pre-built Web backend for your apps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Features 20+ pre-built APIs with easy Titanium integration</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Reliable &amp; scaleable cloud-based solution</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SDKs available for Titanium, Objective C, Java/Android, and REST</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Node.ACS enables custom server-side functionality via Node.js</a:t>
            </a:r>
          </a:p>
        </p:txBody>
      </p:sp>
    </p:spTree>
  </p:cSld>
  <p:clrMapOvr>
    <a:masterClrMapping/>
  </p:clrMapOvr>
  <p:transition spd="slow" advClick="1">
    <p:dissolve/>
  </p:transition>
</p:sld>
</file>

<file path=ppt/slides/slide3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0" name="Shape 177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APIs</a:t>
            </a:r>
          </a:p>
        </p:txBody>
      </p:sp>
      <p:pic>
        <p:nvPicPr>
          <p:cNvPr id="1771" name="image95.png"/>
          <p:cNvPicPr/>
          <p:nvPr/>
        </p:nvPicPr>
        <p:blipFill>
          <a:blip r:embed="rId2">
            <a:extLst/>
          </a:blip>
          <a:stretch>
            <a:fillRect/>
          </a:stretch>
        </p:blipFill>
        <p:spPr>
          <a:xfrm>
            <a:off x="1549400" y="1154112"/>
            <a:ext cx="6045200" cy="3440114"/>
          </a:xfrm>
          <a:prstGeom prst="rect">
            <a:avLst/>
          </a:prstGeom>
          <a:ln w="12700">
            <a:miter lim="400000"/>
          </a:ln>
        </p:spPr>
      </p:pic>
    </p:spTree>
  </p:cSld>
  <p:clrMapOvr>
    <a:masterClrMapping/>
  </p:clrMapOvr>
  <p:transition spd="slow" advClick="1">
    <p:dissolve/>
  </p:transition>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Debugging/Testing Overview</a:t>
            </a:r>
          </a:p>
        </p:txBody>
      </p:sp>
      <p:sp>
        <p:nvSpPr>
          <p:cNvPr id="226" name="Shape 226"/>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Syntax checking in Studio</a:t>
            </a:r>
            <a:endParaRPr sz="2800">
              <a:solidFill>
                <a:srgbClr val="2D2D2B"/>
              </a:solidFill>
            </a:endParaRPr>
          </a:p>
          <a:p>
            <a:pPr lvl="0">
              <a:buBlip>
                <a:blip r:embed="rId2"/>
              </a:buBlip>
              <a:defRPr sz="1800">
                <a:solidFill>
                  <a:srgbClr val="000000"/>
                </a:solidFill>
              </a:defRPr>
            </a:pPr>
            <a:r>
              <a:rPr sz="2800">
                <a:solidFill>
                  <a:srgbClr val="2D2D2B"/>
                </a:solidFill>
              </a:rPr>
              <a:t>Logging messages</a:t>
            </a:r>
            <a:endParaRPr sz="2800">
              <a:solidFill>
                <a:srgbClr val="2D2D2B"/>
              </a:solidFill>
            </a:endParaRPr>
          </a:p>
          <a:p>
            <a:pPr lvl="0">
              <a:buBlip>
                <a:blip r:embed="rId2"/>
              </a:buBlip>
              <a:defRPr sz="1800">
                <a:solidFill>
                  <a:srgbClr val="000000"/>
                </a:solidFill>
              </a:defRPr>
            </a:pPr>
            <a:r>
              <a:rPr sz="2800">
                <a:solidFill>
                  <a:srgbClr val="2D2D2B"/>
                </a:solidFill>
              </a:rPr>
              <a:t>Breakpoint debugging in simulator/emulator and device</a:t>
            </a:r>
            <a:endParaRPr sz="2800">
              <a:solidFill>
                <a:srgbClr val="2D2D2B"/>
              </a:solidFill>
            </a:endParaRPr>
          </a:p>
          <a:p>
            <a:pPr lvl="0">
              <a:buBlip>
                <a:blip r:embed="rId2"/>
              </a:buBlip>
              <a:defRPr sz="1800">
                <a:solidFill>
                  <a:srgbClr val="000000"/>
                </a:solidFill>
              </a:defRPr>
            </a:pPr>
            <a:r>
              <a:rPr sz="2800">
                <a:solidFill>
                  <a:srgbClr val="2D2D2B"/>
                </a:solidFill>
              </a:rPr>
              <a:t>Native tools for memory inspection</a:t>
            </a:r>
            <a:endParaRPr sz="2800">
              <a:solidFill>
                <a:srgbClr val="2D2D2B"/>
              </a:solidFill>
            </a:endParaRPr>
          </a:p>
          <a:p>
            <a:pPr lvl="0">
              <a:buBlip>
                <a:blip r:embed="rId2"/>
              </a:buBlip>
              <a:defRPr sz="1800">
                <a:solidFill>
                  <a:srgbClr val="000000"/>
                </a:solidFill>
              </a:defRPr>
            </a:pPr>
            <a:r>
              <a:rPr sz="2800">
                <a:solidFill>
                  <a:srgbClr val="2D2D2B"/>
                </a:solidFill>
              </a:rPr>
              <a:t>Appcelerator Test for automated functional testing</a:t>
            </a:r>
          </a:p>
        </p:txBody>
      </p:sp>
    </p:spTree>
  </p:cSld>
  <p:clrMapOvr>
    <a:masterClrMapping/>
  </p:clrMapOvr>
  <p:transition spd="slow" advClick="1">
    <p:dissolve/>
  </p:transition>
</p:sld>
</file>

<file path=ppt/slides/slide3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3" name="Shape 177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ACS vs. DIY</a:t>
            </a:r>
          </a:p>
        </p:txBody>
      </p:sp>
      <p:sp>
        <p:nvSpPr>
          <p:cNvPr id="1774" name="Shape 177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It's pre-built so you don't have to</a:t>
            </a:r>
            <a:endParaRPr sz="2800">
              <a:solidFill>
                <a:srgbClr val="2D2D2B"/>
              </a:solidFill>
            </a:endParaRPr>
          </a:p>
          <a:p>
            <a:pPr lvl="0">
              <a:buBlip>
                <a:blip r:embed="rId2"/>
              </a:buBlip>
              <a:defRPr sz="1800">
                <a:solidFill>
                  <a:srgbClr val="000000"/>
                </a:solidFill>
              </a:defRPr>
            </a:pPr>
            <a:r>
              <a:rPr sz="2800">
                <a:solidFill>
                  <a:srgbClr val="2D2D2B"/>
                </a:solidFill>
              </a:rPr>
              <a:t>No IT Team Required</a:t>
            </a:r>
            <a:endParaRPr sz="2800">
              <a:solidFill>
                <a:srgbClr val="2D2D2B"/>
              </a:solidFill>
            </a:endParaRPr>
          </a:p>
          <a:p>
            <a:pPr lvl="0">
              <a:buBlip>
                <a:blip r:embed="rId2"/>
              </a:buBlip>
              <a:defRPr sz="1800">
                <a:solidFill>
                  <a:srgbClr val="000000"/>
                </a:solidFill>
              </a:defRPr>
            </a:pPr>
            <a:r>
              <a:rPr sz="2800">
                <a:solidFill>
                  <a:srgbClr val="2D2D2B"/>
                </a:solidFill>
              </a:rPr>
              <a:t>Scalable</a:t>
            </a:r>
            <a:endParaRPr sz="2800">
              <a:solidFill>
                <a:srgbClr val="2D2D2B"/>
              </a:solidFill>
            </a:endParaRPr>
          </a:p>
          <a:p>
            <a:pPr lvl="0">
              <a:buBlip>
                <a:blip r:embed="rId2"/>
              </a:buBlip>
              <a:defRPr sz="1800">
                <a:solidFill>
                  <a:srgbClr val="000000"/>
                </a:solidFill>
              </a:defRPr>
            </a:pPr>
            <a:r>
              <a:rPr sz="2800">
                <a:solidFill>
                  <a:srgbClr val="2D2D2B"/>
                </a:solidFill>
              </a:rPr>
              <a:t>Cost Scales as Use Scales</a:t>
            </a:r>
          </a:p>
        </p:txBody>
      </p:sp>
    </p:spTree>
  </p:cSld>
  <p:clrMapOvr>
    <a:masterClrMapping/>
  </p:clrMapOvr>
  <p:transition spd="slow" advClick="1">
    <p:dissolve/>
  </p:transition>
</p:sld>
</file>

<file path=ppt/slides/slide3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6"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777" name="Shape 177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USING ACS</a:t>
            </a:r>
          </a:p>
        </p:txBody>
      </p:sp>
    </p:spTree>
  </p:cSld>
  <p:clrMapOvr>
    <a:masterClrMapping/>
  </p:clrMapOvr>
  <p:transition spd="slow" advClick="1">
    <p:dissolve/>
  </p:transition>
</p:sld>
</file>

<file path=ppt/slides/slide3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9" name="Shape 177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Enabling ACS</a:t>
            </a:r>
          </a:p>
        </p:txBody>
      </p:sp>
      <p:sp>
        <p:nvSpPr>
          <p:cNvPr id="1780" name="Shape 1780"/>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Register your App</a:t>
            </a:r>
            <a:endParaRPr sz="2800">
              <a:solidFill>
                <a:srgbClr val="2D2D2B"/>
              </a:solidFill>
            </a:endParaRPr>
          </a:p>
          <a:p>
            <a:pPr lvl="0">
              <a:buBlip>
                <a:blip r:embed="rId2"/>
              </a:buBlip>
              <a:defRPr sz="1800">
                <a:solidFill>
                  <a:srgbClr val="000000"/>
                </a:solidFill>
              </a:defRPr>
            </a:pPr>
            <a:r>
              <a:rPr sz="2800">
                <a:solidFill>
                  <a:srgbClr val="2D2D2B"/>
                </a:solidFill>
              </a:rPr>
              <a:t>Instantiate the ACS library</a:t>
            </a:r>
            <a:endParaRPr sz="2800">
              <a:solidFill>
                <a:srgbClr val="2D2D2B"/>
              </a:solidFill>
            </a:endParaRPr>
          </a:p>
          <a:p>
            <a:pPr lvl="0">
              <a:buBlip>
                <a:blip r:embed="rId2"/>
              </a:buBlip>
              <a:defRPr sz="1800">
                <a:solidFill>
                  <a:srgbClr val="000000"/>
                </a:solidFill>
              </a:defRPr>
            </a:pPr>
            <a:r>
              <a:rPr sz="2800">
                <a:solidFill>
                  <a:srgbClr val="2D2D2B"/>
                </a:solidFill>
              </a:rPr>
              <a:t>Implement the ACS APIs</a:t>
            </a:r>
          </a:p>
        </p:txBody>
      </p:sp>
    </p:spTree>
  </p:cSld>
  <p:clrMapOvr>
    <a:masterClrMapping/>
  </p:clrMapOvr>
  <p:transition spd="slow" advClick="1">
    <p:dissolve/>
  </p:transition>
</p:sld>
</file>

<file path=ppt/slides/slide3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2" name="Shape 17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Register your app</a:t>
            </a:r>
          </a:p>
        </p:txBody>
      </p:sp>
      <p:pic>
        <p:nvPicPr>
          <p:cNvPr id="1783" name="image96.png"/>
          <p:cNvPicPr/>
          <p:nvPr/>
        </p:nvPicPr>
        <p:blipFill>
          <a:blip r:embed="rId2">
            <a:extLst/>
          </a:blip>
          <a:stretch>
            <a:fillRect/>
          </a:stretch>
        </p:blipFill>
        <p:spPr>
          <a:xfrm>
            <a:off x="1527175" y="1154112"/>
            <a:ext cx="6089650" cy="3440114"/>
          </a:xfrm>
          <a:prstGeom prst="rect">
            <a:avLst/>
          </a:prstGeom>
          <a:ln w="12700">
            <a:miter lim="400000"/>
          </a:ln>
        </p:spPr>
      </p:pic>
    </p:spTree>
  </p:cSld>
  <p:clrMapOvr>
    <a:masterClrMapping/>
  </p:clrMapOvr>
  <p:transition spd="slow" advClick="1">
    <p:dissolve/>
  </p:transition>
</p:sld>
</file>

<file path=ppt/slides/slide3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5" name="Shape 178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Registration results</a:t>
            </a:r>
          </a:p>
        </p:txBody>
      </p:sp>
      <p:pic>
        <p:nvPicPr>
          <p:cNvPr id="1786" name="image97.png"/>
          <p:cNvPicPr/>
          <p:nvPr/>
        </p:nvPicPr>
        <p:blipFill>
          <a:blip r:embed="rId2">
            <a:extLst/>
          </a:blip>
          <a:stretch>
            <a:fillRect/>
          </a:stretch>
        </p:blipFill>
        <p:spPr>
          <a:xfrm>
            <a:off x="1120775" y="1208087"/>
            <a:ext cx="3675063" cy="3440114"/>
          </a:xfrm>
          <a:prstGeom prst="rect">
            <a:avLst/>
          </a:prstGeom>
          <a:ln w="12700">
            <a:miter lim="400000"/>
          </a:ln>
        </p:spPr>
      </p:pic>
      <p:pic>
        <p:nvPicPr>
          <p:cNvPr id="1787" name="image98.png"/>
          <p:cNvPicPr/>
          <p:nvPr/>
        </p:nvPicPr>
        <p:blipFill>
          <a:blip r:embed="rId3">
            <a:extLst/>
          </a:blip>
          <a:stretch>
            <a:fillRect/>
          </a:stretch>
        </p:blipFill>
        <p:spPr>
          <a:xfrm>
            <a:off x="4362450" y="2832100"/>
            <a:ext cx="4176713" cy="1214438"/>
          </a:xfrm>
          <a:prstGeom prst="rect">
            <a:avLst/>
          </a:prstGeom>
          <a:ln w="12700">
            <a:miter lim="400000"/>
          </a:ln>
        </p:spPr>
      </p:pic>
    </p:spTree>
  </p:cSld>
  <p:clrMapOvr>
    <a:masterClrMapping/>
  </p:clrMapOvr>
  <p:transition spd="slow" advClick="1">
    <p:dissolve/>
  </p:transition>
</p:sld>
</file>

<file path=ppt/slides/slide3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9" name="Shape 178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Instantiate ACS</a:t>
            </a:r>
          </a:p>
        </p:txBody>
      </p:sp>
      <p:sp>
        <p:nvSpPr>
          <p:cNvPr id="1790" name="Shape 179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791" name="Shape 1791"/>
          <p:cNvSpPr/>
          <p:nvPr/>
        </p:nvSpPr>
        <p:spPr>
          <a:xfrm>
            <a:off x="407987" y="965200"/>
            <a:ext cx="8328026" cy="11838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Cloud = require('ti.cloud');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Cloud.debug = false;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set debug=true to see additional logging messages in the console </a:t>
            </a:r>
          </a:p>
        </p:txBody>
      </p:sp>
    </p:spTree>
  </p:cSld>
  <p:clrMapOvr>
    <a:masterClrMapping/>
  </p:clrMapOvr>
  <p:transition spd="slow" advClick="1">
    <p:dissolve/>
  </p:transition>
</p:sld>
</file>

<file path=ppt/slides/slide3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3" name="Shape 179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Implement the ACS APIs</a:t>
            </a:r>
          </a:p>
        </p:txBody>
      </p:sp>
      <p:sp>
        <p:nvSpPr>
          <p:cNvPr id="1794" name="Shape 179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797" name="Group 1797"/>
          <p:cNvGrpSpPr/>
          <p:nvPr/>
        </p:nvGrpSpPr>
        <p:grpSpPr>
          <a:xfrm>
            <a:off x="1312863" y="965200"/>
            <a:ext cx="6570661" cy="4094163"/>
            <a:chOff x="0" y="0"/>
            <a:chExt cx="6570660" cy="4094162"/>
          </a:xfrm>
        </p:grpSpPr>
        <p:sp>
          <p:nvSpPr>
            <p:cNvPr id="1795" name="Shape 1795"/>
            <p:cNvSpPr/>
            <p:nvPr/>
          </p:nvSpPr>
          <p:spPr>
            <a:xfrm>
              <a:off x="0" y="0"/>
              <a:ext cx="6570661" cy="4094163"/>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796" name="Shape 1796"/>
            <p:cNvSpPr/>
            <p:nvPr/>
          </p:nvSpPr>
          <p:spPr>
            <a:xfrm>
              <a:off x="0" y="0"/>
              <a:ext cx="6570661" cy="39109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300">
                  <a:solidFill>
                    <a:srgbClr val="FFFFFF"/>
                  </a:solidFill>
                  <a:latin typeface="Inconsolata"/>
                  <a:ea typeface="Inconsolata"/>
                  <a:cs typeface="Inconsolata"/>
                  <a:sym typeface="Inconsolata"/>
                </a:rPr>
                <a:t>var login = function(username, password, callback)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Cloud.Users.login({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login: username,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password: password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 function (e)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if (e.success)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currentUser = e.users[0];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loggedIn = true;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callback(loggedIn);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 else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Ti.API.info('Error: ' + ((e.error &amp;&amp; e.message) || JSON.stringify(e)));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loggedIn = false;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currentUser = null;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callback(loggedIn);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3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9" name="Shape 179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Login Required</a:t>
            </a:r>
          </a:p>
        </p:txBody>
      </p:sp>
      <p:sp>
        <p:nvSpPr>
          <p:cNvPr id="1800" name="Shape 1800"/>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(Almost) all ACS interactions must be done by logged in user</a:t>
            </a:r>
            <a:endParaRPr sz="2800">
              <a:solidFill>
                <a:srgbClr val="2D2D2B"/>
              </a:solidFill>
            </a:endParaRPr>
          </a:p>
          <a:p>
            <a:pPr lvl="0">
              <a:buBlip>
                <a:blip r:embed="rId2"/>
              </a:buBlip>
              <a:defRPr sz="1800">
                <a:solidFill>
                  <a:srgbClr val="000000"/>
                </a:solidFill>
              </a:defRPr>
            </a:pPr>
            <a:r>
              <a:rPr sz="2800">
                <a:solidFill>
                  <a:srgbClr val="2D2D2B"/>
                </a:solidFill>
              </a:rPr>
              <a:t>Option 1: manually create ACS user &amp; hard-code login in your app</a:t>
            </a:r>
            <a:endParaRPr sz="2800">
              <a:solidFill>
                <a:srgbClr val="2D2D2B"/>
              </a:solidFill>
            </a:endParaRPr>
          </a:p>
          <a:p>
            <a:pPr lvl="0">
              <a:buBlip>
                <a:blip r:embed="rId2"/>
              </a:buBlip>
              <a:defRPr sz="1800">
                <a:solidFill>
                  <a:srgbClr val="000000"/>
                </a:solidFill>
              </a:defRPr>
            </a:pPr>
            <a:r>
              <a:rPr sz="2800">
                <a:solidFill>
                  <a:srgbClr val="2D2D2B"/>
                </a:solidFill>
              </a:rPr>
              <a:t>Option 2: prompt user to create account and log in</a:t>
            </a:r>
            <a:endParaRPr sz="2800">
              <a:solidFill>
                <a:srgbClr val="2D2D2B"/>
              </a:solidFill>
            </a:endParaRPr>
          </a:p>
          <a:p>
            <a:pPr lvl="0">
              <a:buBlip>
                <a:blip r:embed="rId2"/>
              </a:buBlip>
              <a:defRPr sz="1800">
                <a:solidFill>
                  <a:srgbClr val="000000"/>
                </a:solidFill>
              </a:defRPr>
            </a:pPr>
            <a:r>
              <a:rPr sz="2800">
                <a:solidFill>
                  <a:srgbClr val="2D2D2B"/>
                </a:solidFill>
              </a:rPr>
              <a:t>By default, user sessions not preserved</a:t>
            </a:r>
          </a:p>
        </p:txBody>
      </p:sp>
    </p:spTree>
  </p:cSld>
  <p:clrMapOvr>
    <a:masterClrMapping/>
  </p:clrMapOvr>
  <p:transition spd="slow" advClick="1">
    <p:dissolve/>
  </p:transition>
</p:sld>
</file>

<file path=ppt/slides/slide3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2" name="Shape 180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Persisting User Session</a:t>
            </a:r>
          </a:p>
        </p:txBody>
      </p:sp>
      <p:sp>
        <p:nvSpPr>
          <p:cNvPr id="1803" name="Shape 180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806" name="Group 1806"/>
          <p:cNvGrpSpPr/>
          <p:nvPr/>
        </p:nvGrpSpPr>
        <p:grpSpPr>
          <a:xfrm>
            <a:off x="2105025" y="965200"/>
            <a:ext cx="5037138" cy="4155441"/>
            <a:chOff x="0" y="0"/>
            <a:chExt cx="5037137" cy="4155440"/>
          </a:xfrm>
        </p:grpSpPr>
        <p:sp>
          <p:nvSpPr>
            <p:cNvPr id="1804" name="Shape 1804"/>
            <p:cNvSpPr/>
            <p:nvPr/>
          </p:nvSpPr>
          <p:spPr>
            <a:xfrm>
              <a:off x="0" y="0"/>
              <a:ext cx="5037138" cy="3941763"/>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400">
                  <a:solidFill>
                    <a:srgbClr val="FFFFFF"/>
                  </a:solidFill>
                  <a:latin typeface="Inconsolata"/>
                  <a:ea typeface="Inconsolata"/>
                  <a:cs typeface="Inconsolata"/>
                  <a:sym typeface="Inconsolata"/>
                </a:defRPr>
              </a:pPr>
            </a:p>
          </p:txBody>
        </p:sp>
        <p:sp>
          <p:nvSpPr>
            <p:cNvPr id="1805" name="Shape 1805"/>
            <p:cNvSpPr/>
            <p:nvPr/>
          </p:nvSpPr>
          <p:spPr>
            <a:xfrm>
              <a:off x="0" y="0"/>
              <a:ext cx="5037138" cy="4155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FFFFFF"/>
                  </a:solidFill>
                  <a:latin typeface="Inconsolata"/>
                  <a:ea typeface="Inconsolata"/>
                  <a:cs typeface="Inconsolata"/>
                  <a:sym typeface="Inconsolata"/>
                </a:rPr>
                <a:t>// In your createUser() type function, set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Ti.App.Properties.setString('sessionid', e.meta.session_id);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when your app starts, restore the session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Cloud = require('ti.cloud'),</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sid = Ti.App.Properties.getString('sessionid'),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currentUser = null;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if(sid)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Cloud.sessionId = sid; // ← this is the critical piece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me = Cloud.Users.showMe(function(e)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extra: store local reference to user object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currentUser = e.users[0];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br>
                <a:rPr sz="14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3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8" name="Shape 180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ACS in Alloy (Models)</a:t>
            </a:r>
          </a:p>
        </p:txBody>
      </p:sp>
      <p:sp>
        <p:nvSpPr>
          <p:cNvPr id="1809" name="Shape 180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812" name="Group 1812"/>
          <p:cNvGrpSpPr/>
          <p:nvPr/>
        </p:nvGrpSpPr>
        <p:grpSpPr>
          <a:xfrm>
            <a:off x="2135188" y="1608137"/>
            <a:ext cx="5018088" cy="3421064"/>
            <a:chOff x="0" y="0"/>
            <a:chExt cx="5018087" cy="3421062"/>
          </a:xfrm>
        </p:grpSpPr>
        <p:sp>
          <p:nvSpPr>
            <p:cNvPr id="1810" name="Shape 1810"/>
            <p:cNvSpPr/>
            <p:nvPr/>
          </p:nvSpPr>
          <p:spPr>
            <a:xfrm>
              <a:off x="-1" y="-1"/>
              <a:ext cx="5018089" cy="3421064"/>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811" name="Shape 1811"/>
            <p:cNvSpPr/>
            <p:nvPr/>
          </p:nvSpPr>
          <p:spPr>
            <a:xfrm>
              <a:off x="-1" y="-1"/>
              <a:ext cx="5018089" cy="31188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FFFFFF"/>
                  </a:solidFill>
                  <a:latin typeface="Inconsolata"/>
                  <a:ea typeface="Inconsolata"/>
                  <a:cs typeface="Inconsolata"/>
                  <a:sym typeface="Inconsolata"/>
                </a:rPr>
                <a:t>exports.definition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config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"columns"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"active" : "boolean"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"defaults"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"adapter"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"type" : "acs",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"collection_name" : "books",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"custom" : true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p>
          </p:txBody>
        </p:sp>
      </p:grpSp>
      <p:sp>
        <p:nvSpPr>
          <p:cNvPr id="1813" name="Shape 1813"/>
          <p:cNvSpPr/>
          <p:nvPr/>
        </p:nvSpPr>
        <p:spPr>
          <a:xfrm>
            <a:off x="720725" y="890587"/>
            <a:ext cx="4927600"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Community contributed solution currently</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See https://github.com/aaronksaunders/ci.alloy.acs.books</a:t>
            </a:r>
          </a:p>
        </p:txBody>
      </p:sp>
    </p:spTree>
  </p:cSld>
  <p:clrMapOvr>
    <a:masterClrMapping/>
  </p:clrMapOvr>
  <p:transition spd="slow" advClick="1">
    <p:dissolve/>
  </p:transition>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Publishing Overview</a:t>
            </a:r>
          </a:p>
        </p:txBody>
      </p:sp>
      <p:sp>
        <p:nvSpPr>
          <p:cNvPr id="229" name="Shape 229"/>
          <p:cNvSpPr/>
          <p:nvPr>
            <p:ph type="body" idx="1"/>
          </p:nvPr>
        </p:nvSpPr>
        <p:spPr>
          <a:xfrm>
            <a:off x="457200" y="1154112"/>
            <a:ext cx="8229600" cy="3440113"/>
          </a:xfrm>
          <a:prstGeom prst="rect">
            <a:avLst/>
          </a:prstGeom>
        </p:spPr>
        <p:txBody>
          <a:bodyPr/>
          <a:lstStyle/>
          <a:p>
            <a:pPr lvl="0" marL="301752" indent="-301752" defTabSz="403908">
              <a:lnSpc>
                <a:spcPct val="90000"/>
              </a:lnSpc>
              <a:buBlip>
                <a:blip r:embed="rId3"/>
              </a:buBlip>
              <a:defRPr sz="1800">
                <a:solidFill>
                  <a:srgbClr val="000000"/>
                </a:solidFill>
              </a:defRPr>
            </a:pPr>
            <a:r>
              <a:rPr sz="2772">
                <a:solidFill>
                  <a:srgbClr val="2D2D2B"/>
                </a:solidFill>
              </a:rPr>
              <a:t>Your code is minified and further compiled than with development builds</a:t>
            </a:r>
            <a:endParaRPr sz="2772">
              <a:solidFill>
                <a:srgbClr val="2D2D2B"/>
              </a:solidFill>
            </a:endParaRPr>
          </a:p>
          <a:p>
            <a:pPr lvl="0" marL="301752" indent="-301752" defTabSz="403908">
              <a:lnSpc>
                <a:spcPct val="90000"/>
              </a:lnSpc>
              <a:buBlip>
                <a:blip r:embed="rId3"/>
              </a:buBlip>
              <a:defRPr sz="1800">
                <a:solidFill>
                  <a:srgbClr val="000000"/>
                </a:solidFill>
              </a:defRPr>
            </a:pPr>
            <a:r>
              <a:rPr sz="2772">
                <a:solidFill>
                  <a:srgbClr val="2D2D2B"/>
                </a:solidFill>
              </a:rPr>
              <a:t>Images are optimized with a pngCrush style optimizer</a:t>
            </a:r>
            <a:endParaRPr sz="2772">
              <a:solidFill>
                <a:srgbClr val="2D2D2B"/>
              </a:solidFill>
            </a:endParaRPr>
          </a:p>
          <a:p>
            <a:pPr lvl="0" marL="301752" indent="-301752" defTabSz="403908">
              <a:lnSpc>
                <a:spcPct val="90000"/>
              </a:lnSpc>
              <a:buBlip>
                <a:blip r:embed="rId3"/>
              </a:buBlip>
              <a:defRPr sz="1800">
                <a:solidFill>
                  <a:srgbClr val="000000"/>
                </a:solidFill>
              </a:defRPr>
            </a:pPr>
            <a:r>
              <a:rPr sz="2772">
                <a:solidFill>
                  <a:srgbClr val="2D2D2B"/>
                </a:solidFill>
              </a:rPr>
              <a:t>App is signed with your publication certificates</a:t>
            </a:r>
            <a:endParaRPr sz="2772">
              <a:solidFill>
                <a:srgbClr val="2D2D2B"/>
              </a:solidFill>
            </a:endParaRPr>
          </a:p>
          <a:p>
            <a:pPr lvl="0" marL="301752" indent="-301752" defTabSz="403908">
              <a:lnSpc>
                <a:spcPct val="90000"/>
              </a:lnSpc>
              <a:buBlip>
                <a:blip r:embed="rId3"/>
              </a:buBlip>
              <a:defRPr sz="1800">
                <a:solidFill>
                  <a:srgbClr val="000000"/>
                </a:solidFill>
              </a:defRPr>
            </a:pPr>
            <a:r>
              <a:rPr sz="2772">
                <a:solidFill>
                  <a:srgbClr val="2D2D2B"/>
                </a:solidFill>
              </a:rPr>
              <a:t>Stored on the file system (Android) or synced to Xcode Organizer (iOS) for native publishing process</a:t>
            </a:r>
            <a:br>
              <a:rPr sz="2772">
                <a:solidFill>
                  <a:srgbClr val="2D2D2B"/>
                </a:solidFill>
              </a:rPr>
            </a:br>
            <a:r>
              <a:rPr sz="2772">
                <a:solidFill>
                  <a:srgbClr val="2D2D2B"/>
                </a:solidFill>
              </a:rPr>
              <a:t>(AdHoc &amp; Enterprise publishing a bit different)</a:t>
            </a:r>
          </a:p>
        </p:txBody>
      </p:sp>
    </p:spTree>
  </p:cSld>
  <p:clrMapOvr>
    <a:masterClrMapping/>
  </p:clrMapOvr>
  <p:transition spd="slow" advClick="1">
    <p:dissolve/>
  </p:transition>
</p:sld>
</file>

<file path=ppt/slides/slide3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5" name="Shape 181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Management</a:t>
            </a:r>
          </a:p>
        </p:txBody>
      </p:sp>
      <p:pic>
        <p:nvPicPr>
          <p:cNvPr id="1816" name="image99.png"/>
          <p:cNvPicPr/>
          <p:nvPr/>
        </p:nvPicPr>
        <p:blipFill>
          <a:blip r:embed="rId2">
            <a:extLst/>
          </a:blip>
          <a:stretch>
            <a:fillRect/>
          </a:stretch>
        </p:blipFill>
        <p:spPr>
          <a:xfrm>
            <a:off x="457200" y="1399894"/>
            <a:ext cx="4064000" cy="3440114"/>
          </a:xfrm>
          <a:prstGeom prst="rect">
            <a:avLst/>
          </a:prstGeom>
          <a:ln w="12700">
            <a:miter lim="400000"/>
          </a:ln>
        </p:spPr>
      </p:pic>
      <p:sp>
        <p:nvSpPr>
          <p:cNvPr id="1817" name="Shape 1817"/>
          <p:cNvSpPr/>
          <p:nvPr/>
        </p:nvSpPr>
        <p:spPr>
          <a:xfrm>
            <a:off x="457200" y="1023937"/>
            <a:ext cx="4025900"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p>
            <a:pPr lvl="0" defTabSz="509359">
              <a:spcBef>
                <a:spcPts val="200"/>
              </a:spcBef>
              <a:defRPr sz="1800">
                <a:solidFill>
                  <a:srgbClr val="000000"/>
                </a:solidFill>
              </a:defRPr>
            </a:pPr>
            <a:r>
              <a:rPr cap="all" sz="1000">
                <a:solidFill>
                  <a:srgbClr val="3C3C3B"/>
                </a:solidFill>
                <a:latin typeface="Open Sans"/>
                <a:ea typeface="Open Sans"/>
                <a:cs typeface="Open Sans"/>
                <a:sym typeface="Open Sans"/>
              </a:rPr>
              <a:t>Visit</a:t>
            </a:r>
            <a:r>
              <a:rPr sz="1000">
                <a:solidFill>
                  <a:srgbClr val="3C3C3B"/>
                </a:solidFill>
                <a:latin typeface="Open Sans"/>
                <a:ea typeface="Open Sans"/>
                <a:cs typeface="Open Sans"/>
                <a:sym typeface="Open Sans"/>
              </a:rPr>
              <a:t> </a:t>
            </a:r>
            <a:r>
              <a:rPr b="1" cap="all" sz="1000">
                <a:solidFill>
                  <a:srgbClr val="3C3C3B"/>
                </a:solidFill>
                <a:latin typeface="Open Sans"/>
                <a:ea typeface="Open Sans"/>
                <a:cs typeface="Open Sans"/>
                <a:sym typeface="Open Sans"/>
              </a:rPr>
              <a:t>my.appcelerator.com</a:t>
            </a:r>
            <a:r>
              <a:rPr cap="all" sz="1000">
                <a:solidFill>
                  <a:srgbClr val="3C3C3B"/>
                </a:solidFill>
                <a:latin typeface="Open Sans"/>
                <a:ea typeface="Open Sans"/>
                <a:cs typeface="Open Sans"/>
                <a:sym typeface="Open Sans"/>
              </a:rPr>
              <a:t> to manage your apps.</a:t>
            </a:r>
          </a:p>
        </p:txBody>
      </p:sp>
    </p:spTree>
  </p:cSld>
  <p:clrMapOvr>
    <a:masterClrMapping/>
  </p:clrMapOvr>
  <p:transition spd="slow" advClick="1">
    <p:dissolve/>
  </p:transition>
</p:sld>
</file>

<file path=ppt/slides/slide3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9" name="Shape 181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Analytics</a:t>
            </a:r>
          </a:p>
        </p:txBody>
      </p:sp>
      <p:sp>
        <p:nvSpPr>
          <p:cNvPr id="1820" name="Shape 1820"/>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Log onto your </a:t>
            </a:r>
            <a:r>
              <a:rPr b="1" sz="2800">
                <a:solidFill>
                  <a:srgbClr val="2D2D2B"/>
                </a:solidFill>
              </a:rPr>
              <a:t>my.appcelerator.com</a:t>
            </a:r>
            <a:r>
              <a:rPr sz="2800">
                <a:solidFill>
                  <a:srgbClr val="2D2D2B"/>
                </a:solidFill>
              </a:rPr>
              <a:t> page</a:t>
            </a:r>
            <a:endParaRPr sz="2800">
              <a:solidFill>
                <a:srgbClr val="2D2D2B"/>
              </a:solidFill>
            </a:endParaRPr>
          </a:p>
          <a:p>
            <a:pPr lvl="0">
              <a:buBlip>
                <a:blip r:embed="rId2"/>
              </a:buBlip>
              <a:defRPr sz="1800">
                <a:solidFill>
                  <a:srgbClr val="000000"/>
                </a:solidFill>
              </a:defRPr>
            </a:pPr>
            <a:r>
              <a:rPr sz="2800">
                <a:solidFill>
                  <a:srgbClr val="2D2D2B"/>
                </a:solidFill>
              </a:rPr>
              <a:t>Right-click Resources, choose </a:t>
            </a:r>
            <a:r>
              <a:rPr b="1" sz="2800">
                <a:solidFill>
                  <a:srgbClr val="2D2D2B"/>
                </a:solidFill>
              </a:rPr>
              <a:t>View Analytics</a:t>
            </a:r>
            <a:endParaRPr b="1" sz="2800">
              <a:solidFill>
                <a:srgbClr val="2D2D2B"/>
              </a:solidFill>
            </a:endParaRPr>
          </a:p>
          <a:p>
            <a:pPr lvl="0">
              <a:buBlip>
                <a:blip r:embed="rId2"/>
              </a:buBlip>
              <a:defRPr sz="1800">
                <a:solidFill>
                  <a:srgbClr val="000000"/>
                </a:solidFill>
              </a:defRPr>
            </a:pPr>
            <a:r>
              <a:rPr sz="2800">
                <a:solidFill>
                  <a:srgbClr val="2D2D2B"/>
                </a:solidFill>
              </a:rPr>
              <a:t>Visit </a:t>
            </a:r>
            <a:r>
              <a:rPr b="1" sz="2800">
                <a:solidFill>
                  <a:srgbClr val="2D2D2B"/>
                </a:solidFill>
              </a:rPr>
              <a:t>http://analytics.appcelerator.net/#app=YOUR_APP_GUID</a:t>
            </a:r>
          </a:p>
        </p:txBody>
      </p:sp>
    </p:spTree>
  </p:cSld>
  <p:clrMapOvr>
    <a:masterClrMapping/>
  </p:clrMapOvr>
  <p:transition spd="slow" advClick="1">
    <p:dissolve/>
  </p:transition>
</p:sld>
</file>

<file path=ppt/slides/slide3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2" name="Shape 1822"/>
          <p:cNvSpPr/>
          <p:nvPr>
            <p:ph type="body" idx="1"/>
          </p:nvPr>
        </p:nvSpPr>
        <p:spPr>
          <a:xfrm>
            <a:off x="5102225" y="176688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hlinkClick r:id="rId3" invalidUrl="" action="" tgtFrame="" tooltip="" history="1" highlightClick="0" endSnd="0"/>
              </a:rPr>
              <a:t>http://docs.appcelerator.com/cloud/latest/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hlinkClick r:id="rId4" invalidUrl="" action="" tgtFrame="" tooltip="" history="1" highlightClick="0" endSnd="0"/>
              </a:rPr>
              <a:t>http://docs.appcelerator.com/cloud/latest/#!/guide/acs_quickstart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hlinkClick r:id="rId5" invalidUrl="" action="" tgtFrame="" tooltip="" history="1" highlightClick="0" endSnd="0"/>
              </a:rPr>
              <a:t>http://docs.appcelerator.com/cloud/latest/#!/api</a:t>
            </a:r>
          </a:p>
        </p:txBody>
      </p:sp>
      <p:sp>
        <p:nvSpPr>
          <p:cNvPr id="1823" name="Shape 182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ACS Docs</a:t>
            </a:r>
          </a:p>
        </p:txBody>
      </p:sp>
      <p:pic>
        <p:nvPicPr>
          <p:cNvPr id="1824" name="image100.png"/>
          <p:cNvPicPr/>
          <p:nvPr/>
        </p:nvPicPr>
        <p:blipFill>
          <a:blip r:embed="rId6">
            <a:extLst/>
          </a:blip>
          <a:stretch>
            <a:fillRect/>
          </a:stretch>
        </p:blipFill>
        <p:spPr>
          <a:xfrm>
            <a:off x="457200" y="2403475"/>
            <a:ext cx="4040188" cy="1419225"/>
          </a:xfrm>
          <a:prstGeom prst="rect">
            <a:avLst/>
          </a:prstGeom>
          <a:ln w="12700">
            <a:miter lim="400000"/>
          </a:ln>
        </p:spPr>
      </p:pic>
    </p:spTree>
  </p:cSld>
  <p:clrMapOvr>
    <a:masterClrMapping/>
  </p:clrMapOvr>
  <p:transition spd="slow" advClick="1">
    <p:dissolve/>
  </p:transition>
</p:sld>
</file>

<file path=ppt/slides/slide3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6" name="Shape 1826"/>
          <p:cNvSpPr/>
          <p:nvPr>
            <p:ph type="body" idx="1"/>
          </p:nvPr>
        </p:nvSpPr>
        <p:spPr>
          <a:xfrm>
            <a:off x="5102225" y="176688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Example application provided with SDK</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Installed to SDK directory</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Not a full project; copy files to new project</a:t>
            </a:r>
          </a:p>
        </p:txBody>
      </p:sp>
      <p:sp>
        <p:nvSpPr>
          <p:cNvPr id="1827" name="Shape 18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ACS Kitchen Sink</a:t>
            </a:r>
          </a:p>
        </p:txBody>
      </p:sp>
      <p:pic>
        <p:nvPicPr>
          <p:cNvPr id="1828" name="image101.png"/>
          <p:cNvPicPr/>
          <p:nvPr/>
        </p:nvPicPr>
        <p:blipFill>
          <a:blip r:embed="rId3">
            <a:extLst/>
          </a:blip>
          <a:stretch>
            <a:fillRect/>
          </a:stretch>
        </p:blipFill>
        <p:spPr>
          <a:xfrm>
            <a:off x="1462087" y="1631950"/>
            <a:ext cx="2030413" cy="2962275"/>
          </a:xfrm>
          <a:prstGeom prst="rect">
            <a:avLst/>
          </a:prstGeom>
          <a:ln w="12700">
            <a:miter lim="400000"/>
          </a:ln>
        </p:spPr>
      </p:pic>
    </p:spTree>
  </p:cSld>
  <p:clrMapOvr>
    <a:masterClrMapping/>
  </p:clrMapOvr>
  <p:transition spd="slow" advClick="1">
    <p:dissolve/>
  </p:transition>
</p:sld>
</file>

<file path=ppt/slides/slide3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0"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831" name="Shape 1831"/>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NODE.ACS</a:t>
            </a:r>
            <a:br>
              <a:rPr b="1" sz="1066">
                <a:solidFill>
                  <a:srgbClr val="FFFFFE"/>
                </a:solidFill>
              </a:rPr>
            </a:br>
          </a:p>
        </p:txBody>
      </p:sp>
    </p:spTree>
  </p:cSld>
  <p:clrMapOvr>
    <a:masterClrMapping/>
  </p:clrMapOvr>
  <p:transition spd="slow" advClick="1">
    <p:dissolve/>
  </p:transition>
</p:sld>
</file>

<file path=ppt/slides/slide3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3" name="Shape 183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 is Node.ACS?</a:t>
            </a:r>
          </a:p>
        </p:txBody>
      </p:sp>
      <p:sp>
        <p:nvSpPr>
          <p:cNvPr id="1834" name="Shape 183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 Node.js application running in the ACS cloud</a:t>
            </a:r>
            <a:endParaRPr sz="2800">
              <a:solidFill>
                <a:srgbClr val="2D2D2B"/>
              </a:solidFill>
            </a:endParaRPr>
          </a:p>
          <a:p>
            <a:pPr lvl="0">
              <a:buBlip>
                <a:blip r:embed="rId2"/>
              </a:buBlip>
              <a:defRPr sz="1800">
                <a:solidFill>
                  <a:srgbClr val="000000"/>
                </a:solidFill>
              </a:defRPr>
            </a:pPr>
            <a:r>
              <a:rPr sz="2800">
                <a:solidFill>
                  <a:srgbClr val="2D2D2B"/>
                </a:solidFill>
              </a:rPr>
              <a:t>Has access to the same ACS APIs as your app</a:t>
            </a:r>
            <a:endParaRPr sz="2800">
              <a:solidFill>
                <a:srgbClr val="2D2D2B"/>
              </a:solidFill>
            </a:endParaRPr>
          </a:p>
          <a:p>
            <a:pPr lvl="0">
              <a:buBlip>
                <a:blip r:embed="rId2"/>
              </a:buBlip>
              <a:defRPr sz="1800">
                <a:solidFill>
                  <a:srgbClr val="000000"/>
                </a:solidFill>
              </a:defRPr>
            </a:pPr>
            <a:r>
              <a:rPr sz="2800">
                <a:solidFill>
                  <a:srgbClr val="2D2D2B"/>
                </a:solidFill>
              </a:rPr>
              <a:t>Can manipulate your app's data</a:t>
            </a:r>
          </a:p>
        </p:txBody>
      </p:sp>
    </p:spTree>
  </p:cSld>
  <p:clrMapOvr>
    <a:masterClrMapping/>
  </p:clrMapOvr>
  <p:transition spd="slow" advClick="1">
    <p:dissolve/>
  </p:transition>
</p:sld>
</file>

<file path=ppt/slides/slide3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6" name="Shape 183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Node.ACS Use-cases</a:t>
            </a:r>
          </a:p>
        </p:txBody>
      </p:sp>
      <p:sp>
        <p:nvSpPr>
          <p:cNvPr id="1837" name="Shape 183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Extend the existing ACS APIs</a:t>
            </a:r>
            <a:endParaRPr sz="2800">
              <a:solidFill>
                <a:srgbClr val="2D2D2B"/>
              </a:solidFill>
            </a:endParaRPr>
          </a:p>
          <a:p>
            <a:pPr lvl="0">
              <a:buBlip>
                <a:blip r:embed="rId2"/>
              </a:buBlip>
              <a:defRPr sz="1800">
                <a:solidFill>
                  <a:srgbClr val="000000"/>
                </a:solidFill>
              </a:defRPr>
            </a:pPr>
            <a:r>
              <a:rPr sz="2800">
                <a:solidFill>
                  <a:srgbClr val="2D2D2B"/>
                </a:solidFill>
              </a:rPr>
              <a:t>Aggregate or proxy data for your mobile app clients</a:t>
            </a:r>
            <a:endParaRPr sz="2800">
              <a:solidFill>
                <a:srgbClr val="2D2D2B"/>
              </a:solidFill>
            </a:endParaRPr>
          </a:p>
          <a:p>
            <a:pPr lvl="0">
              <a:buBlip>
                <a:blip r:embed="rId2"/>
              </a:buBlip>
              <a:defRPr sz="1800">
                <a:solidFill>
                  <a:srgbClr val="000000"/>
                </a:solidFill>
              </a:defRPr>
            </a:pPr>
            <a:r>
              <a:rPr sz="2800">
                <a:solidFill>
                  <a:srgbClr val="2D2D2B"/>
                </a:solidFill>
              </a:rPr>
              <a:t>Host a new or existing node.js app in the cloud</a:t>
            </a:r>
            <a:endParaRPr sz="2800">
              <a:solidFill>
                <a:srgbClr val="2D2D2B"/>
              </a:solidFill>
            </a:endParaRPr>
          </a:p>
          <a:p>
            <a:pPr lvl="0">
              <a:buBlip>
                <a:blip r:embed="rId2"/>
              </a:buBlip>
              <a:defRPr sz="1800">
                <a:solidFill>
                  <a:srgbClr val="000000"/>
                </a:solidFill>
              </a:defRPr>
            </a:pPr>
            <a:r>
              <a:rPr sz="2800">
                <a:solidFill>
                  <a:srgbClr val="2D2D2B"/>
                </a:solidFill>
              </a:rPr>
              <a:t>Develop a Node.js backend service for your Ti apps</a:t>
            </a:r>
          </a:p>
        </p:txBody>
      </p:sp>
    </p:spTree>
  </p:cSld>
  <p:clrMapOvr>
    <a:masterClrMapping/>
  </p:clrMapOvr>
  <p:transition spd="slow" advClick="1">
    <p:dissolve/>
  </p:transition>
</p:sld>
</file>

<file path=ppt/slides/slide3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9" name="Shape 183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Node.ACS Development</a:t>
            </a:r>
          </a:p>
        </p:txBody>
      </p:sp>
      <p:sp>
        <p:nvSpPr>
          <p:cNvPr id="1840" name="Shape 1840"/>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Install locally via </a:t>
            </a:r>
            <a:r>
              <a:rPr b="1" sz="2800">
                <a:solidFill>
                  <a:srgbClr val="2D2D2B"/>
                </a:solidFill>
              </a:rPr>
              <a:t>npm</a:t>
            </a:r>
            <a:endParaRPr b="1" sz="2800">
              <a:solidFill>
                <a:srgbClr val="2D2D2B"/>
              </a:solidFill>
            </a:endParaRPr>
          </a:p>
          <a:p>
            <a:pPr lvl="0">
              <a:buBlip>
                <a:blip r:embed="rId2"/>
              </a:buBlip>
              <a:defRPr sz="1800">
                <a:solidFill>
                  <a:srgbClr val="000000"/>
                </a:solidFill>
              </a:defRPr>
            </a:pPr>
            <a:r>
              <a:rPr sz="2800">
                <a:solidFill>
                  <a:srgbClr val="2D2D2B"/>
                </a:solidFill>
              </a:rPr>
              <a:t>Develop using local instance</a:t>
            </a:r>
            <a:endParaRPr sz="2800">
              <a:solidFill>
                <a:srgbClr val="2D2D2B"/>
              </a:solidFill>
            </a:endParaRPr>
          </a:p>
          <a:p>
            <a:pPr lvl="0">
              <a:buBlip>
                <a:blip r:embed="rId2"/>
              </a:buBlip>
              <a:defRPr sz="1800">
                <a:solidFill>
                  <a:srgbClr val="000000"/>
                </a:solidFill>
              </a:defRPr>
            </a:pPr>
            <a:r>
              <a:rPr sz="2800">
                <a:solidFill>
                  <a:srgbClr val="2D2D2B"/>
                </a:solidFill>
              </a:rPr>
              <a:t>Push to ACS cloud to publish</a:t>
            </a:r>
            <a:endParaRPr sz="2800">
              <a:solidFill>
                <a:srgbClr val="2D2D2B"/>
              </a:solidFill>
            </a:endParaRPr>
          </a:p>
          <a:p>
            <a:pPr lvl="0">
              <a:buBlip>
                <a:blip r:embed="rId2"/>
              </a:buBlip>
              <a:defRPr sz="1800">
                <a:solidFill>
                  <a:srgbClr val="000000"/>
                </a:solidFill>
              </a:defRPr>
            </a:pPr>
            <a:r>
              <a:rPr sz="2800">
                <a:solidFill>
                  <a:srgbClr val="2D2D2B"/>
                </a:solidFill>
              </a:rPr>
              <a:t>Of course, written in Node.js (JavaScript)</a:t>
            </a:r>
            <a:endParaRPr sz="2800">
              <a:solidFill>
                <a:srgbClr val="2D2D2B"/>
              </a:solidFill>
            </a:endParaRPr>
          </a:p>
          <a:p>
            <a:pPr lvl="0">
              <a:buBlip>
                <a:blip r:embed="rId2"/>
              </a:buBlip>
              <a:defRPr sz="1800">
                <a:solidFill>
                  <a:srgbClr val="000000"/>
                </a:solidFill>
              </a:defRPr>
            </a:pPr>
            <a:r>
              <a:rPr sz="2800">
                <a:solidFill>
                  <a:srgbClr val="2D2D2B"/>
                </a:solidFill>
              </a:rPr>
              <a:t>http://docs.appcelerator.com/cloud/latest/#!/guide/node</a:t>
            </a:r>
          </a:p>
        </p:txBody>
      </p:sp>
    </p:spTree>
  </p:cSld>
  <p:clrMapOvr>
    <a:masterClrMapping/>
  </p:clrMapOvr>
  <p:transition spd="slow" advClick="1">
    <p:dissolve/>
  </p:transition>
</p:sld>
</file>

<file path=ppt/slides/slide3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2" name="Shape 184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843" name="Shape 1843"/>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buSzTx/>
              <a:buNone/>
              <a:defRPr sz="1800">
                <a:solidFill>
                  <a:srgbClr val="000000"/>
                </a:solidFill>
              </a:defRPr>
            </a:pPr>
            <a:endParaRPr b="1" sz="2800">
              <a:solidFill>
                <a:srgbClr val="2D2D2B"/>
              </a:solidFill>
            </a:endParaRPr>
          </a:p>
          <a:p>
            <a:pPr lvl="0">
              <a:buBlip>
                <a:blip r:embed="rId2"/>
              </a:buBlip>
              <a:defRPr sz="1800">
                <a:solidFill>
                  <a:srgbClr val="000000"/>
                </a:solidFill>
              </a:defRPr>
            </a:pPr>
            <a:r>
              <a:rPr sz="2800">
                <a:solidFill>
                  <a:srgbClr val="2D2D2B"/>
                </a:solidFill>
              </a:rPr>
              <a:t>Explored the features and use-cases for ACS</a:t>
            </a:r>
            <a:endParaRPr sz="2800">
              <a:solidFill>
                <a:srgbClr val="2D2D2B"/>
              </a:solidFill>
            </a:endParaRPr>
          </a:p>
          <a:p>
            <a:pPr lvl="0">
              <a:buBlip>
                <a:blip r:embed="rId2"/>
              </a:buBlip>
              <a:defRPr sz="1800">
                <a:solidFill>
                  <a:srgbClr val="000000"/>
                </a:solidFill>
              </a:defRPr>
            </a:pPr>
            <a:r>
              <a:rPr sz="2800">
                <a:solidFill>
                  <a:srgbClr val="2D2D2B"/>
                </a:solidFill>
              </a:rPr>
              <a:t>Enabled ACS support in an app and implement ACS APIs</a:t>
            </a:r>
            <a:endParaRPr sz="2800">
              <a:solidFill>
                <a:srgbClr val="2D2D2B"/>
              </a:solidFill>
            </a:endParaRPr>
          </a:p>
          <a:p>
            <a:pPr lvl="0">
              <a:buBlip>
                <a:blip r:embed="rId2"/>
              </a:buBlip>
              <a:defRPr sz="1800">
                <a:solidFill>
                  <a:srgbClr val="000000"/>
                </a:solidFill>
              </a:defRPr>
            </a:pPr>
            <a:r>
              <a:rPr sz="2800">
                <a:solidFill>
                  <a:srgbClr val="2D2D2B"/>
                </a:solidFill>
              </a:rPr>
              <a:t>Explored the features and use-cases for Node.ACS</a:t>
            </a:r>
          </a:p>
        </p:txBody>
      </p:sp>
    </p:spTree>
  </p:cSld>
  <p:clrMapOvr>
    <a:masterClrMapping/>
  </p:clrMapOvr>
  <p:transition spd="slow" advClick="1">
    <p:dissolve/>
  </p:transition>
</p:sld>
</file>

<file path=ppt/slides/slide3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5" name="Shape 1845"/>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3"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234" name="Shape 23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DOCS &amp; RESOURCES</a:t>
            </a:r>
          </a:p>
        </p:txBody>
      </p:sp>
    </p:spTree>
  </p:cSld>
  <p:clrMapOvr>
    <a:masterClrMapping/>
  </p:clrMapOvr>
  <p:transition spd="slow" advClick="1">
    <p:dissolve/>
  </p:transition>
</p:sld>
</file>

<file path=ppt/slides/slide3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7" name="Shape 18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848" name="Shape 1848"/>
          <p:cNvSpPr/>
          <p:nvPr>
            <p:ph type="body" idx="1"/>
          </p:nvPr>
        </p:nvSpPr>
        <p:spPr>
          <a:xfrm>
            <a:off x="457200" y="1154112"/>
            <a:ext cx="8229600" cy="3440113"/>
          </a:xfrm>
          <a:prstGeom prst="rect">
            <a:avLst/>
          </a:prstGeom>
        </p:spPr>
        <p:txBody>
          <a:bodyPr/>
          <a:lstStyle/>
          <a:p>
            <a:pPr lvl="0" marL="0" indent="0" algn="ctr">
              <a:lnSpc>
                <a:spcPct val="90000"/>
              </a:lnSpc>
              <a:spcBef>
                <a:spcPts val="500"/>
              </a:spcBef>
              <a:buSzTx/>
              <a:buNone/>
              <a:defRPr sz="1800">
                <a:solidFill>
                  <a:srgbClr val="000000"/>
                </a:solidFill>
              </a:defRPr>
            </a:pPr>
            <a:r>
              <a:rPr b="1" sz="2400">
                <a:solidFill>
                  <a:srgbClr val="2D2D2B"/>
                </a:solidFill>
              </a:rPr>
              <a:t>In this lab, you will:</a:t>
            </a:r>
            <a:endParaRPr b="1" sz="2400">
              <a:solidFill>
                <a:srgbClr val="2D2D2B"/>
              </a:solidFill>
            </a:endParaRPr>
          </a:p>
          <a:p>
            <a:pPr lvl="0" marL="0" indent="0" algn="ctr">
              <a:lnSpc>
                <a:spcPct val="90000"/>
              </a:lnSpc>
              <a:buSzTx/>
              <a:buNone/>
              <a:defRPr sz="1800">
                <a:solidFill>
                  <a:srgbClr val="000000"/>
                </a:solidFill>
              </a:defRPr>
            </a:pP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Start with partially-written app</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Add in the 'create user' ACS code</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Store captured fugitive data in ACS as custom objects</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Capture a fugitive and view the data in your ACS dashboard</a:t>
            </a:r>
            <a:endParaRPr sz="2400">
              <a:solidFill>
                <a:srgbClr val="2D2D2B"/>
              </a:solidFill>
            </a:endParaRPr>
          </a:p>
          <a:p>
            <a:pPr lvl="0" marL="0" indent="0">
              <a:lnSpc>
                <a:spcPct val="90000"/>
              </a:lnSpc>
              <a:buSzTx/>
              <a:buNone/>
              <a:defRPr sz="1800">
                <a:solidFill>
                  <a:srgbClr val="000000"/>
                </a:solidFill>
              </a:defRPr>
            </a:pPr>
            <a:endParaRPr sz="2400">
              <a:solidFill>
                <a:srgbClr val="2D2D2B"/>
              </a:solidFill>
            </a:endParaRPr>
          </a:p>
          <a:p>
            <a:pPr lvl="0" marL="0" indent="0" algn="ctr">
              <a:lnSpc>
                <a:spcPct val="90000"/>
              </a:lnSpc>
              <a:spcBef>
                <a:spcPts val="500"/>
              </a:spcBef>
              <a:buSzTx/>
              <a:buNone/>
              <a:defRPr sz="1800">
                <a:solidFill>
                  <a:srgbClr val="000000"/>
                </a:solidFill>
              </a:defRPr>
            </a:pPr>
            <a:r>
              <a:rPr sz="2400">
                <a:solidFill>
                  <a:srgbClr val="2D2D2B"/>
                </a:solidFill>
              </a:rPr>
              <a:t>Lab: </a:t>
            </a:r>
            <a:r>
              <a:rPr sz="2400">
                <a:solidFill>
                  <a:srgbClr val="2D2D2B"/>
                </a:solidFill>
                <a:hlinkClick r:id="rId3" invalidUrl="" action="" tgtFrame="" tooltip="" history="1" highlightClick="0" endSnd="0"/>
              </a:rPr>
              <a:t>wiki.appcelerator.org/display/td/11.+Storing+data+in+ACS</a:t>
            </a:r>
          </a:p>
        </p:txBody>
      </p:sp>
    </p:spTree>
  </p:cSld>
  <p:clrMapOvr>
    <a:masterClrMapping/>
  </p:clrMapOvr>
  <p:transition spd="slow" advClick="1">
    <p:dissolve/>
  </p:transition>
</p:sld>
</file>

<file path=ppt/slides/slide3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54" name="Group 1854"/>
          <p:cNvGrpSpPr/>
          <p:nvPr/>
        </p:nvGrpSpPr>
        <p:grpSpPr>
          <a:xfrm>
            <a:off x="-6350" y="0"/>
            <a:ext cx="9312275" cy="5143500"/>
            <a:chOff x="0" y="0"/>
            <a:chExt cx="9312274" cy="5143500"/>
          </a:xfrm>
        </p:grpSpPr>
        <p:pic>
          <p:nvPicPr>
            <p:cNvPr id="1850"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853" name="Group 1853" descr="background-cover-muted_V.jpg"/>
            <p:cNvGrpSpPr/>
            <p:nvPr/>
          </p:nvGrpSpPr>
          <p:grpSpPr>
            <a:xfrm>
              <a:off x="4651905" y="0"/>
              <a:ext cx="4660370" cy="5143500"/>
              <a:chOff x="0" y="0"/>
              <a:chExt cx="4660369" cy="5143500"/>
            </a:xfrm>
          </p:grpSpPr>
          <p:sp>
            <p:nvSpPr>
              <p:cNvPr id="1851" name="Shape 1851"/>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852"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855" name="Shape 1855"/>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856" name="Shape 1856"/>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857" name="image77.jpg" descr="Cover_titanium blue.jpg"/>
          <p:cNvPicPr/>
          <p:nvPr/>
        </p:nvPicPr>
        <p:blipFill>
          <a:blip r:embed="rId4">
            <a:extLst/>
          </a:blip>
          <a:stretch>
            <a:fillRect/>
          </a:stretch>
        </p:blipFill>
        <p:spPr>
          <a:xfrm>
            <a:off x="-2" y="-4763"/>
            <a:ext cx="9305926" cy="5148263"/>
          </a:xfrm>
          <a:prstGeom prst="rect">
            <a:avLst/>
          </a:prstGeom>
          <a:ln w="12700">
            <a:miter lim="400000"/>
          </a:ln>
        </p:spPr>
      </p:pic>
      <p:sp>
        <p:nvSpPr>
          <p:cNvPr id="1858" name="Shape 1858"/>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3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0" name="Shape 186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Debugging</a:t>
            </a:r>
          </a:p>
        </p:txBody>
      </p:sp>
      <p:sp>
        <p:nvSpPr>
          <p:cNvPr id="1861" name="Shape 1861"/>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3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3" name="Shape 18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1864" name="Shape 186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Debug the JavaScript of a Titanium app using Studio tools</a:t>
            </a:r>
            <a:endParaRPr sz="2800">
              <a:solidFill>
                <a:srgbClr val="2D2D2B"/>
              </a:solidFill>
            </a:endParaRPr>
          </a:p>
          <a:p>
            <a:pPr lvl="0">
              <a:buBlip>
                <a:blip r:embed="rId2"/>
              </a:buBlip>
              <a:defRPr sz="1800">
                <a:solidFill>
                  <a:srgbClr val="000000"/>
                </a:solidFill>
              </a:defRPr>
            </a:pPr>
            <a:r>
              <a:rPr sz="2800">
                <a:solidFill>
                  <a:srgbClr val="2D2D2B"/>
                </a:solidFill>
              </a:rPr>
              <a:t>Debug Android apps using API tools</a:t>
            </a:r>
            <a:endParaRPr sz="2800">
              <a:solidFill>
                <a:srgbClr val="2D2D2B"/>
              </a:solidFill>
            </a:endParaRPr>
          </a:p>
          <a:p>
            <a:pPr lvl="0">
              <a:buBlip>
                <a:blip r:embed="rId2"/>
              </a:buBlip>
              <a:defRPr sz="1800">
                <a:solidFill>
                  <a:srgbClr val="000000"/>
                </a:solidFill>
              </a:defRPr>
            </a:pPr>
            <a:r>
              <a:rPr sz="2800">
                <a:solidFill>
                  <a:srgbClr val="2D2D2B"/>
                </a:solidFill>
              </a:rPr>
              <a:t>Debug iOS apps using API and operating system tools</a:t>
            </a:r>
            <a:endParaRPr sz="2800">
              <a:solidFill>
                <a:srgbClr val="2D2D2B"/>
              </a:solidFill>
            </a:endParaRPr>
          </a:p>
          <a:p>
            <a:pPr lvl="0">
              <a:buBlip>
                <a:blip r:embed="rId2"/>
              </a:buBlip>
              <a:defRPr sz="1800">
                <a:solidFill>
                  <a:srgbClr val="000000"/>
                </a:solidFill>
              </a:defRPr>
            </a:pPr>
            <a:r>
              <a:rPr sz="2800">
                <a:solidFill>
                  <a:srgbClr val="2D2D2B"/>
                </a:solidFill>
              </a:rPr>
              <a:t>Debug Mobile Web apps</a:t>
            </a:r>
          </a:p>
        </p:txBody>
      </p:sp>
    </p:spTree>
  </p:cSld>
  <p:clrMapOvr>
    <a:masterClrMapping/>
  </p:clrMapOvr>
  <p:transition spd="slow" advClick="1">
    <p:dissolve/>
  </p:transition>
</p:sld>
</file>

<file path=ppt/slides/slide3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6"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867" name="Shape 186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STUDIO TOOLS &amp; TECHNIQUES</a:t>
            </a:r>
          </a:p>
        </p:txBody>
      </p:sp>
    </p:spTree>
  </p:cSld>
  <p:clrMapOvr>
    <a:masterClrMapping/>
  </p:clrMapOvr>
  <p:transition spd="slow" advClick="1">
    <p:dissolve/>
  </p:transition>
</p:sld>
</file>

<file path=ppt/slides/slide3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9" name="Shape 186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Debugging</a:t>
            </a:r>
          </a:p>
        </p:txBody>
      </p:sp>
      <p:sp>
        <p:nvSpPr>
          <p:cNvPr id="1870" name="Shape 1870"/>
          <p:cNvSpPr/>
          <p:nvPr/>
        </p:nvSpPr>
        <p:spPr>
          <a:xfrm>
            <a:off x="5102225" y="1766888"/>
            <a:ext cx="4041775" cy="166658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Breakpoints, stepping through code, conditional breakpoints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Variables - examining variable state and affecting run-time variable values</a:t>
            </a:r>
          </a:p>
        </p:txBody>
      </p:sp>
      <p:pic>
        <p:nvPicPr>
          <p:cNvPr id="1871" name="image110.png"/>
          <p:cNvPicPr/>
          <p:nvPr/>
        </p:nvPicPr>
        <p:blipFill>
          <a:blip r:embed="rId3">
            <a:extLst/>
          </a:blip>
          <a:stretch>
            <a:fillRect/>
          </a:stretch>
        </p:blipFill>
        <p:spPr>
          <a:xfrm>
            <a:off x="581025" y="1631950"/>
            <a:ext cx="3792538" cy="2962275"/>
          </a:xfrm>
          <a:prstGeom prst="rect">
            <a:avLst/>
          </a:prstGeom>
          <a:ln w="12700">
            <a:miter lim="400000"/>
          </a:ln>
        </p:spPr>
      </p:pic>
    </p:spTree>
  </p:cSld>
  <p:clrMapOvr>
    <a:masterClrMapping/>
  </p:clrMapOvr>
  <p:transition spd="slow" advClick="1">
    <p:dissolve/>
  </p:transition>
</p:sld>
</file>

<file path=ppt/slides/slide3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3" name="Shape 187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Setting Breakpoints</a:t>
            </a:r>
          </a:p>
        </p:txBody>
      </p:sp>
      <p:sp>
        <p:nvSpPr>
          <p:cNvPr id="1874" name="Shape 1874"/>
          <p:cNvSpPr/>
          <p:nvPr/>
        </p:nvSpPr>
        <p:spPr>
          <a:xfrm>
            <a:off x="5102225" y="1766888"/>
            <a:ext cx="4041775" cy="221522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Margin-click method:</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Double-click margin</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Do debug build</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Debugger statement</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Add debugger statement</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Do debug build</a:t>
            </a:r>
          </a:p>
        </p:txBody>
      </p:sp>
      <p:pic>
        <p:nvPicPr>
          <p:cNvPr id="1875" name="image111.png"/>
          <p:cNvPicPr/>
          <p:nvPr/>
        </p:nvPicPr>
        <p:blipFill>
          <a:blip r:embed="rId3">
            <a:extLst/>
          </a:blip>
          <a:stretch>
            <a:fillRect/>
          </a:stretch>
        </p:blipFill>
        <p:spPr>
          <a:xfrm>
            <a:off x="1443037" y="1238250"/>
            <a:ext cx="3440114" cy="2082800"/>
          </a:xfrm>
          <a:prstGeom prst="rect">
            <a:avLst/>
          </a:prstGeom>
          <a:ln w="12700">
            <a:miter lim="400000"/>
          </a:ln>
        </p:spPr>
      </p:pic>
      <p:pic>
        <p:nvPicPr>
          <p:cNvPr id="1876" name="image112.png"/>
          <p:cNvPicPr/>
          <p:nvPr/>
        </p:nvPicPr>
        <p:blipFill>
          <a:blip r:embed="rId4">
            <a:extLst/>
          </a:blip>
          <a:stretch>
            <a:fillRect/>
          </a:stretch>
        </p:blipFill>
        <p:spPr>
          <a:xfrm>
            <a:off x="766762" y="3624262"/>
            <a:ext cx="3441701" cy="1052513"/>
          </a:xfrm>
          <a:prstGeom prst="rect">
            <a:avLst/>
          </a:prstGeom>
          <a:ln w="12700">
            <a:miter lim="400000"/>
          </a:ln>
        </p:spPr>
      </p:pic>
    </p:spTree>
  </p:cSld>
  <p:clrMapOvr>
    <a:masterClrMapping/>
  </p:clrMapOvr>
  <p:transition spd="slow" advClick="1">
    <p:dissolve/>
  </p:transition>
</p:sld>
</file>

<file path=ppt/slides/slide3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8" name="Shape 187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Step-through Debugging</a:t>
            </a:r>
          </a:p>
        </p:txBody>
      </p:sp>
      <p:sp>
        <p:nvSpPr>
          <p:cNvPr id="1879" name="Shape 1879"/>
          <p:cNvSpPr/>
          <p:nvPr/>
        </p:nvSpPr>
        <p:spPr>
          <a:xfrm>
            <a:off x="5102225" y="1766888"/>
            <a:ext cx="4041775" cy="75218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Step Into, Over, &amp; Return buttons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Resume &amp; Terminate buttons</a:t>
            </a:r>
          </a:p>
        </p:txBody>
      </p:sp>
      <p:pic>
        <p:nvPicPr>
          <p:cNvPr id="1880" name="image113.png"/>
          <p:cNvPicPr/>
          <p:nvPr/>
        </p:nvPicPr>
        <p:blipFill>
          <a:blip r:embed="rId3">
            <a:extLst/>
          </a:blip>
          <a:stretch>
            <a:fillRect/>
          </a:stretch>
        </p:blipFill>
        <p:spPr>
          <a:xfrm>
            <a:off x="457200" y="1766888"/>
            <a:ext cx="4040188" cy="1314451"/>
          </a:xfrm>
          <a:prstGeom prst="rect">
            <a:avLst/>
          </a:prstGeom>
          <a:ln w="12700">
            <a:miter lim="400000"/>
          </a:ln>
        </p:spPr>
      </p:pic>
      <p:sp>
        <p:nvSpPr>
          <p:cNvPr id="1881" name="Shape 1881"/>
          <p:cNvSpPr/>
          <p:nvPr/>
        </p:nvSpPr>
        <p:spPr>
          <a:xfrm>
            <a:off x="545845" y="3965575"/>
            <a:ext cx="8052310"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A71220"/>
                </a:solidFill>
                <a:uFill>
                  <a:solidFill>
                    <a:srgbClr val="A71220"/>
                  </a:solidFill>
                </a:uFill>
                <a:hlinkClick r:id="rId4" invalidUrl="" action="" tgtFrame="" tooltip="" history="1" highlightClick="0" endSnd="0"/>
              </a:defRPr>
            </a:lvl1pPr>
          </a:lstStyle>
          <a:p>
            <a:pPr lvl="0">
              <a:defRPr sz="1800" u="none">
                <a:solidFill>
                  <a:srgbClr val="000000"/>
                </a:solidFill>
                <a:uFillTx/>
              </a:defRPr>
            </a:pPr>
            <a:r>
              <a:rPr sz="1600" u="sng">
                <a:solidFill>
                  <a:srgbClr val="A71220"/>
                </a:solidFill>
                <a:uFill>
                  <a:solidFill>
                    <a:srgbClr val="A71220"/>
                  </a:solidFill>
                </a:uFill>
                <a:hlinkClick r:id="rId4" invalidUrl="" action="" tgtFrame="" tooltip="" history="1" highlightClick="0" endSnd="0"/>
              </a:rPr>
              <a:t>http://docs.appcelerator.com/titanium/latest/#!/guide/Alloy_Debugging_and_Troubleshooting</a:t>
            </a:r>
          </a:p>
        </p:txBody>
      </p:sp>
    </p:spTree>
  </p:cSld>
  <p:clrMapOvr>
    <a:masterClrMapping/>
  </p:clrMapOvr>
  <p:transition spd="slow" advClick="1">
    <p:dissolve/>
  </p:transition>
</p:sld>
</file>

<file path=ppt/slides/slide3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85" name="Group 1885"/>
          <p:cNvGrpSpPr/>
          <p:nvPr/>
        </p:nvGrpSpPr>
        <p:grpSpPr>
          <a:xfrm>
            <a:off x="-12801" y="-1"/>
            <a:ext cx="9309101" cy="5143501"/>
            <a:chOff x="0" y="0"/>
            <a:chExt cx="9309099" cy="5143500"/>
          </a:xfrm>
        </p:grpSpPr>
        <p:pic>
          <p:nvPicPr>
            <p:cNvPr id="1883"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884"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886" name="Shape 1886"/>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887"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888" name="Shape 1888"/>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400"/>
              </a:spcBef>
              <a:buSzPct val="75000"/>
              <a:buBlip>
                <a:blip r:embed="rId4"/>
              </a:buBlip>
              <a:defRPr sz="1800">
                <a:solidFill>
                  <a:srgbClr val="000000"/>
                </a:solidFill>
              </a:defRPr>
            </a:pPr>
            <a:r>
              <a:rPr sz="1900">
                <a:solidFill>
                  <a:srgbClr val="2D2D2B"/>
                </a:solidFill>
              </a:rPr>
              <a:t>Add a breakpoint to the Fugitives.js controller as the first statement in the table event listener.</a:t>
            </a:r>
            <a:endParaRPr sz="19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900">
                <a:solidFill>
                  <a:srgbClr val="2D2D2B"/>
                </a:solidFill>
              </a:rPr>
              <a:t>Do a debug build of the app to the simulator/emulator.</a:t>
            </a:r>
            <a:endParaRPr sz="19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900">
                <a:solidFill>
                  <a:srgbClr val="2D2D2B"/>
                </a:solidFill>
              </a:rPr>
              <a:t>Click a row in the fugitives table.</a:t>
            </a:r>
            <a:endParaRPr sz="19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900">
                <a:solidFill>
                  <a:srgbClr val="2D2D2B"/>
                </a:solidFill>
              </a:rPr>
              <a:t>Examine the variables in memory, then step through a few lines of code.</a:t>
            </a:r>
          </a:p>
        </p:txBody>
      </p:sp>
    </p:spTree>
  </p:cSld>
  <p:clrMapOvr>
    <a:masterClrMapping/>
  </p:clrMapOvr>
  <p:transition spd="slow" advClick="1">
    <p:dissolve/>
  </p:transition>
</p:sld>
</file>

<file path=ppt/slides/slide3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0" name="Shape 18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Debugging on Device</a:t>
            </a:r>
          </a:p>
        </p:txBody>
      </p:sp>
      <p:sp>
        <p:nvSpPr>
          <p:cNvPr id="1891" name="Shape 189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iOS: must have proper provisioning profiles set up</a:t>
            </a:r>
            <a:endParaRPr sz="2800">
              <a:solidFill>
                <a:srgbClr val="2D2D2B"/>
              </a:solidFill>
            </a:endParaRPr>
          </a:p>
          <a:p>
            <a:pPr lvl="0">
              <a:buBlip>
                <a:blip r:embed="rId2"/>
              </a:buBlip>
              <a:defRPr sz="1800">
                <a:solidFill>
                  <a:srgbClr val="000000"/>
                </a:solidFill>
              </a:defRPr>
            </a:pPr>
            <a:r>
              <a:rPr sz="2800">
                <a:solidFill>
                  <a:srgbClr val="2D2D2B"/>
                </a:solidFill>
              </a:rPr>
              <a:t>iOS: must be  USB tethered</a:t>
            </a:r>
            <a:endParaRPr sz="2800">
              <a:solidFill>
                <a:srgbClr val="2D2D2B"/>
              </a:solidFill>
            </a:endParaRPr>
          </a:p>
          <a:p>
            <a:pPr lvl="0">
              <a:buBlip>
                <a:blip r:embed="rId2"/>
              </a:buBlip>
              <a:defRPr sz="1800">
                <a:solidFill>
                  <a:srgbClr val="000000"/>
                </a:solidFill>
              </a:defRPr>
            </a:pPr>
            <a:r>
              <a:rPr sz="2800">
                <a:solidFill>
                  <a:srgbClr val="2D2D2B"/>
                </a:solidFill>
              </a:rPr>
              <a:t>Android: must be on same WiFi network</a:t>
            </a:r>
            <a:endParaRPr sz="2800">
              <a:solidFill>
                <a:srgbClr val="2D2D2B"/>
              </a:solidFill>
            </a:endParaRPr>
          </a:p>
          <a:p>
            <a:pPr lvl="0">
              <a:buBlip>
                <a:blip r:embed="rId2"/>
              </a:buBlip>
              <a:defRPr sz="1800">
                <a:solidFill>
                  <a:srgbClr val="000000"/>
                </a:solidFill>
              </a:defRPr>
            </a:pPr>
            <a:r>
              <a:rPr sz="2800">
                <a:solidFill>
                  <a:srgbClr val="2D2D2B"/>
                </a:solidFill>
              </a:rPr>
              <a:t>See Titanium Studio docs for additional details</a:t>
            </a:r>
          </a:p>
        </p:txBody>
      </p:sp>
    </p:spTree>
  </p:cSld>
  <p:clrMapOvr>
    <a:masterClrMapping/>
  </p:clrMapOvr>
  <p:transition spd="slow" advClick="1">
    <p:dissolve/>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Daily Schedule</a:t>
            </a:r>
          </a:p>
        </p:txBody>
      </p:sp>
      <p:graphicFrame>
        <p:nvGraphicFramePr>
          <p:cNvPr id="55" name="Table 55"/>
          <p:cNvGraphicFramePr/>
          <p:nvPr/>
        </p:nvGraphicFramePr>
        <p:xfrm>
          <a:off x="457200" y="1465262"/>
          <a:ext cx="8229600" cy="29495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43200"/>
                <a:gridCol w="2743200"/>
                <a:gridCol w="2743200"/>
              </a:tblGrid>
              <a:tr h="508000">
                <a:tc>
                  <a:txBody>
                    <a:bodyPr/>
                    <a:lstStyle/>
                    <a:p>
                      <a:pPr lvl="0" algn="l">
                        <a:defRPr b="0" i="0" sz="1800">
                          <a:solidFill>
                            <a:srgbClr val="000000"/>
                          </a:solidFill>
                        </a:defRPr>
                      </a:pPr>
                      <a:r>
                        <a:rPr b="1" sz="1600">
                          <a:solidFill>
                            <a:srgbClr val="FFFFFF"/>
                          </a:solidFill>
                          <a:latin typeface="inherit"/>
                          <a:ea typeface="inherit"/>
                          <a:cs typeface="inherit"/>
                          <a:sym typeface="inherit"/>
                        </a:rPr>
                        <a:t>Day 1</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l">
                        <a:defRPr b="0" i="0" sz="1800">
                          <a:solidFill>
                            <a:srgbClr val="000000"/>
                          </a:solidFill>
                        </a:defRPr>
                      </a:pPr>
                      <a:r>
                        <a:rPr b="1" sz="1600">
                          <a:solidFill>
                            <a:srgbClr val="FFFFFF"/>
                          </a:solidFill>
                          <a:latin typeface="inherit"/>
                          <a:ea typeface="inherit"/>
                          <a:cs typeface="inherit"/>
                          <a:sym typeface="inherit"/>
                        </a:rPr>
                        <a:t>Day 2</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l">
                        <a:defRPr b="0" i="0" sz="1800">
                          <a:solidFill>
                            <a:srgbClr val="000000"/>
                          </a:solidFill>
                        </a:defRPr>
                      </a:pPr>
                      <a:r>
                        <a:rPr b="1" sz="1600">
                          <a:solidFill>
                            <a:srgbClr val="FFFFFF"/>
                          </a:solidFill>
                          <a:latin typeface="inherit"/>
                          <a:ea typeface="inherit"/>
                          <a:cs typeface="inherit"/>
                          <a:sym typeface="inherit"/>
                        </a:rPr>
                        <a:t>Day 3</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r>
              <a:tr h="1933575">
                <a:tc>
                  <a:txBody>
                    <a:bodyPr/>
                    <a:lstStyle/>
                    <a:p>
                      <a:pPr lvl="0" algn="l">
                        <a:defRPr b="0" i="0" sz="1800">
                          <a:solidFill>
                            <a:srgbClr val="000000"/>
                          </a:solidFill>
                        </a:defRPr>
                      </a:pPr>
                      <a:r>
                        <a:rPr sz="1600">
                          <a:solidFill>
                            <a:srgbClr val="2D2D2B"/>
                          </a:solidFill>
                          <a:latin typeface="inherit"/>
                          <a:ea typeface="inherit"/>
                          <a:cs typeface="inherit"/>
                          <a:sym typeface="inherit"/>
                          <a:hlinkClick r:id="rId2" invalidUrl="" action="ppaction://hlinksldjump" tgtFrame="" tooltip="" history="1" highlightClick="0" endSnd="0"/>
                        </a:rPr>
                        <a:t>Course Overview</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3" invalidUrl="" action="ppaction://hlinksldjump" tgtFrame="" tooltip="" history="1" highlightClick="0" endSnd="0"/>
                        </a:rPr>
                        <a:t>Getting Started</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4" invalidUrl="" action="ppaction://hlinksldjump" tgtFrame="" tooltip="" history="1" highlightClick="0" endSnd="0"/>
                        </a:rPr>
                        <a:t>Titanium Basics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5" invalidUrl="" action="ppaction://hlinksldjump" tgtFrame="" tooltip="" history="1" highlightClick="0" endSnd="0"/>
                        </a:rPr>
                        <a:t>JavaScript</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6" invalidUrl="" action="ppaction://hlinksldjump" tgtFrame="" tooltip="" history="1" highlightClick="0" endSnd="0"/>
                        </a:rPr>
                        <a:t>Alloy Overview</a:t>
                      </a:r>
                      <a:endParaRPr sz="2400">
                        <a:solidFill>
                          <a:srgbClr val="2D2D2B"/>
                        </a:solidFill>
                        <a:latin typeface="inherit"/>
                        <a:ea typeface="inherit"/>
                        <a:cs typeface="inherit"/>
                        <a:sym typeface="inherit"/>
                      </a:endParaRPr>
                    </a:p>
                    <a:p>
                      <a:pPr lvl="0" algn="l">
                        <a:defRPr b="0" i="0" sz="1800">
                          <a:solidFill>
                            <a:srgbClr val="000000"/>
                          </a:solidFill>
                        </a:defRPr>
                      </a:pPr>
                      <a:r>
                        <a:rPr sz="1600">
                          <a:solidFill>
                            <a:srgbClr val="2D2D2B"/>
                          </a:solidFill>
                          <a:latin typeface="inherit"/>
                          <a:ea typeface="inherit"/>
                          <a:cs typeface="inherit"/>
                          <a:sym typeface="inherit"/>
                          <a:hlinkClick r:id="rId7" invalidUrl="" action="ppaction://hlinksldjump" tgtFrame="" tooltip="" history="1" highlightClick="0" endSnd="0"/>
                        </a:rPr>
                        <a:t>User Interface</a:t>
                      </a:r>
                      <a:endParaRPr sz="2400">
                        <a:solidFill>
                          <a:srgbClr val="2D2D2B"/>
                        </a:solidFill>
                        <a:latin typeface="Museo"/>
                        <a:ea typeface="Museo"/>
                        <a:cs typeface="Museo"/>
                        <a:sym typeface="Museo"/>
                      </a:endParaRP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600">
                          <a:solidFill>
                            <a:srgbClr val="2D2D2B"/>
                          </a:solidFill>
                          <a:latin typeface="inherit"/>
                          <a:ea typeface="inherit"/>
                          <a:cs typeface="inherit"/>
                          <a:sym typeface="inherit"/>
                          <a:hlinkClick r:id="rId8" invalidUrl="" action="ppaction://hlinksldjump" tgtFrame="" tooltip="" history="1" highlightClick="0" endSnd="0"/>
                        </a:rPr>
                        <a:t>Models &amp; Collections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9" invalidUrl="" action="ppaction://hlinksldjump" tgtFrame="" tooltip="" history="1" highlightClick="0" endSnd="0"/>
                        </a:rPr>
                        <a:t>Networking</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0" invalidUrl="" action="ppaction://hlinksldjump" tgtFrame="" tooltip="" history="1" highlightClick="0" endSnd="0"/>
                        </a:rPr>
                        <a:t>Multimedia</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1" invalidUrl="" action="ppaction://hlinksldjump" tgtFrame="" tooltip="" history="1" highlightClick="0" endSnd="0"/>
                        </a:rPr>
                        <a:t>Filesystem</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2" invalidUrl="" action="ppaction://hlinksldjump" tgtFrame="" tooltip="" history="1" highlightClick="0" endSnd="0"/>
                        </a:rPr>
                        <a:t>Geolocation &amp; Mapping</a:t>
                      </a: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600">
                          <a:solidFill>
                            <a:srgbClr val="3C3C3B"/>
                          </a:solidFill>
                          <a:latin typeface="inherit"/>
                          <a:ea typeface="inherit"/>
                          <a:cs typeface="inherit"/>
                          <a:sym typeface="inherit"/>
                        </a:rPr>
                        <a:t>Appcelerator Cloud Services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3C3C3B"/>
                          </a:solidFill>
                          <a:latin typeface="inherit"/>
                          <a:ea typeface="inherit"/>
                          <a:cs typeface="inherit"/>
                          <a:sym typeface="inherit"/>
                        </a:rPr>
                        <a:t>Web Content</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3" invalidUrl="" action="ppaction://hlinksldjump" tgtFrame="" tooltip="" history="1" highlightClick="0" endSnd="0"/>
                        </a:rPr>
                        <a:t>Debugging &amp; Tools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4" invalidUrl="" action="ppaction://hlinksldjump" tgtFrame="" tooltip="" history="1" highlightClick="0" endSnd="0"/>
                        </a:rPr>
                        <a:t>Deploying for Testing</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5" invalidUrl="" action="ppaction://hlinksldjump" tgtFrame="" tooltip="" history="1" highlightClick="0" endSnd="0"/>
                        </a:rPr>
                        <a:t>Publishing</a:t>
                      </a: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r>
              <a:tr h="508000">
                <a:tc>
                  <a:txBody>
                    <a:bodyPr/>
                    <a:lstStyle/>
                    <a:p>
                      <a:pPr lvl="0" algn="l">
                        <a:defRPr b="0" i="0" sz="1800">
                          <a:solidFill>
                            <a:srgbClr val="000000"/>
                          </a:solidFill>
                        </a:defRPr>
                      </a:pPr>
                      <a:r>
                        <a:rPr sz="1600">
                          <a:solidFill>
                            <a:srgbClr val="222222"/>
                          </a:solidFill>
                          <a:latin typeface="Museo"/>
                          <a:ea typeface="Museo"/>
                          <a:cs typeface="Museo"/>
                          <a:sym typeface="Museo"/>
                        </a:rPr>
                        <a:t>Q&amp;A, Hacking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600">
                          <a:solidFill>
                            <a:srgbClr val="222222"/>
                          </a:solidFill>
                          <a:latin typeface="Museo"/>
                          <a:ea typeface="Museo"/>
                          <a:cs typeface="Museo"/>
                          <a:sym typeface="Museo"/>
                        </a:rPr>
                        <a:t>Q&amp;A, Hacking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600">
                          <a:solidFill>
                            <a:srgbClr val="222222"/>
                          </a:solidFill>
                          <a:latin typeface="Museo"/>
                          <a:ea typeface="Museo"/>
                          <a:cs typeface="Museo"/>
                          <a:sym typeface="Museo"/>
                        </a:rPr>
                        <a:t>Q&amp;A, Exam</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r>
            </a:tbl>
          </a:graphicData>
        </a:graphic>
      </p:graphicFrame>
    </p:spTree>
  </p:cSld>
  <p:clrMapOvr>
    <a:masterClrMapping/>
  </p:clrMapOvr>
  <p:transition spd="slow" advClick="1">
    <p:dissolve/>
  </p:transition>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6" name="image36.png" descr="Screen Shot 2014-05-10 at 4.45.31 PM.png"/>
          <p:cNvPicPr/>
          <p:nvPr/>
        </p:nvPicPr>
        <p:blipFill>
          <a:blip r:embed="rId2">
            <a:extLst/>
          </a:blip>
          <a:stretch>
            <a:fillRect/>
          </a:stretch>
        </p:blipFill>
        <p:spPr>
          <a:xfrm>
            <a:off x="884237" y="895350"/>
            <a:ext cx="7018338" cy="4248150"/>
          </a:xfrm>
          <a:prstGeom prst="rect">
            <a:avLst/>
          </a:prstGeom>
          <a:ln w="12700">
            <a:miter lim="400000"/>
          </a:ln>
          <a:effectLst>
            <a:outerShdw sx="100000" sy="100000" kx="0" ky="0" algn="b" rotWithShape="0" blurRad="292100" dist="139700" dir="2700000">
              <a:srgbClr val="333333">
                <a:alpha val="64999"/>
              </a:srgbClr>
            </a:outerShdw>
          </a:effectLst>
        </p:spPr>
      </p:pic>
      <p:sp>
        <p:nvSpPr>
          <p:cNvPr id="237" name="Shape 237"/>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Documentation is Your Friend</a:t>
            </a:r>
          </a:p>
        </p:txBody>
      </p:sp>
    </p:spTree>
  </p:cSld>
  <p:clrMapOvr>
    <a:masterClrMapping/>
  </p:clrMapOvr>
  <p:transition spd="slow" advClick="1">
    <p:dissolve/>
  </p:transition>
</p:sld>
</file>

<file path=ppt/slides/slide4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93"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894" name="Shape 189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APPCELERATOR PLATFORM TOOLS</a:t>
            </a:r>
          </a:p>
        </p:txBody>
      </p:sp>
    </p:spTree>
  </p:cSld>
  <p:clrMapOvr>
    <a:masterClrMapping/>
  </p:clrMapOvr>
  <p:transition spd="slow" advClick="1">
    <p:dissolve/>
  </p:transition>
</p:sld>
</file>

<file path=ppt/slides/slide4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6" name="Shape 189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t>
            </a:r>
          </a:p>
        </p:txBody>
      </p:sp>
      <p:pic>
        <p:nvPicPr>
          <p:cNvPr id="1897" name="image114.png"/>
          <p:cNvPicPr/>
          <p:nvPr/>
        </p:nvPicPr>
        <p:blipFill>
          <a:blip r:embed="rId2">
            <a:extLst/>
          </a:blip>
          <a:stretch>
            <a:fillRect/>
          </a:stretch>
        </p:blipFill>
        <p:spPr>
          <a:xfrm>
            <a:off x="879475" y="1154112"/>
            <a:ext cx="7385050" cy="3440114"/>
          </a:xfrm>
          <a:prstGeom prst="rect">
            <a:avLst/>
          </a:prstGeom>
          <a:ln w="12700">
            <a:miter lim="400000"/>
          </a:ln>
        </p:spPr>
      </p:pic>
    </p:spTree>
  </p:cSld>
  <p:clrMapOvr>
    <a:masterClrMapping/>
  </p:clrMapOvr>
  <p:transition spd="slow" advClick="1">
    <p:dissolve/>
  </p:transition>
</p:sld>
</file>

<file path=ppt/slides/slide4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9" name="Shape 189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Test</a:t>
            </a:r>
          </a:p>
        </p:txBody>
      </p:sp>
      <p:pic>
        <p:nvPicPr>
          <p:cNvPr id="1900" name="image115.png"/>
          <p:cNvPicPr/>
          <p:nvPr/>
        </p:nvPicPr>
        <p:blipFill>
          <a:blip r:embed="rId2">
            <a:extLst/>
          </a:blip>
          <a:stretch>
            <a:fillRect/>
          </a:stretch>
        </p:blipFill>
        <p:spPr>
          <a:xfrm>
            <a:off x="1728788" y="1154112"/>
            <a:ext cx="5686426" cy="3440114"/>
          </a:xfrm>
          <a:prstGeom prst="rect">
            <a:avLst/>
          </a:prstGeom>
          <a:ln w="12700">
            <a:miter lim="400000"/>
          </a:ln>
        </p:spPr>
      </p:pic>
    </p:spTree>
  </p:cSld>
  <p:clrMapOvr>
    <a:masterClrMapping/>
  </p:clrMapOvr>
  <p:transition spd="slow" advClick="1">
    <p:dissolve/>
  </p:transition>
</p:sld>
</file>

<file path=ppt/slides/slide4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02"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03" name="Shape 190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ANDROID TOOLS &amp; TECHNIQUES</a:t>
            </a:r>
          </a:p>
        </p:txBody>
      </p:sp>
    </p:spTree>
  </p:cSld>
  <p:clrMapOvr>
    <a:masterClrMapping/>
  </p:clrMapOvr>
  <p:transition spd="slow" advClick="1">
    <p:dissolve/>
  </p:transition>
</p:sld>
</file>

<file path=ppt/slides/slide4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5" name="Shape 190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SDK Files</a:t>
            </a:r>
          </a:p>
        </p:txBody>
      </p:sp>
      <p:sp>
        <p:nvSpPr>
          <p:cNvPr id="1906" name="Shape 1906"/>
          <p:cNvSpPr/>
          <p:nvPr/>
        </p:nvSpPr>
        <p:spPr>
          <a:xfrm>
            <a:off x="5102225" y="1766888"/>
            <a:ext cx="4041775" cy="221522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Install by unzipping</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Directories:</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platforms</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add-ons</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platform-tools</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tools</a:t>
            </a:r>
          </a:p>
        </p:txBody>
      </p:sp>
      <p:pic>
        <p:nvPicPr>
          <p:cNvPr id="1907" name="image116.png"/>
          <p:cNvPicPr/>
          <p:nvPr/>
        </p:nvPicPr>
        <p:blipFill>
          <a:blip r:embed="rId3">
            <a:extLst/>
          </a:blip>
          <a:stretch>
            <a:fillRect/>
          </a:stretch>
        </p:blipFill>
        <p:spPr>
          <a:xfrm>
            <a:off x="549275" y="1755775"/>
            <a:ext cx="4040188" cy="2393950"/>
          </a:xfrm>
          <a:prstGeom prst="rect">
            <a:avLst/>
          </a:prstGeom>
          <a:ln w="12700">
            <a:miter lim="400000"/>
          </a:ln>
        </p:spPr>
      </p:pic>
    </p:spTree>
  </p:cSld>
  <p:clrMapOvr>
    <a:masterClrMapping/>
  </p:clrMapOvr>
  <p:transition spd="slow" advClick="1">
    <p:dissolve/>
  </p:transition>
</p:sld>
</file>

<file path=ppt/slides/slide4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9" name="Shape 190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Platforms</a:t>
            </a:r>
          </a:p>
        </p:txBody>
      </p:sp>
      <p:sp>
        <p:nvSpPr>
          <p:cNvPr id="1910" name="Shape 1910"/>
          <p:cNvSpPr/>
          <p:nvPr/>
        </p:nvSpPr>
        <p:spPr>
          <a:xfrm>
            <a:off x="5102225" y="1766888"/>
            <a:ext cx="4041775" cy="209330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android script</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SDK v8 required</a:t>
            </a:r>
            <a:endParaRPr sz="2000">
              <a:solidFill>
                <a:srgbClr val="2D2D2B"/>
              </a:solidFill>
            </a:endParaRPr>
          </a:p>
          <a:p>
            <a:pPr lvl="0" marL="381000" indent="-381000">
              <a:spcBef>
                <a:spcPts val="400"/>
              </a:spcBef>
              <a:buSzPct val="75000"/>
              <a:buBlip>
                <a:blip r:embed="rId2"/>
              </a:buBlip>
              <a:defRPr sz="1800">
                <a:solidFill>
                  <a:srgbClr val="000000"/>
                </a:solidFill>
              </a:defRPr>
            </a:pPr>
            <a:r>
              <a:rPr i="1" sz="2000">
                <a:solidFill>
                  <a:srgbClr val="2D2D2B"/>
                </a:solidFill>
              </a:rPr>
              <a:t>Must</a:t>
            </a:r>
            <a:r>
              <a:rPr sz="2000">
                <a:solidFill>
                  <a:srgbClr val="2D2D2B"/>
                </a:solidFill>
              </a:rPr>
              <a:t> use Google APIs version</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Current mix at:</a:t>
            </a:r>
            <a:br>
              <a:rPr sz="2000">
                <a:solidFill>
                  <a:srgbClr val="2D2D2B"/>
                </a:solidFill>
              </a:rPr>
            </a:br>
            <a:r>
              <a:rPr sz="2000">
                <a:solidFill>
                  <a:srgbClr val="2D2D2B"/>
                </a:solidFill>
              </a:rPr>
              <a:t>http://developer.android.com/</a:t>
            </a:r>
            <a:br>
              <a:rPr sz="2000">
                <a:solidFill>
                  <a:srgbClr val="2D2D2B"/>
                </a:solidFill>
              </a:rPr>
            </a:br>
            <a:r>
              <a:rPr sz="2000">
                <a:solidFill>
                  <a:srgbClr val="2D2D2B"/>
                </a:solidFill>
              </a:rPr>
              <a:t>   about/dashboards</a:t>
            </a:r>
          </a:p>
        </p:txBody>
      </p:sp>
      <p:pic>
        <p:nvPicPr>
          <p:cNvPr id="1911" name="image46.png"/>
          <p:cNvPicPr/>
          <p:nvPr/>
        </p:nvPicPr>
        <p:blipFill>
          <a:blip r:embed="rId3">
            <a:extLst/>
          </a:blip>
          <a:stretch>
            <a:fillRect/>
          </a:stretch>
        </p:blipFill>
        <p:spPr>
          <a:xfrm>
            <a:off x="608012" y="1631950"/>
            <a:ext cx="3738564" cy="2962275"/>
          </a:xfrm>
          <a:prstGeom prst="rect">
            <a:avLst/>
          </a:prstGeom>
          <a:ln w="12700">
            <a:miter lim="400000"/>
          </a:ln>
        </p:spPr>
      </p:pic>
    </p:spTree>
  </p:cSld>
  <p:clrMapOvr>
    <a:masterClrMapping/>
  </p:clrMapOvr>
  <p:transition spd="slow" advClick="1">
    <p:dissolve/>
  </p:transition>
</p:sld>
</file>

<file path=ppt/slides/slide4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3" name="Shape 191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logging</a:t>
            </a:r>
          </a:p>
        </p:txBody>
      </p:sp>
      <p:pic>
        <p:nvPicPr>
          <p:cNvPr id="1914" name="image117.png"/>
          <p:cNvPicPr/>
          <p:nvPr/>
        </p:nvPicPr>
        <p:blipFill>
          <a:blip r:embed="rId2">
            <a:extLst/>
          </a:blip>
          <a:stretch>
            <a:fillRect/>
          </a:stretch>
        </p:blipFill>
        <p:spPr>
          <a:xfrm>
            <a:off x="1808163" y="1154112"/>
            <a:ext cx="5527676" cy="3440114"/>
          </a:xfrm>
          <a:prstGeom prst="rect">
            <a:avLst/>
          </a:prstGeom>
          <a:ln w="12700">
            <a:miter lim="400000"/>
          </a:ln>
        </p:spPr>
      </p:pic>
    </p:spTree>
  </p:cSld>
  <p:clrMapOvr>
    <a:masterClrMapping/>
  </p:clrMapOvr>
  <p:transition spd="slow" advClick="1">
    <p:dissolve/>
  </p:transition>
</p:sld>
</file>

<file path=ppt/slides/slide4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6" name="Shape 191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Monitor</a:t>
            </a:r>
          </a:p>
        </p:txBody>
      </p:sp>
      <p:pic>
        <p:nvPicPr>
          <p:cNvPr id="1917" name="image118.png"/>
          <p:cNvPicPr/>
          <p:nvPr/>
        </p:nvPicPr>
        <p:blipFill>
          <a:blip r:embed="rId2">
            <a:extLst/>
          </a:blip>
          <a:stretch>
            <a:fillRect/>
          </a:stretch>
        </p:blipFill>
        <p:spPr>
          <a:xfrm>
            <a:off x="2352675" y="1154112"/>
            <a:ext cx="4438650" cy="3440114"/>
          </a:xfrm>
          <a:prstGeom prst="rect">
            <a:avLst/>
          </a:prstGeom>
          <a:ln w="12700">
            <a:miter lim="400000"/>
          </a:ln>
        </p:spPr>
      </p:pic>
    </p:spTree>
  </p:cSld>
  <p:clrMapOvr>
    <a:masterClrMapping/>
  </p:clrMapOvr>
  <p:transition spd="slow" advClick="1">
    <p:dissolve/>
  </p:transition>
</p:sld>
</file>

<file path=ppt/slides/slide4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9"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20" name="Shape 192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iOS TOOLS &amp; TECHNIQUES</a:t>
            </a:r>
          </a:p>
        </p:txBody>
      </p:sp>
    </p:spTree>
  </p:cSld>
  <p:clrMapOvr>
    <a:masterClrMapping/>
  </p:clrMapOvr>
  <p:transition spd="slow" advClick="1">
    <p:dissolve/>
  </p:transition>
</p:sld>
</file>

<file path=ppt/slides/slide4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2" name="Shape 192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What's in the box?</a:t>
            </a:r>
          </a:p>
        </p:txBody>
      </p:sp>
      <p:pic>
        <p:nvPicPr>
          <p:cNvPr id="1923" name="image119.png"/>
          <p:cNvPicPr/>
          <p:nvPr/>
        </p:nvPicPr>
        <p:blipFill>
          <a:blip r:embed="rId2">
            <a:extLst/>
          </a:blip>
          <a:stretch>
            <a:fillRect/>
          </a:stretch>
        </p:blipFill>
        <p:spPr>
          <a:xfrm>
            <a:off x="1428750" y="1154112"/>
            <a:ext cx="6286500" cy="3440114"/>
          </a:xfrm>
          <a:prstGeom prst="rect">
            <a:avLst/>
          </a:prstGeom>
          <a:ln w="12700">
            <a:miter lim="400000"/>
          </a:ln>
        </p:spPr>
      </p:pic>
    </p:spTree>
  </p:cSld>
  <p:clrMapOvr>
    <a:masterClrMapping/>
  </p:clrMapOvr>
  <p:transition spd="slow" advClick="1">
    <p:dissolve/>
  </p:transition>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9" name="image37.png" descr="Titanium_UI_TextArea_-_Titanium_3_X_-_Appcelerator_Docs.png"/>
          <p:cNvPicPr/>
          <p:nvPr/>
        </p:nvPicPr>
        <p:blipFill>
          <a:blip r:embed="rId3">
            <a:extLst/>
          </a:blip>
          <a:stretch>
            <a:fillRect/>
          </a:stretch>
        </p:blipFill>
        <p:spPr>
          <a:xfrm>
            <a:off x="671512" y="960437"/>
            <a:ext cx="7835901" cy="4183064"/>
          </a:xfrm>
          <a:prstGeom prst="rect">
            <a:avLst/>
          </a:prstGeom>
          <a:ln w="12700">
            <a:miter lim="400000"/>
          </a:ln>
        </p:spPr>
      </p:pic>
      <p:sp>
        <p:nvSpPr>
          <p:cNvPr id="240" name="Shape 24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Documentation - More Details</a:t>
            </a:r>
          </a:p>
        </p:txBody>
      </p:sp>
    </p:spTree>
  </p:cSld>
  <p:clrMapOvr>
    <a:masterClrMapping/>
  </p:clrMapOvr>
  <p:transition spd="slow" advClick="1">
    <p:dissolve/>
  </p:transition>
</p:sld>
</file>

<file path=ppt/slides/slide4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5" name="Shape 192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Xcode Device Logs</a:t>
            </a:r>
          </a:p>
        </p:txBody>
      </p:sp>
      <p:pic>
        <p:nvPicPr>
          <p:cNvPr id="1926" name="image120.png"/>
          <p:cNvPicPr/>
          <p:nvPr/>
        </p:nvPicPr>
        <p:blipFill>
          <a:blip r:embed="rId2">
            <a:extLst/>
          </a:blip>
          <a:stretch>
            <a:fillRect/>
          </a:stretch>
        </p:blipFill>
        <p:spPr>
          <a:xfrm>
            <a:off x="2290763" y="1154112"/>
            <a:ext cx="4562476" cy="3440114"/>
          </a:xfrm>
          <a:prstGeom prst="rect">
            <a:avLst/>
          </a:prstGeom>
          <a:ln w="12700">
            <a:miter lim="400000"/>
          </a:ln>
        </p:spPr>
      </p:pic>
    </p:spTree>
  </p:cSld>
  <p:clrMapOvr>
    <a:masterClrMapping/>
  </p:clrMapOvr>
  <p:transition spd="slow" advClick="1">
    <p:dissolve/>
  </p:transition>
</p:sld>
</file>

<file path=ppt/slides/slide4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8" name="Shape 19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OS X Console</a:t>
            </a:r>
          </a:p>
        </p:txBody>
      </p:sp>
      <p:pic>
        <p:nvPicPr>
          <p:cNvPr id="1929" name="image121.png"/>
          <p:cNvPicPr/>
          <p:nvPr/>
        </p:nvPicPr>
        <p:blipFill>
          <a:blip r:embed="rId2">
            <a:extLst/>
          </a:blip>
          <a:stretch>
            <a:fillRect/>
          </a:stretch>
        </p:blipFill>
        <p:spPr>
          <a:xfrm>
            <a:off x="1444625" y="1154112"/>
            <a:ext cx="6254750" cy="3440114"/>
          </a:xfrm>
          <a:prstGeom prst="rect">
            <a:avLst/>
          </a:prstGeom>
          <a:ln w="12700">
            <a:miter lim="400000"/>
          </a:ln>
        </p:spPr>
      </p:pic>
    </p:spTree>
  </p:cSld>
  <p:clrMapOvr>
    <a:masterClrMapping/>
  </p:clrMapOvr>
  <p:transition spd="slow" advClick="1">
    <p:dissolve/>
  </p:transition>
</p:sld>
</file>

<file path=ppt/slides/slide4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1" name="Shape 193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Instruments</a:t>
            </a:r>
          </a:p>
        </p:txBody>
      </p:sp>
      <p:pic>
        <p:nvPicPr>
          <p:cNvPr id="1932" name="image122.png"/>
          <p:cNvPicPr/>
          <p:nvPr/>
        </p:nvPicPr>
        <p:blipFill>
          <a:blip r:embed="rId2">
            <a:extLst/>
          </a:blip>
          <a:stretch>
            <a:fillRect/>
          </a:stretch>
        </p:blipFill>
        <p:spPr>
          <a:xfrm>
            <a:off x="2141538" y="1154112"/>
            <a:ext cx="4860926" cy="3440114"/>
          </a:xfrm>
          <a:prstGeom prst="rect">
            <a:avLst/>
          </a:prstGeom>
          <a:ln w="12700">
            <a:miter lim="400000"/>
          </a:ln>
        </p:spPr>
      </p:pic>
    </p:spTree>
  </p:cSld>
  <p:clrMapOvr>
    <a:masterClrMapping/>
  </p:clrMapOvr>
  <p:transition spd="slow" advClick="1">
    <p:dissolve/>
  </p:transition>
</p:sld>
</file>

<file path=ppt/slides/slide4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4" name="Shape 193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Network Link Conditioner</a:t>
            </a:r>
          </a:p>
        </p:txBody>
      </p:sp>
      <p:sp>
        <p:nvSpPr>
          <p:cNvPr id="1935" name="Shape 1935"/>
          <p:cNvSpPr/>
          <p:nvPr/>
        </p:nvSpPr>
        <p:spPr>
          <a:xfrm>
            <a:off x="5102225" y="1766888"/>
            <a:ext cx="4041775" cy="2382837"/>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304800" indent="-304800">
              <a:lnSpc>
                <a:spcPct val="80000"/>
              </a:lnSpc>
              <a:spcBef>
                <a:spcPts val="400"/>
              </a:spcBef>
              <a:buSzPct val="75000"/>
              <a:buBlip>
                <a:blip r:embed="rId2"/>
              </a:buBlip>
              <a:defRPr sz="1800">
                <a:solidFill>
                  <a:srgbClr val="000000"/>
                </a:solidFill>
              </a:defRPr>
            </a:pPr>
            <a:r>
              <a:rPr>
                <a:solidFill>
                  <a:srgbClr val="2D2D2B"/>
                </a:solidFill>
              </a:rPr>
              <a:t>In Xcode, choose Xcode &gt; Open Developer Tool &gt; More Developer Tools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Log into the Apple Developer Center</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Download the Hardware IO Tools for Xcode</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Double-click Network Link Conditioner.prefpane</a:t>
            </a:r>
          </a:p>
        </p:txBody>
      </p:sp>
      <p:pic>
        <p:nvPicPr>
          <p:cNvPr id="1936" name="image123.png"/>
          <p:cNvPicPr/>
          <p:nvPr/>
        </p:nvPicPr>
        <p:blipFill>
          <a:blip r:embed="rId3">
            <a:extLst/>
          </a:blip>
          <a:stretch>
            <a:fillRect/>
          </a:stretch>
        </p:blipFill>
        <p:spPr>
          <a:xfrm>
            <a:off x="457200" y="1893888"/>
            <a:ext cx="4040188" cy="2438401"/>
          </a:xfrm>
          <a:prstGeom prst="rect">
            <a:avLst/>
          </a:prstGeom>
          <a:ln w="12700">
            <a:miter lim="400000"/>
          </a:ln>
        </p:spPr>
      </p:pic>
    </p:spTree>
  </p:cSld>
  <p:clrMapOvr>
    <a:masterClrMapping/>
  </p:clrMapOvr>
  <p:transition spd="slow" advClick="1">
    <p:dissolve/>
  </p:transition>
</p:sld>
</file>

<file path=ppt/slides/slide4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8"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39" name="Shape 1939"/>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MOBILE WEB TOOLS &amp; TECHNIQUES</a:t>
            </a:r>
          </a:p>
        </p:txBody>
      </p:sp>
    </p:spTree>
  </p:cSld>
  <p:clrMapOvr>
    <a:masterClrMapping/>
  </p:clrMapOvr>
  <p:transition spd="slow" advClick="1">
    <p:dissolve/>
  </p:transition>
</p:sld>
</file>

<file path=ppt/slides/slide4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1" name="Shape 19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Mobile Web Tools &amp; Techniques</a:t>
            </a:r>
          </a:p>
        </p:txBody>
      </p:sp>
      <p:pic>
        <p:nvPicPr>
          <p:cNvPr id="1942" name="image124.png"/>
          <p:cNvPicPr/>
          <p:nvPr/>
        </p:nvPicPr>
        <p:blipFill>
          <a:blip r:embed="rId2">
            <a:extLst/>
          </a:blip>
          <a:stretch>
            <a:fillRect/>
          </a:stretch>
        </p:blipFill>
        <p:spPr>
          <a:xfrm>
            <a:off x="3278187" y="1154112"/>
            <a:ext cx="2587626" cy="3440114"/>
          </a:xfrm>
          <a:prstGeom prst="rect">
            <a:avLst/>
          </a:prstGeom>
          <a:ln w="12700">
            <a:miter lim="400000"/>
          </a:ln>
        </p:spPr>
      </p:pic>
    </p:spTree>
  </p:cSld>
  <p:clrMapOvr>
    <a:masterClrMapping/>
  </p:clrMapOvr>
  <p:transition spd="slow" advClick="1">
    <p:dissolve/>
  </p:transition>
</p:sld>
</file>

<file path=ppt/slides/slide4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4"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45" name="Shape 194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TIPS AND NOTES</a:t>
            </a:r>
          </a:p>
        </p:txBody>
      </p:sp>
    </p:spTree>
  </p:cSld>
  <p:clrMapOvr>
    <a:masterClrMapping/>
  </p:clrMapOvr>
  <p:transition spd="slow" advClick="1">
    <p:dissolve/>
  </p:transition>
</p:sld>
</file>

<file path=ppt/slides/slide4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7" name="Shape 19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Tips</a:t>
            </a:r>
          </a:p>
        </p:txBody>
      </p:sp>
      <p:sp>
        <p:nvSpPr>
          <p:cNvPr id="1948" name="Shape 1948"/>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Much more sensitive to data types (text.value=var will throw error if var != 'string')</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Less than forgiving than iOS with syntax errors</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Use Monitor/ddms to view logs. Studio sometimes doesn't show all</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Check out adb features: remote shell, push/pull files, launch sqlite to access an app's database</a:t>
            </a:r>
          </a:p>
        </p:txBody>
      </p:sp>
    </p:spTree>
  </p:cSld>
  <p:clrMapOvr>
    <a:masterClrMapping/>
  </p:clrMapOvr>
  <p:transition spd="slow" advClick="1">
    <p:dissolve/>
  </p:transition>
</p:sld>
</file>

<file path=ppt/slides/slide4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0" name="Shape 195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Simulator vs. Emulator</a:t>
            </a:r>
          </a:p>
        </p:txBody>
      </p:sp>
      <p:graphicFrame>
        <p:nvGraphicFramePr>
          <p:cNvPr id="1951" name="Table 1951"/>
          <p:cNvGraphicFramePr/>
          <p:nvPr/>
        </p:nvGraphicFramePr>
        <p:xfrm>
          <a:off x="457200" y="1046162"/>
          <a:ext cx="8229600" cy="371484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43200"/>
                <a:gridCol w="2743200"/>
                <a:gridCol w="2743200"/>
              </a:tblGrid>
              <a:tr h="647700">
                <a:tc>
                  <a:txBody>
                    <a:bodyPr/>
                    <a:lstStyle/>
                    <a:p>
                      <a:pPr lvl="0" algn="ctr">
                        <a:defRPr b="0" i="0" sz="1800">
                          <a:solidFill>
                            <a:srgbClr val="000000"/>
                          </a:solidFill>
                        </a:defRPr>
                      </a:pPr>
                      <a:r>
                        <a:rPr sz="2400">
                          <a:solidFill>
                            <a:srgbClr val="2D2D2B"/>
                          </a:solidFill>
                        </a:rPr>
                        <a:t> </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ctr">
                        <a:defRPr b="0" i="0" sz="1800">
                          <a:solidFill>
                            <a:srgbClr val="000000"/>
                          </a:solidFill>
                        </a:defRPr>
                      </a:pPr>
                      <a:r>
                        <a:rPr b="1" sz="1500">
                          <a:solidFill>
                            <a:srgbClr val="FFFFFF"/>
                          </a:solidFill>
                          <a:latin typeface="inherit"/>
                          <a:ea typeface="inherit"/>
                          <a:cs typeface="inherit"/>
                          <a:sym typeface="inherit"/>
                        </a:rPr>
                        <a:t>iOS Simulator</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ctr">
                        <a:defRPr b="0" i="0" sz="1800">
                          <a:solidFill>
                            <a:srgbClr val="000000"/>
                          </a:solidFill>
                        </a:defRPr>
                      </a:pPr>
                      <a:r>
                        <a:rPr b="1" sz="1500">
                          <a:solidFill>
                            <a:srgbClr val="FFFFFF"/>
                          </a:solidFill>
                          <a:latin typeface="inherit"/>
                          <a:ea typeface="inherit"/>
                          <a:cs typeface="inherit"/>
                          <a:sym typeface="inherit"/>
                        </a:rPr>
                        <a:t>Android Emulator</a:t>
                      </a:r>
                    </a:p>
                  </a:txBody>
                  <a:tcPr marL="45720" marR="45720" marT="45720" marB="45720" anchor="t"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r>
              <a:tr h="647700">
                <a:tc>
                  <a:txBody>
                    <a:bodyPr/>
                    <a:lstStyle/>
                    <a:p>
                      <a:pPr lvl="0" algn="l">
                        <a:defRPr b="0" i="0" sz="1800">
                          <a:solidFill>
                            <a:srgbClr val="000000"/>
                          </a:solidFill>
                        </a:defRPr>
                      </a:pPr>
                      <a:r>
                        <a:rPr b="1" sz="1500">
                          <a:solidFill>
                            <a:srgbClr val="222222"/>
                          </a:solidFill>
                          <a:latin typeface="Museo"/>
                          <a:ea typeface="Museo"/>
                          <a:cs typeface="Museo"/>
                          <a:sym typeface="Museo"/>
                        </a:rPr>
                        <a:t>Description:</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App runs as OS X process</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App runs in real OS inside virtual computer</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r>
              <a:tr h="1333500">
                <a:tc>
                  <a:txBody>
                    <a:bodyPr/>
                    <a:lstStyle/>
                    <a:p>
                      <a:pPr lvl="0" algn="l">
                        <a:defRPr b="0" i="0" sz="1800">
                          <a:solidFill>
                            <a:srgbClr val="000000"/>
                          </a:solidFill>
                        </a:defRPr>
                      </a:pPr>
                      <a:r>
                        <a:rPr b="1" sz="1500">
                          <a:solidFill>
                            <a:srgbClr val="222222"/>
                          </a:solidFill>
                          <a:latin typeface="Museo"/>
                          <a:ea typeface="Museo"/>
                          <a:cs typeface="Museo"/>
                          <a:sym typeface="Museo"/>
                        </a:rPr>
                        <a:t>Good:</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Fast, no code signing steps, use native tools (Console, Instruments) for debugging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Emulate many types of hardware, screen sizes and densities, higher-fidelity representation of device environment</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r>
              <a:tr h="1085850">
                <a:tc>
                  <a:txBody>
                    <a:bodyPr/>
                    <a:lstStyle/>
                    <a:p>
                      <a:pPr lvl="0" algn="l">
                        <a:defRPr b="0" i="0" sz="1800">
                          <a:solidFill>
                            <a:srgbClr val="000000"/>
                          </a:solidFill>
                        </a:defRPr>
                      </a:pPr>
                      <a:r>
                        <a:rPr b="1" sz="1500">
                          <a:solidFill>
                            <a:srgbClr val="222222"/>
                          </a:solidFill>
                          <a:latin typeface="Museo"/>
                          <a:ea typeface="Museo"/>
                          <a:cs typeface="Museo"/>
                          <a:sym typeface="Museo"/>
                        </a:rPr>
                        <a:t>Bad:</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Unrealistically fast, fewer memory constraints, not case sensitive (unlike device)</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Slow, slow, did we say slow? Debugging tools have limited view of Ti objects</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r>
            </a:tbl>
          </a:graphicData>
        </a:graphic>
      </p:graphicFrame>
    </p:spTree>
  </p:cSld>
  <p:clrMapOvr>
    <a:masterClrMapping/>
  </p:clrMapOvr>
  <p:transition spd="slow" advClick="1">
    <p:dissolve/>
  </p:transition>
</p:sld>
</file>

<file path=ppt/slides/slide4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3" name="Shape 195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954" name="Shape 1954"/>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500">
                <a:solidFill>
                  <a:srgbClr val="2D2D2B"/>
                </a:solidFill>
              </a:rPr>
              <a:t>In this lesson, you:</a:t>
            </a:r>
            <a:endParaRPr sz="2500">
              <a:solidFill>
                <a:srgbClr val="2D2D2B"/>
              </a:solidFill>
            </a:endParaRPr>
          </a:p>
          <a:p>
            <a:pPr lvl="0" marL="0" indent="0" algn="ctr">
              <a:lnSpc>
                <a:spcPct val="90000"/>
              </a:lnSpc>
              <a:buSzTx/>
              <a:buNone/>
              <a:defRPr sz="1800">
                <a:solidFill>
                  <a:srgbClr val="000000"/>
                </a:solidFill>
              </a:defRPr>
            </a:pP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Debugged the JavaScript of a Titanium app using Studio tools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Debugged Android apps using API tools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Debugged iOS apps using API and operating system tools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Debugged Mobile Web apps</a:t>
            </a:r>
          </a:p>
        </p:txBody>
      </p:sp>
    </p:spTree>
  </p:cSld>
  <p:clrMapOvr>
    <a:masterClrMapping/>
  </p:clrMapOvr>
  <p:transition spd="slow" advClick="1">
    <p:dissolve/>
  </p:transition>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body" idx="1"/>
          </p:nvPr>
        </p:nvSpPr>
        <p:spPr>
          <a:xfrm>
            <a:off x="457200" y="1150937"/>
            <a:ext cx="4040188" cy="481013"/>
          </a:xfrm>
          <a:prstGeom prst="rect">
            <a:avLst/>
          </a:prstGeom>
        </p:spPr>
        <p:txBody>
          <a:bodyPr/>
          <a:lstStyle>
            <a:lvl1pPr algn="ctr">
              <a:defRPr cap="none"/>
            </a:lvl1pPr>
          </a:lstStyle>
          <a:p>
            <a:pPr lvl="0">
              <a:defRPr sz="1800">
                <a:solidFill>
                  <a:srgbClr val="000000"/>
                </a:solidFill>
              </a:defRPr>
            </a:pPr>
            <a:r>
              <a:rPr sz="1600">
                <a:solidFill>
                  <a:srgbClr val="A71221"/>
                </a:solidFill>
              </a:rPr>
              <a:t>https://github.com/appcelerator</a:t>
            </a:r>
          </a:p>
        </p:txBody>
      </p:sp>
      <p:pic>
        <p:nvPicPr>
          <p:cNvPr id="245" name="image38.png"/>
          <p:cNvPicPr/>
          <p:nvPr/>
        </p:nvPicPr>
        <p:blipFill>
          <a:blip r:embed="rId2">
            <a:extLst/>
          </a:blip>
          <a:stretch>
            <a:fillRect/>
          </a:stretch>
        </p:blipFill>
        <p:spPr>
          <a:xfrm>
            <a:off x="595312" y="1631950"/>
            <a:ext cx="3763964" cy="2962275"/>
          </a:xfrm>
          <a:prstGeom prst="rect">
            <a:avLst/>
          </a:prstGeom>
          <a:ln w="12700">
            <a:miter lim="400000"/>
          </a:ln>
        </p:spPr>
      </p:pic>
      <p:sp>
        <p:nvSpPr>
          <p:cNvPr id="246" name="Shape 246"/>
          <p:cNvSpPr/>
          <p:nvPr/>
        </p:nvSpPr>
        <p:spPr>
          <a:xfrm>
            <a:off x="4645025" y="1150937"/>
            <a:ext cx="4041775" cy="48101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chor="b">
            <a:normAutofit fontScale="100000" lnSpcReduction="0"/>
          </a:bodyPr>
          <a:lstStyle>
            <a:lvl1pPr algn="ctr">
              <a:lnSpc>
                <a:spcPct val="80000"/>
              </a:lnSpc>
              <a:spcBef>
                <a:spcPts val="300"/>
              </a:spcBef>
              <a:defRPr sz="1400">
                <a:solidFill>
                  <a:srgbClr val="A71221"/>
                </a:solidFill>
              </a:defRPr>
            </a:lvl1pPr>
          </a:lstStyle>
          <a:p>
            <a:pPr lvl="0">
              <a:defRPr sz="1800">
                <a:solidFill>
                  <a:srgbClr val="000000"/>
                </a:solidFill>
              </a:defRPr>
            </a:pPr>
            <a:r>
              <a:rPr sz="1400">
                <a:solidFill>
                  <a:srgbClr val="A71221"/>
                </a:solidFill>
              </a:rPr>
              <a:t>https://github.com/appcelerator-developer-relations</a:t>
            </a:r>
          </a:p>
        </p:txBody>
      </p:sp>
      <p:pic>
        <p:nvPicPr>
          <p:cNvPr id="247" name="image39.png"/>
          <p:cNvPicPr/>
          <p:nvPr/>
        </p:nvPicPr>
        <p:blipFill>
          <a:blip r:embed="rId3">
            <a:extLst/>
          </a:blip>
          <a:stretch>
            <a:fillRect/>
          </a:stretch>
        </p:blipFill>
        <p:spPr>
          <a:xfrm>
            <a:off x="4784725" y="1631950"/>
            <a:ext cx="3762375" cy="2962275"/>
          </a:xfrm>
          <a:prstGeom prst="rect">
            <a:avLst/>
          </a:prstGeom>
          <a:ln w="12700">
            <a:miter lim="400000"/>
          </a:ln>
        </p:spPr>
      </p:pic>
      <p:sp>
        <p:nvSpPr>
          <p:cNvPr id="248" name="Shape 2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 Code</a:t>
            </a:r>
          </a:p>
        </p:txBody>
      </p:sp>
    </p:spTree>
  </p:cSld>
  <p:clrMapOvr>
    <a:masterClrMapping/>
  </p:clrMapOvr>
  <p:transition spd="slow" advClick="1">
    <p:dissolve/>
  </p:transition>
</p:sld>
</file>

<file path=ppt/slides/slide4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6" name="Shape 1956"/>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4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8" name="Shape 195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Deploying for Testing</a:t>
            </a:r>
          </a:p>
        </p:txBody>
      </p:sp>
      <p:sp>
        <p:nvSpPr>
          <p:cNvPr id="1959" name="Shape 1959"/>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4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1" name="Shape 196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1962" name="Shape 196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Deploy an Android app to a device for testing</a:t>
            </a:r>
            <a:endParaRPr sz="2800">
              <a:solidFill>
                <a:srgbClr val="2D2D2B"/>
              </a:solidFill>
            </a:endParaRPr>
          </a:p>
          <a:p>
            <a:pPr lvl="0">
              <a:buBlip>
                <a:blip r:embed="rId2"/>
              </a:buBlip>
              <a:defRPr sz="1800">
                <a:solidFill>
                  <a:srgbClr val="000000"/>
                </a:solidFill>
              </a:defRPr>
            </a:pPr>
            <a:r>
              <a:rPr sz="2800">
                <a:solidFill>
                  <a:srgbClr val="2D2D2B"/>
                </a:solidFill>
              </a:rPr>
              <a:t>Deploy an iOS app to a device for testing</a:t>
            </a:r>
            <a:endParaRPr sz="2800">
              <a:solidFill>
                <a:srgbClr val="2D2D2B"/>
              </a:solidFill>
            </a:endParaRPr>
          </a:p>
          <a:p>
            <a:pPr lvl="0">
              <a:buBlip>
                <a:blip r:embed="rId2"/>
              </a:buBlip>
              <a:defRPr sz="1800">
                <a:solidFill>
                  <a:srgbClr val="000000"/>
                </a:solidFill>
              </a:defRPr>
            </a:pPr>
            <a:r>
              <a:rPr sz="2800">
                <a:solidFill>
                  <a:srgbClr val="2D2D2B"/>
                </a:solidFill>
              </a:rPr>
              <a:t>Determine your options for deploying to remote testers</a:t>
            </a:r>
          </a:p>
        </p:txBody>
      </p:sp>
    </p:spTree>
  </p:cSld>
  <p:clrMapOvr>
    <a:masterClrMapping/>
  </p:clrMapOvr>
  <p:transition spd="slow" advClick="1">
    <p:dissolve/>
  </p:transition>
</p:sld>
</file>

<file path=ppt/slides/slide4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64"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65" name="Shape 196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ANDROID DEPLOYMENT</a:t>
            </a:r>
          </a:p>
        </p:txBody>
      </p:sp>
    </p:spTree>
  </p:cSld>
  <p:clrMapOvr>
    <a:masterClrMapping/>
  </p:clrMapOvr>
  <p:transition spd="slow" advClick="1">
    <p:dissolve/>
  </p:transition>
</p:sld>
</file>

<file path=ppt/slides/slide4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7" name="Shape 196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Deployment Steps:</a:t>
            </a:r>
          </a:p>
        </p:txBody>
      </p:sp>
      <p:sp>
        <p:nvSpPr>
          <p:cNvPr id="1968" name="Shape 1968"/>
          <p:cNvSpPr/>
          <p:nvPr>
            <p:ph type="body" idx="1"/>
          </p:nvPr>
        </p:nvSpPr>
        <p:spPr>
          <a:xfrm>
            <a:off x="457200" y="1154112"/>
            <a:ext cx="8229600" cy="3440113"/>
          </a:xfrm>
          <a:prstGeom prst="rect">
            <a:avLst/>
          </a:prstGeom>
        </p:spPr>
        <p:txBody>
          <a:bodyPr/>
          <a:lstStyle/>
          <a:p>
            <a:pPr lvl="0" marL="514350" indent="-514350">
              <a:buAutoNum type="arabicPeriod" startAt="1"/>
              <a:defRPr sz="1800">
                <a:solidFill>
                  <a:srgbClr val="000000"/>
                </a:solidFill>
              </a:defRPr>
            </a:pPr>
            <a:r>
              <a:rPr sz="2800">
                <a:solidFill>
                  <a:srgbClr val="2D2D2B"/>
                </a:solidFill>
              </a:rPr>
              <a:t>Configure your device for testing</a:t>
            </a:r>
            <a:endParaRPr sz="2800">
              <a:solidFill>
                <a:srgbClr val="2D2D2B"/>
              </a:solidFill>
            </a:endParaRPr>
          </a:p>
          <a:p>
            <a:pPr lvl="0" marL="514350" indent="-514350">
              <a:buAutoNum type="arabicPeriod" startAt="1"/>
              <a:defRPr sz="1800">
                <a:solidFill>
                  <a:srgbClr val="000000"/>
                </a:solidFill>
              </a:defRPr>
            </a:pPr>
            <a:r>
              <a:rPr sz="2800">
                <a:solidFill>
                  <a:srgbClr val="2D2D2B"/>
                </a:solidFill>
              </a:rPr>
              <a:t>Build &amp; deploy</a:t>
            </a:r>
          </a:p>
        </p:txBody>
      </p:sp>
    </p:spTree>
  </p:cSld>
  <p:clrMapOvr>
    <a:masterClrMapping/>
  </p:clrMapOvr>
  <p:transition spd="slow" advClick="1">
    <p:dissolve/>
  </p:transition>
</p:sld>
</file>

<file path=ppt/slides/slide4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0" name="Shape 197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1. Configure Device</a:t>
            </a:r>
          </a:p>
        </p:txBody>
      </p:sp>
      <p:sp>
        <p:nvSpPr>
          <p:cNvPr id="1971" name="Shape 197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Windows/Linux: Install or configure drivers</a:t>
            </a:r>
            <a:endParaRPr sz="2800">
              <a:solidFill>
                <a:srgbClr val="2D2D2B"/>
              </a:solidFill>
            </a:endParaRPr>
          </a:p>
          <a:p>
            <a:pPr lvl="0">
              <a:buBlip>
                <a:blip r:embed="rId2"/>
              </a:buBlip>
              <a:defRPr sz="1800">
                <a:solidFill>
                  <a:srgbClr val="000000"/>
                </a:solidFill>
              </a:defRPr>
            </a:pPr>
            <a:r>
              <a:rPr sz="2800">
                <a:solidFill>
                  <a:srgbClr val="2D2D2B"/>
                </a:solidFill>
              </a:rPr>
              <a:t>Use the proper USB cable (not a charge-only cable)</a:t>
            </a:r>
            <a:endParaRPr sz="2800">
              <a:solidFill>
                <a:srgbClr val="2D2D2B"/>
              </a:solidFill>
            </a:endParaRPr>
          </a:p>
          <a:p>
            <a:pPr lvl="0">
              <a:buBlip>
                <a:blip r:embed="rId2"/>
              </a:buBlip>
              <a:defRPr sz="1800">
                <a:solidFill>
                  <a:srgbClr val="000000"/>
                </a:solidFill>
              </a:defRPr>
            </a:pPr>
            <a:r>
              <a:rPr sz="2800">
                <a:solidFill>
                  <a:srgbClr val="2D2D2B"/>
                </a:solidFill>
              </a:rPr>
              <a:t>Enable the connection on the device</a:t>
            </a:r>
            <a:endParaRPr sz="2800">
              <a:solidFill>
                <a:srgbClr val="2D2D2B"/>
              </a:solidFill>
            </a:endParaRPr>
          </a:p>
          <a:p>
            <a:pPr lvl="0">
              <a:buBlip>
                <a:blip r:embed="rId2"/>
              </a:buBlip>
              <a:defRPr sz="1800">
                <a:solidFill>
                  <a:srgbClr val="000000"/>
                </a:solidFill>
              </a:defRPr>
            </a:pPr>
            <a:r>
              <a:rPr sz="2800">
                <a:solidFill>
                  <a:srgbClr val="2D2D2B"/>
                </a:solidFill>
              </a:rPr>
              <a:t>Jelly Bean: Accept the connection</a:t>
            </a:r>
            <a:endParaRPr sz="2800">
              <a:solidFill>
                <a:srgbClr val="2D2D2B"/>
              </a:solidFill>
            </a:endParaRPr>
          </a:p>
          <a:p>
            <a:pPr lvl="0">
              <a:buBlip>
                <a:blip r:embed="rId2"/>
              </a:buBlip>
              <a:defRPr sz="1800">
                <a:solidFill>
                  <a:srgbClr val="000000"/>
                </a:solidFill>
              </a:defRPr>
            </a:pPr>
            <a:r>
              <a:rPr sz="2800">
                <a:solidFill>
                  <a:srgbClr val="2D2D2B"/>
                </a:solidFill>
              </a:rPr>
              <a:t>Use the right connection mode</a:t>
            </a:r>
          </a:p>
        </p:txBody>
      </p:sp>
    </p:spTree>
  </p:cSld>
  <p:clrMapOvr>
    <a:masterClrMapping/>
  </p:clrMapOvr>
  <p:transition spd="slow" advClick="1">
    <p:dissolve/>
  </p:transition>
</p:sld>
</file>

<file path=ppt/slides/slide4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3" name="Shape 197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1a. Enable Connection on the Device</a:t>
            </a:r>
          </a:p>
        </p:txBody>
      </p:sp>
      <p:sp>
        <p:nvSpPr>
          <p:cNvPr id="1974" name="Shape 1974"/>
          <p:cNvSpPr/>
          <p:nvPr/>
        </p:nvSpPr>
        <p:spPr>
          <a:xfrm>
            <a:off x="5102225" y="1766888"/>
            <a:ext cx="4041775" cy="1607556"/>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Android 4.2+: Settings → About Phone/Tablet, tap on </a:t>
            </a:r>
            <a:r>
              <a:rPr i="1" sz="2000">
                <a:solidFill>
                  <a:srgbClr val="2D2D2B"/>
                </a:solidFill>
              </a:rPr>
              <a:t>build number</a:t>
            </a:r>
            <a:r>
              <a:rPr sz="2000">
                <a:solidFill>
                  <a:srgbClr val="2D2D2B"/>
                </a:solidFill>
              </a:rPr>
              <a:t>seven times. Return to Settings screen, go to Developer Options, turn on USB Debugging.</a:t>
            </a:r>
          </a:p>
        </p:txBody>
      </p:sp>
      <p:pic>
        <p:nvPicPr>
          <p:cNvPr id="1975" name="image125.png"/>
          <p:cNvPicPr/>
          <p:nvPr/>
        </p:nvPicPr>
        <p:blipFill>
          <a:blip r:embed="rId3">
            <a:extLst/>
          </a:blip>
          <a:stretch>
            <a:fillRect/>
          </a:stretch>
        </p:blipFill>
        <p:spPr>
          <a:xfrm>
            <a:off x="228600" y="1566862"/>
            <a:ext cx="2366964" cy="2784476"/>
          </a:xfrm>
          <a:prstGeom prst="rect">
            <a:avLst/>
          </a:prstGeom>
          <a:ln w="12700">
            <a:miter lim="400000"/>
          </a:ln>
        </p:spPr>
      </p:pic>
      <p:pic>
        <p:nvPicPr>
          <p:cNvPr id="1976" name="image126.png"/>
          <p:cNvPicPr/>
          <p:nvPr/>
        </p:nvPicPr>
        <p:blipFill>
          <a:blip r:embed="rId4">
            <a:extLst/>
          </a:blip>
          <a:stretch>
            <a:fillRect/>
          </a:stretch>
        </p:blipFill>
        <p:spPr>
          <a:xfrm>
            <a:off x="2776538" y="1566862"/>
            <a:ext cx="2163762" cy="2784476"/>
          </a:xfrm>
          <a:prstGeom prst="rect">
            <a:avLst/>
          </a:prstGeom>
          <a:ln w="12700">
            <a:miter lim="400000"/>
          </a:ln>
        </p:spPr>
      </p:pic>
    </p:spTree>
  </p:cSld>
  <p:clrMapOvr>
    <a:masterClrMapping/>
  </p:clrMapOvr>
  <p:transition spd="slow" advClick="1">
    <p:dissolve/>
  </p:transition>
</p:sld>
</file>

<file path=ppt/slides/slide4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8" name="Shape 197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2. Local Android deployment</a:t>
            </a:r>
          </a:p>
        </p:txBody>
      </p:sp>
      <p:sp>
        <p:nvSpPr>
          <p:cNvPr id="1979" name="Shape 1979"/>
          <p:cNvSpPr/>
          <p:nvPr/>
        </p:nvSpPr>
        <p:spPr>
          <a:xfrm>
            <a:off x="5102225" y="1766888"/>
            <a:ext cx="4041775" cy="105698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Connect device to USB port</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From Run menu, choose Android Device</a:t>
            </a:r>
          </a:p>
        </p:txBody>
      </p:sp>
      <p:pic>
        <p:nvPicPr>
          <p:cNvPr id="1980" name="image127.png"/>
          <p:cNvPicPr/>
          <p:nvPr/>
        </p:nvPicPr>
        <p:blipFill>
          <a:blip r:embed="rId3">
            <a:extLst/>
          </a:blip>
          <a:stretch>
            <a:fillRect/>
          </a:stretch>
        </p:blipFill>
        <p:spPr>
          <a:xfrm>
            <a:off x="730250" y="1631950"/>
            <a:ext cx="3494088" cy="2962275"/>
          </a:xfrm>
          <a:prstGeom prst="rect">
            <a:avLst/>
          </a:prstGeom>
          <a:ln w="12700">
            <a:miter lim="400000"/>
          </a:ln>
        </p:spPr>
      </p:pic>
    </p:spTree>
  </p:cSld>
  <p:clrMapOvr>
    <a:masterClrMapping/>
  </p:clrMapOvr>
  <p:transition spd="slow" advClick="1">
    <p:dissolve/>
  </p:transition>
</p:sld>
</file>

<file path=ppt/slides/slide4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2" name="Shape 19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2. Remote Android deployment</a:t>
            </a:r>
          </a:p>
        </p:txBody>
      </p:sp>
      <p:sp>
        <p:nvSpPr>
          <p:cNvPr id="1983" name="Shape 1983"/>
          <p:cNvSpPr/>
          <p:nvPr>
            <p:ph type="body" idx="1"/>
          </p:nvPr>
        </p:nvSpPr>
        <p:spPr>
          <a:xfrm>
            <a:off x="457200" y="1154112"/>
            <a:ext cx="8229600" cy="3440113"/>
          </a:xfrm>
          <a:prstGeom prst="rect">
            <a:avLst/>
          </a:prstGeom>
        </p:spPr>
        <p:txBody>
          <a:bodyPr/>
          <a:lstStyle/>
          <a:p>
            <a:pPr lvl="0" marL="0" indent="0">
              <a:buSzTx/>
              <a:buNone/>
              <a:defRPr sz="1800">
                <a:solidFill>
                  <a:srgbClr val="000000"/>
                </a:solidFill>
              </a:defRPr>
            </a:pPr>
            <a:r>
              <a:rPr sz="2800">
                <a:solidFill>
                  <a:srgbClr val="2D2D2B"/>
                </a:solidFill>
              </a:rPr>
              <a:t>Simple: Get the APK to the user's device</a:t>
            </a:r>
            <a:endParaRPr sz="2800">
              <a:solidFill>
                <a:srgbClr val="2D2D2B"/>
              </a:solidFill>
            </a:endParaRPr>
          </a:p>
          <a:p>
            <a:pPr lvl="0" marL="0" indent="0">
              <a:buSzTx/>
              <a:buNone/>
              <a:defRPr sz="1800">
                <a:solidFill>
                  <a:srgbClr val="000000"/>
                </a:solidFill>
              </a:defRPr>
            </a:pPr>
            <a:endParaRPr sz="2800">
              <a:solidFill>
                <a:srgbClr val="2D2D2B"/>
              </a:solidFill>
            </a:endParaRPr>
          </a:p>
          <a:p>
            <a:pPr lvl="0">
              <a:buBlip>
                <a:blip r:embed="rId2"/>
              </a:buBlip>
              <a:defRPr sz="1800">
                <a:solidFill>
                  <a:srgbClr val="000000"/>
                </a:solidFill>
              </a:defRPr>
            </a:pPr>
            <a:r>
              <a:rPr sz="2800">
                <a:solidFill>
                  <a:srgbClr val="2D2D2B"/>
                </a:solidFill>
              </a:rPr>
              <a:t>Email</a:t>
            </a:r>
            <a:endParaRPr sz="2800">
              <a:solidFill>
                <a:srgbClr val="2D2D2B"/>
              </a:solidFill>
            </a:endParaRPr>
          </a:p>
          <a:p>
            <a:pPr lvl="0">
              <a:buBlip>
                <a:blip r:embed="rId2"/>
              </a:buBlip>
              <a:defRPr sz="1800">
                <a:solidFill>
                  <a:srgbClr val="000000"/>
                </a:solidFill>
              </a:defRPr>
            </a:pPr>
            <a:r>
              <a:rPr sz="2800">
                <a:solidFill>
                  <a:srgbClr val="2D2D2B"/>
                </a:solidFill>
              </a:rPr>
              <a:t>Post on a web site (e.g. Dropbox)</a:t>
            </a:r>
            <a:endParaRPr sz="2800">
              <a:solidFill>
                <a:srgbClr val="2D2D2B"/>
              </a:solidFill>
            </a:endParaRPr>
          </a:p>
          <a:p>
            <a:pPr lvl="0">
              <a:buBlip>
                <a:blip r:embed="rId2"/>
              </a:buBlip>
              <a:defRPr sz="1800">
                <a:solidFill>
                  <a:srgbClr val="000000"/>
                </a:solidFill>
              </a:defRPr>
            </a:pPr>
            <a:r>
              <a:rPr sz="2800">
                <a:solidFill>
                  <a:srgbClr val="2D2D2B"/>
                </a:solidFill>
              </a:rPr>
              <a:t>Distribution framework</a:t>
            </a:r>
          </a:p>
        </p:txBody>
      </p:sp>
    </p:spTree>
  </p:cSld>
  <p:clrMapOvr>
    <a:masterClrMapping/>
  </p:clrMapOvr>
  <p:transition spd="slow" advClick="1">
    <p:dissolve/>
  </p:transition>
</p:sld>
</file>

<file path=ppt/slides/slide4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85"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86" name="Shape 1986"/>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iOS DEPLOYMENT FOR TESTING</a:t>
            </a:r>
            <a:br>
              <a:rPr b="1" sz="1066">
                <a:solidFill>
                  <a:srgbClr val="FFFFFE"/>
                </a:solidFill>
              </a:rPr>
            </a:br>
          </a:p>
        </p:txBody>
      </p:sp>
    </p:spTree>
  </p:cSld>
  <p:clrMapOvr>
    <a:masterClrMapping/>
  </p:clrMapOvr>
  <p:transition spd="slow" advClick="1">
    <p:dissolve/>
  </p:transition>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body" idx="1"/>
          </p:nvPr>
        </p:nvSpPr>
        <p:spPr>
          <a:xfrm>
            <a:off x="457200" y="1150937"/>
            <a:ext cx="4040188" cy="481013"/>
          </a:xfrm>
          <a:prstGeom prst="rect">
            <a:avLst/>
          </a:prstGeom>
        </p:spPr>
        <p:txBody>
          <a:bodyPr/>
          <a:lstStyle>
            <a:lvl1pPr algn="ctr">
              <a:defRPr cap="none"/>
            </a:lvl1pPr>
          </a:lstStyle>
          <a:p>
            <a:pPr lvl="0">
              <a:defRPr sz="1800">
                <a:solidFill>
                  <a:srgbClr val="000000"/>
                </a:solidFill>
              </a:defRPr>
            </a:pPr>
            <a:r>
              <a:rPr sz="1600">
                <a:solidFill>
                  <a:srgbClr val="A71221"/>
                </a:solidFill>
              </a:rPr>
              <a:t>support.appcelerator.com</a:t>
            </a:r>
          </a:p>
        </p:txBody>
      </p:sp>
      <p:pic>
        <p:nvPicPr>
          <p:cNvPr id="251" name="image40.png"/>
          <p:cNvPicPr/>
          <p:nvPr/>
        </p:nvPicPr>
        <p:blipFill>
          <a:blip r:embed="rId2">
            <a:extLst/>
          </a:blip>
          <a:stretch>
            <a:fillRect/>
          </a:stretch>
        </p:blipFill>
        <p:spPr>
          <a:xfrm>
            <a:off x="593725" y="1631950"/>
            <a:ext cx="3767138" cy="2962275"/>
          </a:xfrm>
          <a:prstGeom prst="rect">
            <a:avLst/>
          </a:prstGeom>
          <a:ln w="12700">
            <a:miter lim="400000"/>
          </a:ln>
        </p:spPr>
      </p:pic>
      <p:sp>
        <p:nvSpPr>
          <p:cNvPr id="252" name="Shape 252"/>
          <p:cNvSpPr/>
          <p:nvPr/>
        </p:nvSpPr>
        <p:spPr>
          <a:xfrm>
            <a:off x="4645025" y="1150937"/>
            <a:ext cx="4041775" cy="48101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chor="b">
            <a:normAutofit fontScale="100000" lnSpcReduction="0"/>
          </a:bodyPr>
          <a:lstStyle>
            <a:lvl1pPr algn="ctr">
              <a:spcBef>
                <a:spcPts val="300"/>
              </a:spcBef>
              <a:defRPr>
                <a:solidFill>
                  <a:srgbClr val="A71221"/>
                </a:solidFill>
              </a:defRPr>
            </a:lvl1pPr>
          </a:lstStyle>
          <a:p>
            <a:pPr lvl="0">
              <a:defRPr sz="1800">
                <a:solidFill>
                  <a:srgbClr val="000000"/>
                </a:solidFill>
              </a:defRPr>
            </a:pPr>
            <a:r>
              <a:rPr sz="1600">
                <a:solidFill>
                  <a:srgbClr val="A71221"/>
                </a:solidFill>
              </a:rPr>
              <a:t>developer.appcelerator.com/questions/newest</a:t>
            </a:r>
          </a:p>
        </p:txBody>
      </p:sp>
      <p:pic>
        <p:nvPicPr>
          <p:cNvPr id="253" name="image41.png"/>
          <p:cNvPicPr/>
          <p:nvPr/>
        </p:nvPicPr>
        <p:blipFill>
          <a:blip r:embed="rId3">
            <a:extLst/>
          </a:blip>
          <a:stretch>
            <a:fillRect/>
          </a:stretch>
        </p:blipFill>
        <p:spPr>
          <a:xfrm>
            <a:off x="4660900" y="1631950"/>
            <a:ext cx="4010025" cy="2962275"/>
          </a:xfrm>
          <a:prstGeom prst="rect">
            <a:avLst/>
          </a:prstGeom>
          <a:ln w="12700">
            <a:miter lim="400000"/>
          </a:ln>
        </p:spPr>
      </p:pic>
      <p:sp>
        <p:nvSpPr>
          <p:cNvPr id="254" name="Shape 25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Getting Help</a:t>
            </a:r>
          </a:p>
        </p:txBody>
      </p:sp>
    </p:spTree>
  </p:cSld>
  <p:clrMapOvr>
    <a:masterClrMapping/>
  </p:clrMapOvr>
  <p:transition spd="slow" advClick="1">
    <p:dissolve/>
  </p:transition>
</p:sld>
</file>

<file path=ppt/slides/slide4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8" name="Shape 198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deployment steps:</a:t>
            </a:r>
          </a:p>
        </p:txBody>
      </p:sp>
      <p:sp>
        <p:nvSpPr>
          <p:cNvPr id="1989" name="Shape 1989"/>
          <p:cNvSpPr/>
          <p:nvPr>
            <p:ph type="body" idx="1"/>
          </p:nvPr>
        </p:nvSpPr>
        <p:spPr>
          <a:xfrm>
            <a:off x="457200" y="1154112"/>
            <a:ext cx="8229600" cy="3440113"/>
          </a:xfrm>
          <a:prstGeom prst="rect">
            <a:avLst/>
          </a:prstGeom>
        </p:spPr>
        <p:txBody>
          <a:bodyPr/>
          <a:lstStyle/>
          <a:p>
            <a:pPr lvl="0" marL="514350" indent="-514350">
              <a:lnSpc>
                <a:spcPct val="90000"/>
              </a:lnSpc>
              <a:buAutoNum type="arabicPeriod" startAt="1"/>
              <a:defRPr sz="1800">
                <a:solidFill>
                  <a:srgbClr val="000000"/>
                </a:solidFill>
              </a:defRPr>
            </a:pPr>
            <a:r>
              <a:rPr sz="2800">
                <a:solidFill>
                  <a:srgbClr val="2D2D2B"/>
                </a:solidFill>
              </a:rPr>
              <a:t>Register for Apple's Developer program</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Create a developer certificate</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Register your devices</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Create an app ID</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Create a provisioning profile</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Install the provisioning profile</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Build &amp; install</a:t>
            </a:r>
          </a:p>
        </p:txBody>
      </p:sp>
    </p:spTree>
  </p:cSld>
  <p:clrMapOvr>
    <a:masterClrMapping/>
  </p:clrMapOvr>
  <p:transition spd="slow" advClick="1">
    <p:dissolve/>
  </p:transition>
</p:sld>
</file>

<file path=ppt/slides/slide4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1" name="Shape 199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1. Apple Developer Program</a:t>
            </a:r>
          </a:p>
        </p:txBody>
      </p:sp>
      <p:sp>
        <p:nvSpPr>
          <p:cNvPr id="1992" name="Shape 199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Download &amp; install Xcode from the App Store</a:t>
            </a:r>
            <a:endParaRPr sz="2800">
              <a:solidFill>
                <a:srgbClr val="2D2D2B"/>
              </a:solidFill>
            </a:endParaRPr>
          </a:p>
          <a:p>
            <a:pPr lvl="0">
              <a:buBlip>
                <a:blip r:embed="rId2"/>
              </a:buBlip>
              <a:defRPr sz="1800">
                <a:solidFill>
                  <a:srgbClr val="000000"/>
                </a:solidFill>
              </a:defRPr>
            </a:pPr>
            <a:r>
              <a:rPr sz="2800">
                <a:solidFill>
                  <a:srgbClr val="2D2D2B"/>
                </a:solidFill>
              </a:rPr>
              <a:t>Register for Apple Developer program</a:t>
            </a:r>
            <a:endParaRPr sz="2800">
              <a:solidFill>
                <a:srgbClr val="2D2D2B"/>
              </a:solidFill>
            </a:endParaRPr>
          </a:p>
          <a:p>
            <a:pPr lvl="0">
              <a:buBlip>
                <a:blip r:embed="rId2"/>
              </a:buBlip>
              <a:defRPr sz="1800">
                <a:solidFill>
                  <a:srgbClr val="000000"/>
                </a:solidFill>
              </a:defRPr>
            </a:pPr>
            <a:r>
              <a:rPr sz="2800">
                <a:solidFill>
                  <a:srgbClr val="2D2D2B"/>
                </a:solidFill>
              </a:rPr>
              <a:t>Pay Apple's annual fee</a:t>
            </a:r>
            <a:endParaRPr sz="2800">
              <a:solidFill>
                <a:srgbClr val="2D2D2B"/>
              </a:solidFill>
            </a:endParaRPr>
          </a:p>
          <a:p>
            <a:pPr lvl="0">
              <a:buBlip>
                <a:blip r:embed="rId2"/>
              </a:buBlip>
              <a:defRPr sz="1800">
                <a:solidFill>
                  <a:srgbClr val="000000"/>
                </a:solidFill>
              </a:defRPr>
            </a:pPr>
            <a:r>
              <a:rPr sz="2800">
                <a:solidFill>
                  <a:srgbClr val="2D2D2B"/>
                </a:solidFill>
              </a:rPr>
              <a:t>Apple offers Individual, Company, Enterprise, &amp; University programs</a:t>
            </a:r>
            <a:br>
              <a:rPr sz="2800">
                <a:solidFill>
                  <a:srgbClr val="2D2D2B"/>
                </a:solidFill>
              </a:rPr>
            </a:br>
          </a:p>
        </p:txBody>
      </p:sp>
    </p:spTree>
  </p:cSld>
  <p:clrMapOvr>
    <a:masterClrMapping/>
  </p:clrMapOvr>
  <p:transition spd="slow" advClick="1">
    <p:dissolve/>
  </p:transition>
</p:sld>
</file>

<file path=ppt/slides/slide4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4" name="Shape 199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2. Developer's certificate</a:t>
            </a:r>
          </a:p>
        </p:txBody>
      </p:sp>
      <p:pic>
        <p:nvPicPr>
          <p:cNvPr id="1995" name="image128.png" descr="dev-cert.png"/>
          <p:cNvPicPr/>
          <p:nvPr/>
        </p:nvPicPr>
        <p:blipFill>
          <a:blip r:embed="rId2">
            <a:extLst/>
          </a:blip>
          <a:stretch>
            <a:fillRect/>
          </a:stretch>
        </p:blipFill>
        <p:spPr>
          <a:xfrm>
            <a:off x="2334411" y="902220"/>
            <a:ext cx="4241281" cy="4241280"/>
          </a:xfrm>
          <a:prstGeom prst="rect">
            <a:avLst/>
          </a:prstGeom>
          <a:ln w="12700">
            <a:miter lim="400000"/>
          </a:ln>
        </p:spPr>
      </p:pic>
    </p:spTree>
  </p:cSld>
  <p:clrMapOvr>
    <a:masterClrMapping/>
  </p:clrMapOvr>
  <p:transition spd="slow" advClick="1">
    <p:dissolve/>
  </p:transition>
</p:sld>
</file>

<file path=ppt/slides/slide4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7" name="Shape 19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3. Register devices</a:t>
            </a:r>
          </a:p>
        </p:txBody>
      </p:sp>
      <p:pic>
        <p:nvPicPr>
          <p:cNvPr id="1998" name="image129.png" descr="device.png"/>
          <p:cNvPicPr/>
          <p:nvPr/>
        </p:nvPicPr>
        <p:blipFill>
          <a:blip r:embed="rId2">
            <a:extLst/>
          </a:blip>
          <a:srcRect l="8753" t="4906" r="5496" b="8519"/>
          <a:stretch>
            <a:fillRect/>
          </a:stretch>
        </p:blipFill>
        <p:spPr>
          <a:xfrm>
            <a:off x="1836615" y="866269"/>
            <a:ext cx="4236498" cy="4277232"/>
          </a:xfrm>
          <a:prstGeom prst="rect">
            <a:avLst/>
          </a:prstGeom>
          <a:ln w="12700">
            <a:miter lim="400000"/>
          </a:ln>
        </p:spPr>
      </p:pic>
    </p:spTree>
  </p:cSld>
  <p:clrMapOvr>
    <a:masterClrMapping/>
  </p:clrMapOvr>
  <p:transition spd="slow" advClick="1">
    <p:dissolve/>
  </p:transition>
</p:sld>
</file>

<file path=ppt/slides/slide4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0" name="Shape 20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4. Create an AppID</a:t>
            </a:r>
          </a:p>
        </p:txBody>
      </p:sp>
      <p:sp>
        <p:nvSpPr>
          <p:cNvPr id="2001" name="Shape 200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Unique identifier for your app</a:t>
            </a:r>
            <a:endParaRPr sz="2800">
              <a:solidFill>
                <a:srgbClr val="2D2D2B"/>
              </a:solidFill>
            </a:endParaRPr>
          </a:p>
          <a:p>
            <a:pPr lvl="0">
              <a:buBlip>
                <a:blip r:embed="rId2"/>
              </a:buBlip>
              <a:defRPr sz="1800">
                <a:solidFill>
                  <a:srgbClr val="000000"/>
                </a:solidFill>
              </a:defRPr>
            </a:pPr>
            <a:r>
              <a:rPr sz="2800">
                <a:solidFill>
                  <a:srgbClr val="2D2D2B"/>
                </a:solidFill>
              </a:rPr>
              <a:t>Bundle Seed ID - 10 character universally unique</a:t>
            </a:r>
            <a:endParaRPr sz="2800">
              <a:solidFill>
                <a:srgbClr val="2D2D2B"/>
              </a:solidFill>
            </a:endParaRPr>
          </a:p>
          <a:p>
            <a:pPr lvl="0">
              <a:buBlip>
                <a:blip r:embed="rId2"/>
              </a:buBlip>
              <a:defRPr sz="1800">
                <a:solidFill>
                  <a:srgbClr val="000000"/>
                </a:solidFill>
              </a:defRPr>
            </a:pPr>
            <a:r>
              <a:rPr sz="2800">
                <a:solidFill>
                  <a:srgbClr val="2D2D2B"/>
                </a:solidFill>
              </a:rPr>
              <a:t>CF Bundle Identifier - app name or wildcard</a:t>
            </a:r>
            <a:endParaRPr sz="2800">
              <a:solidFill>
                <a:srgbClr val="2D2D2B"/>
              </a:solidFill>
            </a:endParaRPr>
          </a:p>
          <a:p>
            <a:pPr lvl="0">
              <a:buBlip>
                <a:blip r:embed="rId2"/>
              </a:buBlip>
              <a:defRPr sz="1800">
                <a:solidFill>
                  <a:srgbClr val="000000"/>
                </a:solidFill>
              </a:defRPr>
            </a:pPr>
            <a:r>
              <a:rPr sz="2800">
                <a:solidFill>
                  <a:srgbClr val="2D2D2B"/>
                </a:solidFill>
              </a:rPr>
              <a:t>Bundle Identifier must be unique for Push, In-App purchases, Game Center</a:t>
            </a:r>
            <a:br>
              <a:rPr sz="2800">
                <a:solidFill>
                  <a:srgbClr val="2D2D2B"/>
                </a:solidFill>
              </a:rPr>
            </a:br>
          </a:p>
        </p:txBody>
      </p:sp>
    </p:spTree>
  </p:cSld>
  <p:clrMapOvr>
    <a:masterClrMapping/>
  </p:clrMapOvr>
  <p:transition spd="slow" advClick="1">
    <p:dissolve/>
  </p:transition>
</p:sld>
</file>

<file path=ppt/slides/slide4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3" name="Shape 200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5. Provisioning profile</a:t>
            </a:r>
          </a:p>
        </p:txBody>
      </p:sp>
      <p:pic>
        <p:nvPicPr>
          <p:cNvPr id="2004" name="image130.png" descr="Screen Shot 2014-07-17 at 8.20.02 PM.png"/>
          <p:cNvPicPr/>
          <p:nvPr/>
        </p:nvPicPr>
        <p:blipFill>
          <a:blip r:embed="rId2">
            <a:extLst/>
          </a:blip>
          <a:stretch>
            <a:fillRect/>
          </a:stretch>
        </p:blipFill>
        <p:spPr>
          <a:xfrm>
            <a:off x="2058469" y="1154112"/>
            <a:ext cx="5027062" cy="3440114"/>
          </a:xfrm>
          <a:prstGeom prst="rect">
            <a:avLst/>
          </a:prstGeom>
          <a:ln w="12700">
            <a:miter lim="400000"/>
          </a:ln>
        </p:spPr>
      </p:pic>
    </p:spTree>
  </p:cSld>
  <p:clrMapOvr>
    <a:masterClrMapping/>
  </p:clrMapOvr>
  <p:transition spd="slow" advClick="1">
    <p:dissolve/>
  </p:transition>
</p:sld>
</file>

<file path=ppt/slides/slide4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6" name="Shape 200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b="0" cap="small" sz="1728"/>
            </a:lvl1pPr>
          </a:lstStyle>
          <a:p>
            <a:pPr lvl="0">
              <a:defRPr cap="none" sz="1800">
                <a:solidFill>
                  <a:srgbClr val="000000"/>
                </a:solidFill>
              </a:defRPr>
            </a:pPr>
            <a:r>
              <a:rPr cap="small" sz="1728">
                <a:solidFill>
                  <a:srgbClr val="A71220"/>
                </a:solidFill>
              </a:rPr>
              <a:t>6. Install the provisioning profile</a:t>
            </a:r>
          </a:p>
        </p:txBody>
      </p:sp>
      <p:pic>
        <p:nvPicPr>
          <p:cNvPr id="2007" name="image131.png"/>
          <p:cNvPicPr/>
          <p:nvPr/>
        </p:nvPicPr>
        <p:blipFill>
          <a:blip r:embed="rId2">
            <a:extLst/>
          </a:blip>
          <a:stretch>
            <a:fillRect/>
          </a:stretch>
        </p:blipFill>
        <p:spPr>
          <a:xfrm>
            <a:off x="2927350" y="1763713"/>
            <a:ext cx="3289300" cy="2220912"/>
          </a:xfrm>
          <a:prstGeom prst="rect">
            <a:avLst/>
          </a:prstGeom>
          <a:ln w="12700">
            <a:miter lim="400000"/>
          </a:ln>
        </p:spPr>
      </p:pic>
      <p:sp>
        <p:nvSpPr>
          <p:cNvPr id="2008" name="Shape 2008"/>
          <p:cNvSpPr/>
          <p:nvPr/>
        </p:nvSpPr>
        <p:spPr>
          <a:xfrm>
            <a:off x="2954338" y="1216025"/>
            <a:ext cx="2887663"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latin typeface="Open Sans"/>
                <a:ea typeface="Open Sans"/>
                <a:cs typeface="Open Sans"/>
                <a:sym typeface="Open Sans"/>
              </a:defRPr>
            </a:lvl1pPr>
          </a:lstStyle>
          <a:p>
            <a:pPr lvl="0">
              <a:defRPr cap="none" sz="1800">
                <a:solidFill>
                  <a:srgbClr val="000000"/>
                </a:solidFill>
              </a:defRPr>
            </a:pPr>
            <a:r>
              <a:rPr cap="all" sz="1000">
                <a:solidFill>
                  <a:srgbClr val="3C3C3B"/>
                </a:solidFill>
              </a:rPr>
              <a:t>Option 1: Drag &amp; Drop to Xcode</a:t>
            </a:r>
          </a:p>
        </p:txBody>
      </p:sp>
    </p:spTree>
  </p:cSld>
  <p:clrMapOvr>
    <a:masterClrMapping/>
  </p:clrMapOvr>
  <p:transition spd="slow" advClick="1">
    <p:dissolve/>
  </p:transition>
</p:sld>
</file>

<file path=ppt/slides/slide4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0" name="Shape 201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b="0" cap="small" sz="1728"/>
            </a:lvl1pPr>
          </a:lstStyle>
          <a:p>
            <a:pPr lvl="0">
              <a:defRPr cap="none" sz="1800">
                <a:solidFill>
                  <a:srgbClr val="000000"/>
                </a:solidFill>
              </a:defRPr>
            </a:pPr>
            <a:r>
              <a:rPr cap="small" sz="1728">
                <a:solidFill>
                  <a:srgbClr val="A71220"/>
                </a:solidFill>
              </a:rPr>
              <a:t>6. Install the provisioning profile</a:t>
            </a:r>
          </a:p>
        </p:txBody>
      </p:sp>
      <p:sp>
        <p:nvSpPr>
          <p:cNvPr id="2011" name="Shape 2011"/>
          <p:cNvSpPr/>
          <p:nvPr/>
        </p:nvSpPr>
        <p:spPr>
          <a:xfrm>
            <a:off x="1381125" y="1044575"/>
            <a:ext cx="3030539"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latin typeface="Open Sans"/>
                <a:ea typeface="Open Sans"/>
                <a:cs typeface="Open Sans"/>
                <a:sym typeface="Open Sans"/>
              </a:defRPr>
            </a:lvl1pPr>
          </a:lstStyle>
          <a:p>
            <a:pPr lvl="0">
              <a:defRPr cap="none" sz="1800">
                <a:solidFill>
                  <a:srgbClr val="000000"/>
                </a:solidFill>
              </a:defRPr>
            </a:pPr>
            <a:r>
              <a:rPr cap="all" sz="1000">
                <a:solidFill>
                  <a:srgbClr val="3C3C3B"/>
                </a:solidFill>
              </a:rPr>
              <a:t>Option 2: Install via Titanium Studio</a:t>
            </a:r>
          </a:p>
        </p:txBody>
      </p:sp>
      <p:pic>
        <p:nvPicPr>
          <p:cNvPr id="2012" name="image132.png"/>
          <p:cNvPicPr/>
          <p:nvPr/>
        </p:nvPicPr>
        <p:blipFill>
          <a:blip r:embed="rId2">
            <a:extLst/>
          </a:blip>
          <a:stretch>
            <a:fillRect/>
          </a:stretch>
        </p:blipFill>
        <p:spPr>
          <a:xfrm>
            <a:off x="1381125" y="1449387"/>
            <a:ext cx="6381750" cy="3440114"/>
          </a:xfrm>
          <a:prstGeom prst="rect">
            <a:avLst/>
          </a:prstGeom>
          <a:ln w="12700">
            <a:miter lim="400000"/>
          </a:ln>
        </p:spPr>
      </p:pic>
    </p:spTree>
  </p:cSld>
  <p:clrMapOvr>
    <a:masterClrMapping/>
  </p:clrMapOvr>
  <p:transition spd="slow" advClick="1">
    <p:dissolve/>
  </p:transition>
</p:sld>
</file>

<file path=ppt/slides/slide4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4" name="Shape 20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7. Installing to local test device</a:t>
            </a:r>
          </a:p>
        </p:txBody>
      </p:sp>
      <p:sp>
        <p:nvSpPr>
          <p:cNvPr id="2015" name="Shape 201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Connect via USB</a:t>
            </a:r>
            <a:endParaRPr sz="2800">
              <a:solidFill>
                <a:srgbClr val="2D2D2B"/>
              </a:solidFill>
            </a:endParaRPr>
          </a:p>
          <a:p>
            <a:pPr lvl="0">
              <a:buBlip>
                <a:blip r:embed="rId2"/>
              </a:buBlip>
              <a:defRPr sz="1800">
                <a:solidFill>
                  <a:srgbClr val="000000"/>
                </a:solidFill>
              </a:defRPr>
            </a:pPr>
            <a:r>
              <a:rPr sz="2800">
                <a:solidFill>
                  <a:srgbClr val="2D2D2B"/>
                </a:solidFill>
              </a:rPr>
              <a:t>Choose iOS Device from Run menu</a:t>
            </a:r>
            <a:endParaRPr sz="2800">
              <a:solidFill>
                <a:srgbClr val="2D2D2B"/>
              </a:solidFill>
            </a:endParaRPr>
          </a:p>
          <a:p>
            <a:pPr lvl="0">
              <a:buBlip>
                <a:blip r:embed="rId2"/>
              </a:buBlip>
              <a:defRPr sz="1800">
                <a:solidFill>
                  <a:srgbClr val="000000"/>
                </a:solidFill>
              </a:defRPr>
            </a:pPr>
            <a:r>
              <a:rPr sz="2800">
                <a:solidFill>
                  <a:srgbClr val="2D2D2B"/>
                </a:solidFill>
              </a:rPr>
              <a:t>Sync your app directly (skiping iTunes) or via iTunes</a:t>
            </a:r>
          </a:p>
        </p:txBody>
      </p:sp>
      <p:pic>
        <p:nvPicPr>
          <p:cNvPr id="2016" name="image133.png" descr="Screen Shot 2014-07-17 at 8.22.21 PM.png"/>
          <p:cNvPicPr/>
          <p:nvPr/>
        </p:nvPicPr>
        <p:blipFill>
          <a:blip r:embed="rId3">
            <a:extLst/>
          </a:blip>
          <a:stretch>
            <a:fillRect/>
          </a:stretch>
        </p:blipFill>
        <p:spPr>
          <a:xfrm>
            <a:off x="1964103" y="2704280"/>
            <a:ext cx="4815744" cy="2361067"/>
          </a:xfrm>
          <a:prstGeom prst="rect">
            <a:avLst/>
          </a:prstGeom>
          <a:ln w="12700">
            <a:miter lim="400000"/>
          </a:ln>
        </p:spPr>
      </p:pic>
    </p:spTree>
  </p:cSld>
  <p:clrMapOvr>
    <a:masterClrMapping/>
  </p:clrMapOvr>
  <p:transition spd="slow" advClick="1">
    <p:dissolve/>
  </p:transition>
</p:sld>
</file>

<file path=ppt/slides/slide4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8" name="Shape 201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7. Distributing to remote testers</a:t>
            </a:r>
          </a:p>
        </p:txBody>
      </p:sp>
      <p:sp>
        <p:nvSpPr>
          <p:cNvPr id="2019" name="Shape 2019"/>
          <p:cNvSpPr/>
          <p:nvPr>
            <p:ph type="body" idx="1"/>
          </p:nvPr>
        </p:nvSpPr>
        <p:spPr>
          <a:xfrm>
            <a:off x="457200" y="1154112"/>
            <a:ext cx="8229600" cy="3440113"/>
          </a:xfrm>
          <a:prstGeom prst="rect">
            <a:avLst/>
          </a:prstGeom>
        </p:spPr>
        <p:txBody>
          <a:bodyPr/>
          <a:lstStyle/>
          <a:p>
            <a:pPr lvl="0" marL="0" indent="0">
              <a:lnSpc>
                <a:spcPct val="80000"/>
              </a:lnSpc>
              <a:buSzTx/>
              <a:buNone/>
              <a:defRPr sz="1800">
                <a:solidFill>
                  <a:srgbClr val="000000"/>
                </a:solidFill>
              </a:defRPr>
            </a:pPr>
            <a:r>
              <a:rPr sz="2500">
                <a:solidFill>
                  <a:srgbClr val="2D2D2B"/>
                </a:solidFill>
              </a:rPr>
              <a:t>Email mobileprovision file and IPA</a:t>
            </a:r>
            <a:endParaRPr sz="2500">
              <a:solidFill>
                <a:srgbClr val="2D2D2B"/>
              </a:solidFill>
            </a:endParaRPr>
          </a:p>
          <a:p>
            <a:pPr lvl="0" marL="0" indent="0">
              <a:lnSpc>
                <a:spcPct val="80000"/>
              </a:lnSpc>
              <a:buSzTx/>
              <a:buNone/>
              <a:defRPr sz="1800">
                <a:solidFill>
                  <a:srgbClr val="000000"/>
                </a:solidFill>
              </a:defRPr>
            </a:pPr>
            <a:endParaRPr sz="2500">
              <a:solidFill>
                <a:srgbClr val="2D2D2B"/>
              </a:solidFill>
            </a:endParaRPr>
          </a:p>
          <a:p>
            <a:pPr lvl="0" marL="0" indent="0">
              <a:lnSpc>
                <a:spcPct val="80000"/>
              </a:lnSpc>
              <a:buSzTx/>
              <a:buNone/>
              <a:defRPr sz="1800">
                <a:solidFill>
                  <a:srgbClr val="000000"/>
                </a:solidFill>
              </a:defRPr>
            </a:pPr>
            <a:r>
              <a:rPr sz="2500">
                <a:solidFill>
                  <a:srgbClr val="2D2D2B"/>
                </a:solidFill>
              </a:rPr>
              <a:t>Over-the-air distribution systems:</a:t>
            </a:r>
            <a:endParaRPr sz="2500">
              <a:solidFill>
                <a:srgbClr val="2D2D2B"/>
              </a:solidFill>
            </a:endParaRPr>
          </a:p>
          <a:p>
            <a:pPr lvl="0" marL="0" indent="0">
              <a:lnSpc>
                <a:spcPct val="80000"/>
              </a:lnSpc>
              <a:buSzTx/>
              <a:buNone/>
              <a:defRPr sz="1800">
                <a:solidFill>
                  <a:srgbClr val="000000"/>
                </a:solidFill>
              </a:defRPr>
            </a:pP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TestFlight (Apple)</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Airwatch</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Custom server (Easy)</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Mobileiron</a:t>
            </a:r>
          </a:p>
        </p:txBody>
      </p:sp>
    </p:spTree>
  </p:cSld>
  <p:clrMapOvr>
    <a:masterClrMapping/>
  </p:clrMapOvr>
  <p:transition spd="slow" advClick="1">
    <p:dissolve/>
  </p:transition>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257" name="Shape 25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Explored the market, features, and typical use-cases for Titanium</a:t>
            </a:r>
            <a:endParaRPr sz="2800">
              <a:solidFill>
                <a:srgbClr val="2D2D2B"/>
              </a:solidFill>
            </a:endParaRPr>
          </a:p>
          <a:p>
            <a:pPr lvl="0">
              <a:buBlip>
                <a:blip r:embed="rId2"/>
              </a:buBlip>
              <a:defRPr sz="1800">
                <a:solidFill>
                  <a:srgbClr val="000000"/>
                </a:solidFill>
              </a:defRPr>
            </a:pPr>
            <a:r>
              <a:rPr sz="2800">
                <a:solidFill>
                  <a:srgbClr val="2D2D2B"/>
                </a:solidFill>
              </a:rPr>
              <a:t>Examined the basic Titanium architecture</a:t>
            </a:r>
            <a:endParaRPr sz="2800">
              <a:solidFill>
                <a:srgbClr val="2D2D2B"/>
              </a:solidFill>
            </a:endParaRPr>
          </a:p>
          <a:p>
            <a:pPr lvl="0">
              <a:buBlip>
                <a:blip r:embed="rId2"/>
              </a:buBlip>
              <a:defRPr sz="1800">
                <a:solidFill>
                  <a:srgbClr val="000000"/>
                </a:solidFill>
              </a:defRPr>
            </a:pPr>
            <a:r>
              <a:rPr sz="2800">
                <a:solidFill>
                  <a:srgbClr val="2D2D2B"/>
                </a:solidFill>
              </a:rPr>
              <a:t>Examined the steps in the app development process</a:t>
            </a:r>
            <a:endParaRPr sz="2800">
              <a:solidFill>
                <a:srgbClr val="2D2D2B"/>
              </a:solidFill>
            </a:endParaRPr>
          </a:p>
          <a:p>
            <a:pPr lvl="0">
              <a:buBlip>
                <a:blip r:embed="rId2"/>
              </a:buBlip>
              <a:defRPr sz="1800">
                <a:solidFill>
                  <a:srgbClr val="000000"/>
                </a:solidFill>
              </a:defRPr>
            </a:pPr>
            <a:r>
              <a:rPr sz="2800">
                <a:solidFill>
                  <a:srgbClr val="2D2D2B"/>
                </a:solidFill>
              </a:rPr>
              <a:t>Discovered the resources available to help developers</a:t>
            </a:r>
          </a:p>
        </p:txBody>
      </p:sp>
    </p:spTree>
  </p:cSld>
  <p:clrMapOvr>
    <a:masterClrMapping/>
  </p:clrMapOvr>
  <p:transition spd="slow" advClick="1">
    <p:dissolve/>
  </p:transition>
</p:sld>
</file>

<file path=ppt/slides/slide4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1" name="Shape 202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2022" name="Shape 2022"/>
          <p:cNvSpPr/>
          <p:nvPr>
            <p:ph type="body" idx="1"/>
          </p:nvPr>
        </p:nvSpPr>
        <p:spPr>
          <a:xfrm>
            <a:off x="457200" y="1154112"/>
            <a:ext cx="8229600" cy="3440113"/>
          </a:xfrm>
          <a:prstGeom prst="rect">
            <a:avLst/>
          </a:prstGeom>
        </p:spPr>
        <p:txBody>
          <a:bodyPr/>
          <a:lstStyle/>
          <a:p>
            <a:pPr lvl="0" marL="0" indent="0" algn="ctr" defTabSz="403908">
              <a:buSzTx/>
              <a:buNone/>
              <a:defRPr sz="1800">
                <a:solidFill>
                  <a:srgbClr val="000000"/>
                </a:solidFill>
              </a:defRPr>
            </a:pPr>
            <a:r>
              <a:rPr b="1" sz="2772">
                <a:solidFill>
                  <a:srgbClr val="2D2D2B"/>
                </a:solidFill>
              </a:rPr>
              <a:t>In this lesson, you:</a:t>
            </a:r>
            <a:endParaRPr b="1" sz="2772">
              <a:solidFill>
                <a:srgbClr val="2D2D2B"/>
              </a:solidFill>
            </a:endParaRPr>
          </a:p>
          <a:p>
            <a:pPr lvl="0" marL="0" indent="0" algn="ctr" defTabSz="403908">
              <a:buSzTx/>
              <a:buNone/>
              <a:defRPr sz="1800">
                <a:solidFill>
                  <a:srgbClr val="000000"/>
                </a:solidFill>
              </a:defRPr>
            </a:pPr>
            <a:endParaRPr b="1"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Learned how to deploy an Android app to a device for testing</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Learned how to deploy an iOS app to a device for testing</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Explored options for deploying to remote testers</a:t>
            </a:r>
          </a:p>
        </p:txBody>
      </p:sp>
    </p:spTree>
  </p:cSld>
  <p:clrMapOvr>
    <a:masterClrMapping/>
  </p:clrMapOvr>
  <p:transition spd="slow" advClick="1">
    <p:dissolve/>
  </p:transition>
</p:sld>
</file>

<file path=ppt/slides/slide4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4" name="Shape 202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4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6" name="Shape 2026"/>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Publishing</a:t>
            </a:r>
          </a:p>
        </p:txBody>
      </p:sp>
      <p:sp>
        <p:nvSpPr>
          <p:cNvPr id="2027" name="Shape 2027"/>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4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9" name="Shape 202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2030" name="Shape 2030"/>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Learn the steps for publishing to the Android Market</a:t>
            </a:r>
            <a:endParaRPr sz="2800">
              <a:solidFill>
                <a:srgbClr val="2D2D2B"/>
              </a:solidFill>
            </a:endParaRPr>
          </a:p>
          <a:p>
            <a:pPr lvl="0">
              <a:buBlip>
                <a:blip r:embed="rId2"/>
              </a:buBlip>
              <a:defRPr sz="1800">
                <a:solidFill>
                  <a:srgbClr val="000000"/>
                </a:solidFill>
              </a:defRPr>
            </a:pPr>
            <a:r>
              <a:rPr sz="2800">
                <a:solidFill>
                  <a:srgbClr val="2D2D2B"/>
                </a:solidFill>
              </a:rPr>
              <a:t>Learn the steps for publishing to the AppStore</a:t>
            </a:r>
            <a:endParaRPr sz="2800">
              <a:solidFill>
                <a:srgbClr val="2D2D2B"/>
              </a:solidFill>
            </a:endParaRPr>
          </a:p>
          <a:p>
            <a:pPr lvl="0">
              <a:buBlip>
                <a:blip r:embed="rId2"/>
              </a:buBlip>
              <a:defRPr sz="1800">
                <a:solidFill>
                  <a:srgbClr val="000000"/>
                </a:solidFill>
              </a:defRPr>
            </a:pPr>
            <a:r>
              <a:rPr sz="2800">
                <a:solidFill>
                  <a:srgbClr val="2D2D2B"/>
                </a:solidFill>
              </a:rPr>
              <a:t>Compare options for AdHoc, Enterprise, and private distribution of iOS apps</a:t>
            </a:r>
          </a:p>
        </p:txBody>
      </p:sp>
    </p:spTree>
  </p:cSld>
  <p:clrMapOvr>
    <a:masterClrMapping/>
  </p:clrMapOvr>
  <p:transition spd="slow" advClick="1">
    <p:dissolve/>
  </p:transition>
</p:sld>
</file>

<file path=ppt/slides/slide4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32"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2033" name="Shape 203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ANDROID PUBLISHING</a:t>
            </a:r>
          </a:p>
        </p:txBody>
      </p:sp>
    </p:spTree>
  </p:cSld>
  <p:clrMapOvr>
    <a:masterClrMapping/>
  </p:clrMapOvr>
  <p:transition spd="slow" advClick="1">
    <p:dissolve/>
  </p:transition>
</p:sld>
</file>

<file path=ppt/slides/slide4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5" name="Shape 203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Targeting Android Versions</a:t>
            </a:r>
          </a:p>
        </p:txBody>
      </p:sp>
      <p:sp>
        <p:nvSpPr>
          <p:cNvPr id="2036" name="Shape 203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2037" name="Shape 2037"/>
          <p:cNvSpPr/>
          <p:nvPr/>
        </p:nvSpPr>
        <p:spPr>
          <a:xfrm>
            <a:off x="407987" y="2387600"/>
            <a:ext cx="8328026" cy="23545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&lt;android xmlns:android="http://schemas.android.com/apk/res/android"&gt;</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&lt;manifest android:installLocation="auto"&gt;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&lt;uses-sdk android:minSdkVersion="14"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android:targetSdkVersion="16"/&gt;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&lt;/manifest&gt;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&lt;/android&gt; </a:t>
            </a:r>
          </a:p>
        </p:txBody>
      </p:sp>
      <p:sp>
        <p:nvSpPr>
          <p:cNvPr id="2038" name="Shape 2038"/>
          <p:cNvSpPr/>
          <p:nvPr/>
        </p:nvSpPr>
        <p:spPr>
          <a:xfrm>
            <a:off x="457199" y="1093787"/>
            <a:ext cx="5976940" cy="1027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minSdkVersion - minimum version supported</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targetSdkVersion - target version also determines which version of the Android build tools are used</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Controls Play Store filtering</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tool-api-level no longer supported or needed</a:t>
            </a:r>
          </a:p>
        </p:txBody>
      </p:sp>
    </p:spTree>
  </p:cSld>
  <p:clrMapOvr>
    <a:masterClrMapping/>
  </p:clrMapOvr>
  <p:transition spd="slow" advClick="1">
    <p:dissolve/>
  </p:transition>
</p:sld>
</file>

<file path=ppt/slides/slide4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0" name="Shape 204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update Android Versions</a:t>
            </a:r>
          </a:p>
        </p:txBody>
      </p:sp>
      <p:sp>
        <p:nvSpPr>
          <p:cNvPr id="2041" name="Shape 204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2042" name="Shape 2042"/>
          <p:cNvSpPr/>
          <p:nvPr/>
        </p:nvSpPr>
        <p:spPr>
          <a:xfrm>
            <a:off x="407987" y="2387600"/>
            <a:ext cx="8328026" cy="11861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&lt;manifest xmlns:android="http://schemas.android.com/apk/res/android" package="com.appcelerator.aidori" android:versionCode="5" android:versionName="1.4" &gt;</a:t>
            </a:r>
          </a:p>
        </p:txBody>
      </p:sp>
    </p:spTree>
  </p:cSld>
  <p:clrMapOvr>
    <a:masterClrMapping/>
  </p:clrMapOvr>
  <p:transition spd="slow" advClick="1">
    <p:dissolve/>
  </p:transition>
</p:sld>
</file>

<file path=ppt/slides/slide4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4" name="Shape 20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Google Play</a:t>
            </a:r>
          </a:p>
        </p:txBody>
      </p:sp>
      <p:sp>
        <p:nvSpPr>
          <p:cNvPr id="2045" name="Shape 2045"/>
          <p:cNvSpPr/>
          <p:nvPr>
            <p:ph type="body" idx="1"/>
          </p:nvPr>
        </p:nvSpPr>
        <p:spPr>
          <a:xfrm>
            <a:off x="457200" y="1154112"/>
            <a:ext cx="8229600" cy="3440113"/>
          </a:xfrm>
          <a:prstGeom prst="rect">
            <a:avLst/>
          </a:prstGeom>
        </p:spPr>
        <p:txBody>
          <a:bodyPr/>
          <a:lstStyle/>
          <a:p>
            <a:pPr lvl="0" marL="514350" indent="-514350">
              <a:buAutoNum type="arabicPeriod" startAt="1"/>
              <a:defRPr sz="1800">
                <a:solidFill>
                  <a:srgbClr val="000000"/>
                </a:solidFill>
              </a:defRPr>
            </a:pPr>
            <a:r>
              <a:rPr sz="2800">
                <a:solidFill>
                  <a:srgbClr val="2D2D2B"/>
                </a:solidFill>
              </a:rPr>
              <a:t>Set up your account and meet the Play (Market) requirements</a:t>
            </a:r>
            <a:endParaRPr sz="2800">
              <a:solidFill>
                <a:srgbClr val="2D2D2B"/>
              </a:solidFill>
            </a:endParaRPr>
          </a:p>
          <a:p>
            <a:pPr lvl="0" marL="514350" indent="-514350">
              <a:buAutoNum type="arabicPeriod" startAt="1"/>
              <a:defRPr sz="1800">
                <a:solidFill>
                  <a:srgbClr val="000000"/>
                </a:solidFill>
              </a:defRPr>
            </a:pPr>
            <a:r>
              <a:rPr sz="2800">
                <a:solidFill>
                  <a:srgbClr val="2D2D2B"/>
                </a:solidFill>
              </a:rPr>
              <a:t>Build and sign your code</a:t>
            </a:r>
            <a:endParaRPr sz="2800">
              <a:solidFill>
                <a:srgbClr val="2D2D2B"/>
              </a:solidFill>
            </a:endParaRPr>
          </a:p>
          <a:p>
            <a:pPr lvl="0" marL="514350" indent="-514350">
              <a:buAutoNum type="arabicPeriod" startAt="1"/>
              <a:defRPr sz="1800">
                <a:solidFill>
                  <a:srgbClr val="000000"/>
                </a:solidFill>
              </a:defRPr>
            </a:pPr>
            <a:r>
              <a:rPr sz="2800">
                <a:solidFill>
                  <a:srgbClr val="2D2D2B"/>
                </a:solidFill>
              </a:rPr>
              <a:t>Gather required assets</a:t>
            </a:r>
            <a:endParaRPr sz="2800">
              <a:solidFill>
                <a:srgbClr val="2D2D2B"/>
              </a:solidFill>
            </a:endParaRPr>
          </a:p>
          <a:p>
            <a:pPr lvl="0" marL="514350" indent="-514350">
              <a:buAutoNum type="arabicPeriod" startAt="1"/>
              <a:defRPr sz="1800">
                <a:solidFill>
                  <a:srgbClr val="000000"/>
                </a:solidFill>
              </a:defRPr>
            </a:pPr>
            <a:r>
              <a:rPr sz="2800">
                <a:solidFill>
                  <a:srgbClr val="2D2D2B"/>
                </a:solidFill>
              </a:rPr>
              <a:t>Upload to Play</a:t>
            </a:r>
          </a:p>
        </p:txBody>
      </p:sp>
      <p:sp>
        <p:nvSpPr>
          <p:cNvPr id="2046" name="Shape 2046"/>
          <p:cNvSpPr/>
          <p:nvPr/>
        </p:nvSpPr>
        <p:spPr>
          <a:xfrm>
            <a:off x="495300" y="638175"/>
            <a:ext cx="7088188"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solidFill>
                  <a:srgbClr val="EFEEED"/>
                </a:solidFill>
                <a:latin typeface="Open Sans"/>
                <a:ea typeface="Open Sans"/>
                <a:cs typeface="Open Sans"/>
                <a:sym typeface="Open Sans"/>
              </a:defRPr>
            </a:lvl1pPr>
          </a:lstStyle>
          <a:p>
            <a:pPr lvl="0">
              <a:defRPr cap="none" sz="1800">
                <a:solidFill>
                  <a:srgbClr val="000000"/>
                </a:solidFill>
              </a:defRPr>
            </a:pPr>
            <a:r>
              <a:rPr cap="all" sz="1000">
                <a:solidFill>
                  <a:srgbClr val="EFEEED"/>
                </a:solidFill>
              </a:rPr>
              <a:t>(formerly the Android Market)</a:t>
            </a:r>
          </a:p>
        </p:txBody>
      </p:sp>
    </p:spTree>
  </p:cSld>
  <p:clrMapOvr>
    <a:masterClrMapping/>
  </p:clrMapOvr>
  <p:transition spd="slow" advClick="1">
    <p:dissolve/>
  </p:transition>
</p:sld>
</file>

<file path=ppt/slides/slide4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8" name="Shape 20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Google Play requirements</a:t>
            </a:r>
          </a:p>
        </p:txBody>
      </p:sp>
      <p:sp>
        <p:nvSpPr>
          <p:cNvPr id="2049" name="Shape 204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Google account</a:t>
            </a:r>
            <a:endParaRPr sz="2800">
              <a:solidFill>
                <a:srgbClr val="2D2D2B"/>
              </a:solidFill>
            </a:endParaRPr>
          </a:p>
          <a:p>
            <a:pPr lvl="0">
              <a:buBlip>
                <a:blip r:embed="rId2"/>
              </a:buBlip>
              <a:defRPr sz="1800">
                <a:solidFill>
                  <a:srgbClr val="000000"/>
                </a:solidFill>
              </a:defRPr>
            </a:pPr>
            <a:r>
              <a:rPr sz="2800">
                <a:solidFill>
                  <a:srgbClr val="2D2D2B"/>
                </a:solidFill>
              </a:rPr>
              <a:t>Android Developer account</a:t>
            </a:r>
            <a:endParaRPr sz="2800">
              <a:solidFill>
                <a:srgbClr val="2D2D2B"/>
              </a:solidFill>
            </a:endParaRPr>
          </a:p>
          <a:p>
            <a:pPr lvl="0">
              <a:buBlip>
                <a:blip r:embed="rId2"/>
              </a:buBlip>
              <a:defRPr sz="1800">
                <a:solidFill>
                  <a:srgbClr val="000000"/>
                </a:solidFill>
              </a:defRPr>
            </a:pPr>
            <a:r>
              <a:rPr sz="2800">
                <a:solidFill>
                  <a:srgbClr val="2D2D2B"/>
                </a:solidFill>
              </a:rPr>
              <a:t>One-time fee</a:t>
            </a:r>
            <a:endParaRPr sz="2800">
              <a:solidFill>
                <a:srgbClr val="2D2D2B"/>
              </a:solidFill>
            </a:endParaRPr>
          </a:p>
          <a:p>
            <a:pPr lvl="0">
              <a:buBlip>
                <a:blip r:embed="rId2"/>
              </a:buBlip>
              <a:defRPr sz="1800">
                <a:solidFill>
                  <a:srgbClr val="000000"/>
                </a:solidFill>
              </a:defRPr>
            </a:pPr>
            <a:r>
              <a:rPr sz="2800">
                <a:solidFill>
                  <a:srgbClr val="2D2D2B"/>
                </a:solidFill>
              </a:rPr>
              <a:t>SDK tools: keytool, jarsigner, zipalign</a:t>
            </a:r>
            <a:br>
              <a:rPr sz="2800">
                <a:solidFill>
                  <a:srgbClr val="2D2D2B"/>
                </a:solidFill>
              </a:rPr>
            </a:br>
          </a:p>
        </p:txBody>
      </p:sp>
    </p:spTree>
  </p:cSld>
  <p:clrMapOvr>
    <a:masterClrMapping/>
  </p:clrMapOvr>
  <p:transition spd="slow" advClick="1">
    <p:dissolve/>
  </p:transition>
</p:sld>
</file>

<file path=ppt/slides/slide4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1" name="Shape 20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Generate key pair and certificate</a:t>
            </a:r>
          </a:p>
        </p:txBody>
      </p:sp>
      <p:pic>
        <p:nvPicPr>
          <p:cNvPr id="2052" name="image134.png"/>
          <p:cNvPicPr/>
          <p:nvPr/>
        </p:nvPicPr>
        <p:blipFill>
          <a:blip r:embed="rId3">
            <a:extLst/>
          </a:blip>
          <a:stretch>
            <a:fillRect/>
          </a:stretch>
        </p:blipFill>
        <p:spPr>
          <a:xfrm>
            <a:off x="2552700" y="1154112"/>
            <a:ext cx="4038600" cy="3440114"/>
          </a:xfrm>
          <a:prstGeom prst="rect">
            <a:avLst/>
          </a:prstGeom>
          <a:ln w="12700">
            <a:miter lim="400000"/>
          </a:ln>
        </p:spPr>
      </p:pic>
    </p:spTree>
  </p:cSld>
  <p:clrMapOvr>
    <a:masterClrMapping/>
  </p:clrMapOvr>
  <p:transition spd="slow" advClick="1">
    <p:dissolve/>
  </p:transition>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
        <p:nvSpPr>
          <p:cNvPr id="260" name="Shape 260"/>
          <p:cNvSpPr/>
          <p:nvPr/>
        </p:nvSpPr>
        <p:spPr>
          <a:xfrm>
            <a:off x="3530600" y="1096962"/>
            <a:ext cx="264716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2D2D2B"/>
                </a:solidFill>
              </a:defRPr>
            </a:lvl1pPr>
          </a:lstStyle>
          <a:p>
            <a:pPr lvl="0">
              <a:defRPr sz="1800">
                <a:solidFill>
                  <a:srgbClr val="000000"/>
                </a:solidFill>
              </a:defRPr>
            </a:pPr>
            <a:r>
              <a:rPr sz="2400">
                <a:solidFill>
                  <a:srgbClr val="2D2D2B"/>
                </a:solidFill>
              </a:rPr>
              <a:t>Here are some ideas</a:t>
            </a:r>
          </a:p>
        </p:txBody>
      </p:sp>
      <p:sp>
        <p:nvSpPr>
          <p:cNvPr id="261" name="Shape 261"/>
          <p:cNvSpPr/>
          <p:nvPr/>
        </p:nvSpPr>
        <p:spPr>
          <a:xfrm>
            <a:off x="457200" y="1673225"/>
            <a:ext cx="7123113" cy="21254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304800" indent="-304800">
              <a:spcBef>
                <a:spcPts val="300"/>
              </a:spcBef>
              <a:buSzPct val="75000"/>
              <a:buBlip>
                <a:blip r:embed="rId2"/>
              </a:buBlip>
              <a:defRPr sz="1800">
                <a:solidFill>
                  <a:srgbClr val="000000"/>
                </a:solidFill>
              </a:defRPr>
            </a:pPr>
            <a:endParaRPr sz="2800">
              <a:solidFill>
                <a:srgbClr val="2D2D2B"/>
              </a:solidFill>
            </a:endParaRPr>
          </a:p>
          <a:p>
            <a:pPr lvl="0" marL="533400" indent="-533400">
              <a:spcBef>
                <a:spcPts val="600"/>
              </a:spcBef>
              <a:buSzPct val="75000"/>
              <a:buBlip>
                <a:blip r:embed="rId2"/>
              </a:buBlip>
              <a:defRPr sz="1800">
                <a:solidFill>
                  <a:srgbClr val="000000"/>
                </a:solidFill>
              </a:defRPr>
            </a:pPr>
            <a:r>
              <a:rPr sz="2800">
                <a:solidFill>
                  <a:srgbClr val="2D2D2B"/>
                </a:solidFill>
              </a:rPr>
              <a:t>What is liveView?</a:t>
            </a:r>
            <a:endParaRPr sz="2800">
              <a:solidFill>
                <a:srgbClr val="2D2D2B"/>
              </a:solidFill>
            </a:endParaRPr>
          </a:p>
          <a:p>
            <a:pPr lvl="0" marL="533400" indent="-533400">
              <a:spcBef>
                <a:spcPts val="600"/>
              </a:spcBef>
              <a:buSzPct val="75000"/>
              <a:buBlip>
                <a:blip r:embed="rId2"/>
              </a:buBlip>
              <a:defRPr sz="1800">
                <a:solidFill>
                  <a:srgbClr val="000000"/>
                </a:solidFill>
              </a:defRPr>
            </a:pPr>
            <a:r>
              <a:rPr sz="2800">
                <a:solidFill>
                  <a:srgbClr val="2D2D2B"/>
                </a:solidFill>
              </a:rPr>
              <a:t>What is the “Bridge”?</a:t>
            </a:r>
            <a:endParaRPr sz="2800">
              <a:solidFill>
                <a:srgbClr val="2D2D2B"/>
              </a:solidFill>
            </a:endParaRPr>
          </a:p>
          <a:p>
            <a:pPr lvl="0" marL="533400" indent="-533400">
              <a:spcBef>
                <a:spcPts val="600"/>
              </a:spcBef>
              <a:buSzPct val="75000"/>
              <a:buBlip>
                <a:blip r:embed="rId2"/>
              </a:buBlip>
              <a:defRPr sz="1800">
                <a:solidFill>
                  <a:srgbClr val="000000"/>
                </a:solidFill>
              </a:defRPr>
            </a:pPr>
            <a:r>
              <a:rPr sz="2800">
                <a:solidFill>
                  <a:srgbClr val="2D2D2B"/>
                </a:solidFill>
              </a:rPr>
              <a:t>Where do I get help?</a:t>
            </a:r>
          </a:p>
        </p:txBody>
      </p:sp>
    </p:spTree>
  </p:cSld>
  <p:clrMapOvr>
    <a:masterClrMapping/>
  </p:clrMapOvr>
  <p:transition spd="slow" advClick="1">
    <p:dissolve/>
  </p:transition>
</p:sld>
</file>

<file path=ppt/slides/slide4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6" name="Shape 205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Sign your application</a:t>
            </a:r>
          </a:p>
        </p:txBody>
      </p:sp>
      <p:pic>
        <p:nvPicPr>
          <p:cNvPr id="2057" name="image135.png"/>
          <p:cNvPicPr/>
          <p:nvPr/>
        </p:nvPicPr>
        <p:blipFill>
          <a:blip r:embed="rId2">
            <a:extLst/>
          </a:blip>
          <a:stretch>
            <a:fillRect/>
          </a:stretch>
        </p:blipFill>
        <p:spPr>
          <a:xfrm>
            <a:off x="2882900" y="1154112"/>
            <a:ext cx="3378200" cy="3440114"/>
          </a:xfrm>
          <a:prstGeom prst="rect">
            <a:avLst/>
          </a:prstGeom>
          <a:ln w="12700">
            <a:miter lim="400000"/>
          </a:ln>
        </p:spPr>
      </p:pic>
    </p:spTree>
  </p:cSld>
  <p:clrMapOvr>
    <a:masterClrMapping/>
  </p:clrMapOvr>
  <p:transition spd="slow" advClick="1">
    <p:dissolve/>
  </p:transition>
</p:sld>
</file>

<file path=ppt/slides/slide4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9" name="Shape 205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Uploading and publishing</a:t>
            </a:r>
          </a:p>
        </p:txBody>
      </p:sp>
      <p:sp>
        <p:nvSpPr>
          <p:cNvPr id="2060" name="Shape 2060"/>
          <p:cNvSpPr/>
          <p:nvPr/>
        </p:nvSpPr>
        <p:spPr>
          <a:xfrm>
            <a:off x="5102225" y="1766888"/>
            <a:ext cx="4041775" cy="2382837"/>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304800" indent="-304800">
              <a:lnSpc>
                <a:spcPct val="80000"/>
              </a:lnSpc>
              <a:spcBef>
                <a:spcPts val="400"/>
              </a:spcBef>
              <a:buSzPct val="75000"/>
              <a:buBlip>
                <a:blip r:embed="rId2"/>
              </a:buBlip>
              <a:defRPr sz="1800">
                <a:solidFill>
                  <a:srgbClr val="000000"/>
                </a:solidFill>
              </a:defRPr>
            </a:pPr>
            <a:r>
              <a:rPr>
                <a:solidFill>
                  <a:srgbClr val="2D2D2B"/>
                </a:solidFill>
              </a:rPr>
              <a:t>Two screenshots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512x512 px icon</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Title, description</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Type, Category</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Content rating</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Price, countries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Contact info</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Code-signed APK file</a:t>
            </a:r>
          </a:p>
        </p:txBody>
      </p:sp>
      <p:pic>
        <p:nvPicPr>
          <p:cNvPr id="2061" name="image136.png"/>
          <p:cNvPicPr/>
          <p:nvPr/>
        </p:nvPicPr>
        <p:blipFill>
          <a:blip r:embed="rId3">
            <a:extLst/>
          </a:blip>
          <a:stretch>
            <a:fillRect/>
          </a:stretch>
        </p:blipFill>
        <p:spPr>
          <a:xfrm>
            <a:off x="530225" y="1631950"/>
            <a:ext cx="3894138" cy="2962275"/>
          </a:xfrm>
          <a:prstGeom prst="rect">
            <a:avLst/>
          </a:prstGeom>
          <a:ln w="12700">
            <a:miter lim="400000"/>
          </a:ln>
        </p:spPr>
      </p:pic>
    </p:spTree>
  </p:cSld>
  <p:clrMapOvr>
    <a:masterClrMapping/>
  </p:clrMapOvr>
  <p:transition spd="slow" advClick="1">
    <p:dissolve/>
  </p:transition>
</p:sld>
</file>

<file path=ppt/slides/slide4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63"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2064" name="Shape 2064"/>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iOS PUBLISHING</a:t>
            </a:r>
            <a:br>
              <a:rPr b="1" sz="1066">
                <a:solidFill>
                  <a:srgbClr val="FFFFFE"/>
                </a:solidFill>
              </a:rPr>
            </a:br>
          </a:p>
        </p:txBody>
      </p:sp>
    </p:spTree>
  </p:cSld>
  <p:clrMapOvr>
    <a:masterClrMapping/>
  </p:clrMapOvr>
  <p:transition spd="slow" advClick="1">
    <p:dissolve/>
  </p:transition>
</p:sld>
</file>

<file path=ppt/slides/slide4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6" name="Shape 206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iTunes AppStore</a:t>
            </a:r>
          </a:p>
        </p:txBody>
      </p:sp>
      <p:sp>
        <p:nvSpPr>
          <p:cNvPr id="2067" name="Shape 2067"/>
          <p:cNvSpPr/>
          <p:nvPr>
            <p:ph type="body" idx="1"/>
          </p:nvPr>
        </p:nvSpPr>
        <p:spPr>
          <a:xfrm>
            <a:off x="457200" y="1154112"/>
            <a:ext cx="8229600" cy="3440113"/>
          </a:xfrm>
          <a:prstGeom prst="rect">
            <a:avLst/>
          </a:prstGeom>
        </p:spPr>
        <p:txBody>
          <a:bodyPr/>
          <a:lstStyle/>
          <a:p>
            <a:pPr lvl="0" marL="514350" indent="-514350">
              <a:buAutoNum type="arabicPeriod" startAt="1"/>
              <a:defRPr sz="1800">
                <a:solidFill>
                  <a:srgbClr val="000000"/>
                </a:solidFill>
              </a:defRPr>
            </a:pPr>
            <a:r>
              <a:rPr sz="2500">
                <a:solidFill>
                  <a:srgbClr val="2D2D2B"/>
                </a:solidFill>
              </a:rPr>
              <a:t>Create app entry at iTunes Connect</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Gather required assets</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Obtain distribution certificate and provisioning profile</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Install certificate and provisioning profile</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Build and code-sign app</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Verify and upload to iTunes Connect from Xcode Organizer</a:t>
            </a:r>
          </a:p>
        </p:txBody>
      </p:sp>
    </p:spTree>
  </p:cSld>
  <p:clrMapOvr>
    <a:masterClrMapping/>
  </p:clrMapOvr>
  <p:transition spd="slow" advClick="1">
    <p:dissolve/>
  </p:transition>
</p:sld>
</file>

<file path=ppt/slides/slide4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9" name="Shape 206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Required Assets in your App</a:t>
            </a:r>
          </a:p>
        </p:txBody>
      </p:sp>
      <p:sp>
        <p:nvSpPr>
          <p:cNvPr id="2070" name="Shape 2070"/>
          <p:cNvSpPr/>
          <p:nvPr>
            <p:ph type="body" idx="1"/>
          </p:nvPr>
        </p:nvSpPr>
        <p:spPr>
          <a:xfrm>
            <a:off x="457200" y="1154112"/>
            <a:ext cx="8229600" cy="3440113"/>
          </a:xfrm>
          <a:prstGeom prst="rect">
            <a:avLst/>
          </a:prstGeom>
        </p:spPr>
        <p:txBody>
          <a:bodyPr/>
          <a:lstStyle/>
          <a:p>
            <a:pPr lvl="0" marL="239485" indent="-239485">
              <a:lnSpc>
                <a:spcPct val="80000"/>
              </a:lnSpc>
              <a:spcBef>
                <a:spcPts val="500"/>
              </a:spcBef>
              <a:buBlip>
                <a:blip r:embed="rId2"/>
              </a:buBlip>
              <a:defRPr sz="1800">
                <a:solidFill>
                  <a:srgbClr val="000000"/>
                </a:solidFill>
              </a:defRPr>
            </a:pPr>
            <a:r>
              <a:rPr sz="2200">
                <a:solidFill>
                  <a:srgbClr val="2D2D2B"/>
                </a:solidFill>
              </a:rPr>
              <a:t>App icons for all supported devices and resolutions</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Extra icons (for Settings app, Spotlight, etc.)</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Launch images (splash screens) for all supported devices, resolutions, and orientations</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iTunesArtwork (512px square) and iTunesArtwork@2x (1024px square) icons for iTunes</a:t>
            </a:r>
            <a:endParaRPr sz="2200">
              <a:solidFill>
                <a:srgbClr val="2D2D2B"/>
              </a:solidFill>
            </a:endParaRPr>
          </a:p>
          <a:p>
            <a:pPr lvl="0">
              <a:lnSpc>
                <a:spcPct val="80000"/>
              </a:lnSpc>
              <a:buSzTx/>
              <a:buNone/>
              <a:defRPr sz="1800">
                <a:solidFill>
                  <a:srgbClr val="000000"/>
                </a:solidFill>
              </a:defRPr>
            </a:pPr>
            <a:endParaRPr sz="2200">
              <a:solidFill>
                <a:srgbClr val="2D2D2B"/>
              </a:solidFill>
            </a:endParaRPr>
          </a:p>
          <a:p>
            <a:pPr lvl="0" algn="ctr">
              <a:lnSpc>
                <a:spcPct val="80000"/>
              </a:lnSpc>
              <a:spcBef>
                <a:spcPts val="500"/>
              </a:spcBef>
              <a:buSzTx/>
              <a:buNone/>
              <a:defRPr sz="1800">
                <a:solidFill>
                  <a:srgbClr val="000000"/>
                </a:solidFill>
              </a:defRPr>
            </a:pPr>
            <a:r>
              <a:rPr sz="2200">
                <a:solidFill>
                  <a:srgbClr val="2D2D2B"/>
                </a:solidFill>
              </a:rPr>
              <a:t>See </a:t>
            </a:r>
            <a:r>
              <a:rPr sz="2200">
                <a:solidFill>
                  <a:srgbClr val="2D2D2B"/>
                </a:solidFill>
                <a:hlinkClick r:id="rId3" invalidUrl="" action="" tgtFrame="" tooltip="" history="1" highlightClick="0" endSnd="0"/>
              </a:rPr>
              <a:t>http://goo.gl/eXZ0t</a:t>
            </a:r>
            <a:r>
              <a:rPr sz="2200">
                <a:solidFill>
                  <a:srgbClr val="2D2D2B"/>
                </a:solidFill>
              </a:rPr>
              <a:t> for complete list</a:t>
            </a:r>
            <a:endParaRPr sz="2200">
              <a:solidFill>
                <a:srgbClr val="2D2D2B"/>
              </a:solidFill>
            </a:endParaRPr>
          </a:p>
          <a:p>
            <a:pPr lvl="0" algn="ctr">
              <a:lnSpc>
                <a:spcPct val="80000"/>
              </a:lnSpc>
              <a:buSzTx/>
              <a:buNone/>
              <a:defRPr sz="1800">
                <a:solidFill>
                  <a:srgbClr val="000000"/>
                </a:solidFill>
              </a:defRPr>
            </a:pPr>
            <a:endParaRPr sz="2200">
              <a:solidFill>
                <a:srgbClr val="2D2D2B"/>
              </a:solidFill>
            </a:endParaRPr>
          </a:p>
          <a:p>
            <a:pPr lvl="0" algn="ctr">
              <a:lnSpc>
                <a:spcPct val="80000"/>
              </a:lnSpc>
              <a:spcBef>
                <a:spcPts val="500"/>
              </a:spcBef>
              <a:buSzTx/>
              <a:buNone/>
              <a:defRPr sz="1800">
                <a:solidFill>
                  <a:srgbClr val="000000"/>
                </a:solidFill>
              </a:defRPr>
            </a:pPr>
            <a:r>
              <a:rPr sz="2200">
                <a:solidFill>
                  <a:srgbClr val="2D2D2B"/>
                </a:solidFill>
              </a:rPr>
              <a:t>All of these must be present in your IPA file. Apple will check.</a:t>
            </a:r>
          </a:p>
        </p:txBody>
      </p:sp>
    </p:spTree>
  </p:cSld>
  <p:clrMapOvr>
    <a:masterClrMapping/>
  </p:clrMapOvr>
  <p:transition spd="slow" advClick="1">
    <p:dissolve/>
  </p:transition>
</p:sld>
</file>

<file path=ppt/slides/slide4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2" name="Shape 207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Distribution certificate</a:t>
            </a:r>
          </a:p>
        </p:txBody>
      </p:sp>
      <p:pic>
        <p:nvPicPr>
          <p:cNvPr id="2073" name="image128.png" descr="dev-cert.png"/>
          <p:cNvPicPr/>
          <p:nvPr/>
        </p:nvPicPr>
        <p:blipFill>
          <a:blip r:embed="rId2">
            <a:extLst/>
          </a:blip>
          <a:stretch>
            <a:fillRect/>
          </a:stretch>
        </p:blipFill>
        <p:spPr>
          <a:xfrm>
            <a:off x="2851478" y="1153582"/>
            <a:ext cx="3441044" cy="3441043"/>
          </a:xfrm>
          <a:prstGeom prst="rect">
            <a:avLst/>
          </a:prstGeom>
          <a:ln w="12700">
            <a:miter lim="400000"/>
          </a:ln>
        </p:spPr>
      </p:pic>
    </p:spTree>
  </p:cSld>
  <p:clrMapOvr>
    <a:masterClrMapping/>
  </p:clrMapOvr>
  <p:transition spd="slow" advClick="1">
    <p:dissolve/>
  </p:transition>
</p:sld>
</file>

<file path=ppt/slides/slide4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5" name="Shape 207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Distribution Provisioning Profile</a:t>
            </a:r>
          </a:p>
        </p:txBody>
      </p:sp>
      <p:pic>
        <p:nvPicPr>
          <p:cNvPr id="2076" name="image130.png" descr="Screen Shot 2014-07-17 at 8.20.02 PM.png"/>
          <p:cNvPicPr/>
          <p:nvPr/>
        </p:nvPicPr>
        <p:blipFill>
          <a:blip r:embed="rId2">
            <a:extLst/>
          </a:blip>
          <a:stretch>
            <a:fillRect/>
          </a:stretch>
        </p:blipFill>
        <p:spPr>
          <a:xfrm>
            <a:off x="2058469" y="1154112"/>
            <a:ext cx="5027062" cy="3440114"/>
          </a:xfrm>
          <a:prstGeom prst="rect">
            <a:avLst/>
          </a:prstGeom>
          <a:ln w="12700">
            <a:miter lim="400000"/>
          </a:ln>
        </p:spPr>
      </p:pic>
    </p:spTree>
  </p:cSld>
  <p:clrMapOvr>
    <a:masterClrMapping/>
  </p:clrMapOvr>
  <p:transition spd="slow" advClick="1">
    <p:dissolve/>
  </p:transition>
</p:sld>
</file>

<file path=ppt/slides/slide4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8" name="Shape 207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Build for Distribution</a:t>
            </a:r>
          </a:p>
        </p:txBody>
      </p:sp>
      <p:pic>
        <p:nvPicPr>
          <p:cNvPr id="2079" name="image137.png"/>
          <p:cNvPicPr/>
          <p:nvPr/>
        </p:nvPicPr>
        <p:blipFill>
          <a:blip r:embed="rId2">
            <a:extLst/>
          </a:blip>
          <a:stretch>
            <a:fillRect/>
          </a:stretch>
        </p:blipFill>
        <p:spPr>
          <a:xfrm>
            <a:off x="1487487" y="1154112"/>
            <a:ext cx="6169026" cy="3440114"/>
          </a:xfrm>
          <a:prstGeom prst="rect">
            <a:avLst/>
          </a:prstGeom>
          <a:ln w="12700">
            <a:miter lim="400000"/>
          </a:ln>
        </p:spPr>
      </p:pic>
    </p:spTree>
  </p:cSld>
  <p:clrMapOvr>
    <a:masterClrMapping/>
  </p:clrMapOvr>
  <p:transition spd="slow" advClick="1">
    <p:dissolve/>
  </p:transition>
</p:sld>
</file>

<file path=ppt/slides/slide4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1" name="Shape 208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iTunes Connect</a:t>
            </a:r>
          </a:p>
        </p:txBody>
      </p:sp>
      <p:sp>
        <p:nvSpPr>
          <p:cNvPr id="2082" name="Shape 2082"/>
          <p:cNvSpPr/>
          <p:nvPr/>
        </p:nvSpPr>
        <p:spPr>
          <a:xfrm>
            <a:off x="5102225" y="1766888"/>
            <a:ext cx="4041775" cy="178850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Portal for app sales management</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Sales statistics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Contracts, taxes, payments, banking connections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Need app entry here to publish</a:t>
            </a:r>
          </a:p>
        </p:txBody>
      </p:sp>
      <p:pic>
        <p:nvPicPr>
          <p:cNvPr id="2083" name="image138.png"/>
          <p:cNvPicPr/>
          <p:nvPr/>
        </p:nvPicPr>
        <p:blipFill>
          <a:blip r:embed="rId3">
            <a:extLst/>
          </a:blip>
          <a:stretch>
            <a:fillRect/>
          </a:stretch>
        </p:blipFill>
        <p:spPr>
          <a:xfrm>
            <a:off x="987425" y="1631950"/>
            <a:ext cx="2979739" cy="2962275"/>
          </a:xfrm>
          <a:prstGeom prst="rect">
            <a:avLst/>
          </a:prstGeom>
          <a:ln w="12700">
            <a:miter lim="400000"/>
          </a:ln>
        </p:spPr>
      </p:pic>
    </p:spTree>
  </p:cSld>
  <p:clrMapOvr>
    <a:masterClrMapping/>
  </p:clrMapOvr>
  <p:transition spd="slow" advClick="1">
    <p:dissolve/>
  </p:transition>
</p:sld>
</file>

<file path=ppt/slides/slide4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5" name="Shape 208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Creating an app in iTunes Connect</a:t>
            </a:r>
          </a:p>
        </p:txBody>
      </p:sp>
      <p:sp>
        <p:nvSpPr>
          <p:cNvPr id="2086" name="Shape 2086"/>
          <p:cNvSpPr/>
          <p:nvPr/>
        </p:nvSpPr>
        <p:spPr>
          <a:xfrm>
            <a:off x="5102225" y="1766888"/>
            <a:ext cx="4041775" cy="2382837"/>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304800" indent="-304800">
              <a:lnSpc>
                <a:spcPct val="80000"/>
              </a:lnSpc>
              <a:spcBef>
                <a:spcPts val="400"/>
              </a:spcBef>
              <a:buSzPct val="75000"/>
              <a:buBlip>
                <a:blip r:embed="rId2"/>
              </a:buBlip>
              <a:defRPr sz="1800">
                <a:solidFill>
                  <a:srgbClr val="000000"/>
                </a:solidFill>
              </a:defRPr>
            </a:pPr>
            <a:r>
              <a:rPr>
                <a:solidFill>
                  <a:srgbClr val="2D2D2B"/>
                </a:solidFill>
              </a:rPr>
              <a:t>1 screen shot per device per language</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1024x1024 px icon</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Title, description, keywords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Primary Category</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Content rating</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Price tier, countries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Contact info, support URL</a:t>
            </a:r>
          </a:p>
        </p:txBody>
      </p:sp>
      <p:pic>
        <p:nvPicPr>
          <p:cNvPr id="2087" name="image139.png"/>
          <p:cNvPicPr/>
          <p:nvPr/>
        </p:nvPicPr>
        <p:blipFill>
          <a:blip r:embed="rId3">
            <a:extLst/>
          </a:blip>
          <a:stretch>
            <a:fillRect/>
          </a:stretch>
        </p:blipFill>
        <p:spPr>
          <a:xfrm>
            <a:off x="457200" y="1976438"/>
            <a:ext cx="4040188" cy="2273301"/>
          </a:xfrm>
          <a:prstGeom prst="rect">
            <a:avLst/>
          </a:prstGeom>
          <a:ln w="12700">
            <a:miter lim="400000"/>
          </a:ln>
        </p:spPr>
      </p:pic>
    </p:spTree>
  </p:cSld>
  <p:clrMapOvr>
    <a:masterClrMapping/>
  </p:clrMapOvr>
  <p:transition spd="slow" advClick="1">
    <p:dissolve/>
  </p:transition>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Titanium Basics</a:t>
            </a:r>
          </a:p>
        </p:txBody>
      </p:sp>
      <p:sp>
        <p:nvSpPr>
          <p:cNvPr id="264" name="Shape 264"/>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4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9" name="Shape 208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Validating and uploading</a:t>
            </a:r>
          </a:p>
        </p:txBody>
      </p:sp>
      <p:pic>
        <p:nvPicPr>
          <p:cNvPr id="2090" name="image140.png"/>
          <p:cNvPicPr/>
          <p:nvPr/>
        </p:nvPicPr>
        <p:blipFill>
          <a:blip r:embed="rId2">
            <a:extLst/>
          </a:blip>
          <a:stretch>
            <a:fillRect/>
          </a:stretch>
        </p:blipFill>
        <p:spPr>
          <a:xfrm>
            <a:off x="2398713" y="1154112"/>
            <a:ext cx="4346576" cy="3440114"/>
          </a:xfrm>
          <a:prstGeom prst="rect">
            <a:avLst/>
          </a:prstGeom>
          <a:ln w="12700">
            <a:miter lim="400000"/>
          </a:ln>
        </p:spPr>
      </p:pic>
    </p:spTree>
  </p:cSld>
  <p:clrMapOvr>
    <a:masterClrMapping/>
  </p:clrMapOvr>
  <p:transition spd="slow" advClick="1">
    <p:dissolve/>
  </p:transition>
</p:sld>
</file>

<file path=ppt/slides/slide4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2" name="Shape 209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Store Review Requirements</a:t>
            </a:r>
          </a:p>
        </p:txBody>
      </p:sp>
      <p:sp>
        <p:nvSpPr>
          <p:cNvPr id="2093" name="Shape 209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Many requirements - see iOS Dev Center for full details</a:t>
            </a:r>
            <a:endParaRPr sz="2800">
              <a:solidFill>
                <a:srgbClr val="2D2D2B"/>
              </a:solidFill>
            </a:endParaRPr>
          </a:p>
          <a:p>
            <a:pPr lvl="0">
              <a:buBlip>
                <a:blip r:embed="rId2"/>
              </a:buBlip>
              <a:defRPr sz="1800">
                <a:solidFill>
                  <a:srgbClr val="000000"/>
                </a:solidFill>
              </a:defRPr>
            </a:pPr>
            <a:r>
              <a:rPr sz="2800">
                <a:solidFill>
                  <a:srgbClr val="2D2D2B"/>
                </a:solidFill>
              </a:rPr>
              <a:t>Must be useful, well-designed, run without errors</a:t>
            </a:r>
            <a:endParaRPr sz="2800">
              <a:solidFill>
                <a:srgbClr val="2D2D2B"/>
              </a:solidFill>
            </a:endParaRPr>
          </a:p>
          <a:p>
            <a:pPr lvl="0">
              <a:buBlip>
                <a:blip r:embed="rId2"/>
              </a:buBlip>
              <a:defRPr sz="1800">
                <a:solidFill>
                  <a:srgbClr val="000000"/>
                </a:solidFill>
              </a:defRPr>
            </a:pPr>
            <a:r>
              <a:rPr sz="2800">
                <a:solidFill>
                  <a:srgbClr val="2D2D2B"/>
                </a:solidFill>
              </a:rPr>
              <a:t>No downloading code</a:t>
            </a:r>
            <a:endParaRPr sz="2800">
              <a:solidFill>
                <a:srgbClr val="2D2D2B"/>
              </a:solidFill>
            </a:endParaRPr>
          </a:p>
          <a:p>
            <a:pPr lvl="0">
              <a:buBlip>
                <a:blip r:embed="rId2"/>
              </a:buBlip>
              <a:defRPr sz="1800">
                <a:solidFill>
                  <a:srgbClr val="000000"/>
                </a:solidFill>
              </a:defRPr>
            </a:pPr>
            <a:r>
              <a:rPr sz="2800">
                <a:solidFill>
                  <a:srgbClr val="2D2D2B"/>
                </a:solidFill>
              </a:rPr>
              <a:t>You must own trademarks</a:t>
            </a:r>
            <a:endParaRPr sz="2800">
              <a:solidFill>
                <a:srgbClr val="2D2D2B"/>
              </a:solidFill>
            </a:endParaRPr>
          </a:p>
          <a:p>
            <a:pPr lvl="0">
              <a:buBlip>
                <a:blip r:embed="rId2"/>
              </a:buBlip>
              <a:defRPr sz="1800">
                <a:solidFill>
                  <a:srgbClr val="000000"/>
                </a:solidFill>
              </a:defRPr>
            </a:pPr>
            <a:r>
              <a:rPr sz="2800">
                <a:solidFill>
                  <a:srgbClr val="2D2D2B"/>
                </a:solidFill>
              </a:rPr>
              <a:t>No hidden features, use of non-public APIs</a:t>
            </a:r>
          </a:p>
        </p:txBody>
      </p:sp>
    </p:spTree>
  </p:cSld>
  <p:clrMapOvr>
    <a:masterClrMapping/>
  </p:clrMapOvr>
  <p:transition spd="slow" advClick="1">
    <p:dissolve/>
  </p:transition>
</p:sld>
</file>

<file path=ppt/slides/slide4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5" name="Shape 209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Ad Hoc distribution</a:t>
            </a:r>
          </a:p>
        </p:txBody>
      </p:sp>
      <p:sp>
        <p:nvSpPr>
          <p:cNvPr id="2096" name="Shape 2096"/>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Distribute outside of App Store (e.g. TestFlight)</a:t>
            </a:r>
            <a:endParaRPr sz="2800">
              <a:solidFill>
                <a:srgbClr val="2D2D2B"/>
              </a:solidFill>
            </a:endParaRPr>
          </a:p>
          <a:p>
            <a:pPr lvl="0">
              <a:buBlip>
                <a:blip r:embed="rId2"/>
              </a:buBlip>
              <a:defRPr sz="1800">
                <a:solidFill>
                  <a:srgbClr val="000000"/>
                </a:solidFill>
              </a:defRPr>
            </a:pPr>
            <a:r>
              <a:rPr sz="2800">
                <a:solidFill>
                  <a:srgbClr val="2D2D2B"/>
                </a:solidFill>
              </a:rPr>
              <a:t>Limited to running on your registered devices</a:t>
            </a:r>
            <a:endParaRPr sz="2800">
              <a:solidFill>
                <a:srgbClr val="2D2D2B"/>
              </a:solidFill>
            </a:endParaRPr>
          </a:p>
          <a:p>
            <a:pPr lvl="0">
              <a:buBlip>
                <a:blip r:embed="rId2"/>
              </a:buBlip>
              <a:defRPr sz="1800">
                <a:solidFill>
                  <a:srgbClr val="000000"/>
                </a:solidFill>
              </a:defRPr>
            </a:pPr>
            <a:r>
              <a:rPr sz="2800">
                <a:solidFill>
                  <a:srgbClr val="2D2D2B"/>
                </a:solidFill>
              </a:rPr>
              <a:t>Ad Hoc builds expire after 90 days</a:t>
            </a:r>
            <a:endParaRPr sz="2800">
              <a:solidFill>
                <a:srgbClr val="2D2D2B"/>
              </a:solidFill>
            </a:endParaRPr>
          </a:p>
          <a:p>
            <a:pPr lvl="0">
              <a:buBlip>
                <a:blip r:embed="rId2"/>
              </a:buBlip>
              <a:defRPr sz="1800">
                <a:solidFill>
                  <a:srgbClr val="000000"/>
                </a:solidFill>
              </a:defRPr>
            </a:pPr>
            <a:r>
              <a:rPr sz="2800">
                <a:solidFill>
                  <a:srgbClr val="2D2D2B"/>
                </a:solidFill>
              </a:rPr>
              <a:t>Deploy by email, over-the-air framework, USB install</a:t>
            </a:r>
          </a:p>
        </p:txBody>
      </p:sp>
    </p:spTree>
  </p:cSld>
  <p:clrMapOvr>
    <a:masterClrMapping/>
  </p:clrMapOvr>
  <p:transition spd="slow" advClick="1">
    <p:dissolve/>
  </p:transition>
</p:sld>
</file>

<file path=ppt/slides/slide4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8" name="Shape 209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Enterprise distribution</a:t>
            </a:r>
          </a:p>
        </p:txBody>
      </p:sp>
      <p:sp>
        <p:nvSpPr>
          <p:cNvPr id="2099" name="Shape 209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In-house distribution program</a:t>
            </a:r>
            <a:endParaRPr sz="2800">
              <a:solidFill>
                <a:srgbClr val="2D2D2B"/>
              </a:solidFill>
            </a:endParaRPr>
          </a:p>
          <a:p>
            <a:pPr lvl="0">
              <a:buBlip>
                <a:blip r:embed="rId2"/>
              </a:buBlip>
              <a:defRPr sz="1800">
                <a:solidFill>
                  <a:srgbClr val="000000"/>
                </a:solidFill>
              </a:defRPr>
            </a:pPr>
            <a:r>
              <a:rPr sz="2800">
                <a:solidFill>
                  <a:srgbClr val="2D2D2B"/>
                </a:solidFill>
              </a:rPr>
              <a:t>Distribute to employees or members</a:t>
            </a:r>
            <a:endParaRPr sz="2800">
              <a:solidFill>
                <a:srgbClr val="2D2D2B"/>
              </a:solidFill>
            </a:endParaRPr>
          </a:p>
          <a:p>
            <a:pPr lvl="0">
              <a:buBlip>
                <a:blip r:embed="rId2"/>
              </a:buBlip>
              <a:defRPr sz="1800">
                <a:solidFill>
                  <a:srgbClr val="000000"/>
                </a:solidFill>
              </a:defRPr>
            </a:pPr>
            <a:r>
              <a:rPr sz="2800">
                <a:solidFill>
                  <a:srgbClr val="2D2D2B"/>
                </a:solidFill>
              </a:rPr>
              <a:t>Register as company or organization, DUNS number required</a:t>
            </a:r>
          </a:p>
        </p:txBody>
      </p:sp>
    </p:spTree>
  </p:cSld>
  <p:clrMapOvr>
    <a:masterClrMapping/>
  </p:clrMapOvr>
  <p:transition spd="slow" advClick="1">
    <p:dissolve/>
  </p:transition>
</p:sld>
</file>

<file path=ppt/slides/slide4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1" name="Shape 210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University Subscription</a:t>
            </a:r>
          </a:p>
        </p:txBody>
      </p:sp>
      <p:sp>
        <p:nvSpPr>
          <p:cNvPr id="2102" name="Shape 210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Accredited (degree-granting) institutions only</a:t>
            </a:r>
            <a:endParaRPr sz="2800">
              <a:solidFill>
                <a:srgbClr val="2D2D2B"/>
              </a:solidFill>
            </a:endParaRPr>
          </a:p>
          <a:p>
            <a:pPr lvl="0">
              <a:buBlip>
                <a:blip r:embed="rId2"/>
              </a:buBlip>
              <a:defRPr sz="1800">
                <a:solidFill>
                  <a:srgbClr val="000000"/>
                </a:solidFill>
              </a:defRPr>
            </a:pPr>
            <a:r>
              <a:rPr sz="2800">
                <a:solidFill>
                  <a:srgbClr val="2D2D2B"/>
                </a:solidFill>
              </a:rPr>
              <a:t>Meant for students &amp; teachers to use during classes &amp; labs</a:t>
            </a:r>
            <a:endParaRPr sz="2800">
              <a:solidFill>
                <a:srgbClr val="2D2D2B"/>
              </a:solidFill>
            </a:endParaRPr>
          </a:p>
          <a:p>
            <a:pPr lvl="0">
              <a:buBlip>
                <a:blip r:embed="rId2"/>
              </a:buBlip>
              <a:defRPr sz="1800">
                <a:solidFill>
                  <a:srgbClr val="000000"/>
                </a:solidFill>
              </a:defRPr>
            </a:pPr>
            <a:r>
              <a:rPr sz="2800">
                <a:solidFill>
                  <a:srgbClr val="2D2D2B"/>
                </a:solidFill>
              </a:rPr>
              <a:t>Free</a:t>
            </a:r>
            <a:endParaRPr sz="2800">
              <a:solidFill>
                <a:srgbClr val="2D2D2B"/>
              </a:solidFill>
            </a:endParaRPr>
          </a:p>
          <a:p>
            <a:pPr lvl="0">
              <a:buBlip>
                <a:blip r:embed="rId2"/>
              </a:buBlip>
              <a:defRPr sz="1800">
                <a:solidFill>
                  <a:srgbClr val="000000"/>
                </a:solidFill>
              </a:defRPr>
            </a:pPr>
            <a:r>
              <a:rPr sz="2800">
                <a:solidFill>
                  <a:srgbClr val="2D2D2B"/>
                </a:solidFill>
              </a:rPr>
              <a:t>Can actually publish free apps with a University license</a:t>
            </a:r>
          </a:p>
        </p:txBody>
      </p:sp>
    </p:spTree>
  </p:cSld>
  <p:clrMapOvr>
    <a:masterClrMapping/>
  </p:clrMapOvr>
  <p:transition spd="slow" advClick="1">
    <p:dissolve/>
  </p:transition>
</p:sld>
</file>

<file path=ppt/slides/slide4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4" name="Shape 210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2105" name="Shape 2105"/>
          <p:cNvSpPr/>
          <p:nvPr>
            <p:ph type="body" idx="1"/>
          </p:nvPr>
        </p:nvSpPr>
        <p:spPr>
          <a:xfrm>
            <a:off x="457200" y="1154112"/>
            <a:ext cx="8229600" cy="3440113"/>
          </a:xfrm>
          <a:prstGeom prst="rect">
            <a:avLst/>
          </a:prstGeom>
        </p:spPr>
        <p:txBody>
          <a:bodyPr/>
          <a:lstStyle/>
          <a:p>
            <a:pPr lvl="0" marL="0" indent="0" algn="ctr" defTabSz="403908">
              <a:buSzTx/>
              <a:buNone/>
              <a:defRPr sz="1800">
                <a:solidFill>
                  <a:srgbClr val="000000"/>
                </a:solidFill>
              </a:defRPr>
            </a:pPr>
            <a:r>
              <a:rPr b="1" sz="2772">
                <a:solidFill>
                  <a:srgbClr val="2D2D2B"/>
                </a:solidFill>
              </a:rPr>
              <a:t>In this lesson, you:</a:t>
            </a:r>
            <a:endParaRPr b="1" sz="2772">
              <a:solidFill>
                <a:srgbClr val="2D2D2B"/>
              </a:solidFill>
            </a:endParaRPr>
          </a:p>
          <a:p>
            <a:pPr lvl="0" marL="0" indent="0" algn="ctr" defTabSz="403908">
              <a:buSzTx/>
              <a:buNone/>
              <a:defRPr sz="1800">
                <a:solidFill>
                  <a:srgbClr val="000000"/>
                </a:solidFill>
              </a:defRPr>
            </a:pPr>
            <a:endParaRPr b="1"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Learned the steps for publishing to the Android Market</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Learned the steps for publishing to the AppStore</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Compared options for AdHoc, Enterprise, and private distribution of iOS apps</a:t>
            </a:r>
          </a:p>
        </p:txBody>
      </p:sp>
    </p:spTree>
  </p:cSld>
  <p:clrMapOvr>
    <a:masterClrMapping/>
  </p:clrMapOvr>
  <p:transition spd="slow" advClick="1">
    <p:dissolve/>
  </p:transition>
</p:sld>
</file>

<file path=ppt/slides/slide4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7" name="Shape 2107"/>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4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9" name="Shape 210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Feedback please</a:t>
            </a:r>
          </a:p>
        </p:txBody>
      </p:sp>
      <p:sp>
        <p:nvSpPr>
          <p:cNvPr id="2110" name="Shape 2110"/>
          <p:cNvSpPr/>
          <p:nvPr/>
        </p:nvSpPr>
        <p:spPr>
          <a:xfrm>
            <a:off x="1836000" y="2291079"/>
            <a:ext cx="5472000"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u="sng">
                <a:solidFill>
                  <a:srgbClr val="A71220"/>
                </a:solidFill>
                <a:uFill>
                  <a:solidFill>
                    <a:srgbClr val="A71220"/>
                  </a:solidFill>
                </a:uFill>
                <a:hlinkClick r:id="rId2" invalidUrl="" action="" tgtFrame="" tooltip="" history="1" highlightClick="0" endSnd="0"/>
              </a:defRPr>
            </a:lvl1pPr>
          </a:lstStyle>
          <a:p>
            <a:pPr lvl="0">
              <a:defRPr sz="1800" u="none">
                <a:solidFill>
                  <a:srgbClr val="000000"/>
                </a:solidFill>
                <a:uFillTx/>
              </a:defRPr>
            </a:pPr>
            <a:r>
              <a:rPr sz="3000" u="sng">
                <a:solidFill>
                  <a:srgbClr val="A71220"/>
                </a:solidFill>
                <a:uFill>
                  <a:solidFill>
                    <a:srgbClr val="A71220"/>
                  </a:solidFill>
                </a:uFill>
                <a:hlinkClick r:id="rId2" invalidUrl="" action="" tgtFrame="" tooltip="" history="1" highlightClick="0" endSnd="0"/>
              </a:rPr>
              <a:t>http://Feedback.appcelerator.com</a:t>
            </a:r>
          </a:p>
        </p:txBody>
      </p:sp>
    </p:spTree>
  </p:cSld>
  <p:clrMapOvr>
    <a:masterClrMapping/>
  </p:clrMapOvr>
  <p:transition spd="slow" advClick="1">
    <p:dissolve/>
  </p:transition>
</p:sld>
</file>

<file path=ppt/slides/slide4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2" name="Shape 21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Test Credentials</a:t>
            </a:r>
          </a:p>
        </p:txBody>
      </p:sp>
      <p:sp>
        <p:nvSpPr>
          <p:cNvPr id="2113" name="Shape 2113"/>
          <p:cNvSpPr/>
          <p:nvPr/>
        </p:nvSpPr>
        <p:spPr>
          <a:xfrm>
            <a:off x="976183" y="1019175"/>
            <a:ext cx="6044169" cy="3837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defTabSz="457200">
              <a:defRPr sz="1800">
                <a:solidFill>
                  <a:srgbClr val="000000"/>
                </a:solidFill>
              </a:defRPr>
            </a:pPr>
            <a:endParaRPr sz="4800">
              <a:latin typeface="Calibri"/>
              <a:ea typeface="Calibri"/>
              <a:cs typeface="Calibri"/>
              <a:sym typeface="Calibri"/>
            </a:endParaRPr>
          </a:p>
          <a:p>
            <a:pPr lvl="0" defTabSz="457200">
              <a:defRPr sz="1800">
                <a:solidFill>
                  <a:srgbClr val="000000"/>
                </a:solidFill>
              </a:defRPr>
            </a:pPr>
            <a:r>
              <a:rPr sz="4800">
                <a:latin typeface="Calibri"/>
                <a:ea typeface="Calibri"/>
                <a:cs typeface="Calibri"/>
                <a:sym typeface="Calibri"/>
              </a:rPr>
              <a:t>URL:  PASTE_URL_HERE</a:t>
            </a:r>
            <a:endParaRPr sz="4800">
              <a:latin typeface="Calibri"/>
              <a:ea typeface="Calibri"/>
              <a:cs typeface="Calibri"/>
              <a:sym typeface="Calibri"/>
            </a:endParaRPr>
          </a:p>
          <a:p>
            <a:pPr lvl="0" defTabSz="457200">
              <a:defRPr sz="1800">
                <a:solidFill>
                  <a:srgbClr val="000000"/>
                </a:solidFill>
              </a:defRPr>
            </a:pPr>
            <a:r>
              <a:rPr sz="4800">
                <a:latin typeface="Calibri"/>
                <a:ea typeface="Calibri"/>
                <a:cs typeface="Calibri"/>
                <a:sym typeface="Calibri"/>
              </a:rPr>
              <a:t>Proctor ID:  PASTE_ID</a:t>
            </a:r>
            <a:endParaRPr sz="4800">
              <a:latin typeface="Calibri"/>
              <a:ea typeface="Calibri"/>
              <a:cs typeface="Calibri"/>
              <a:sym typeface="Calibri"/>
            </a:endParaRPr>
          </a:p>
          <a:p>
            <a:pPr lvl="0" defTabSz="457200">
              <a:defRPr sz="1800">
                <a:solidFill>
                  <a:srgbClr val="000000"/>
                </a:solidFill>
              </a:defRPr>
            </a:pPr>
            <a:r>
              <a:rPr sz="4800">
                <a:latin typeface="Calibri"/>
                <a:ea typeface="Calibri"/>
                <a:cs typeface="Calibri"/>
                <a:sym typeface="Calibri"/>
              </a:rPr>
              <a:t>Password:  PASTE_PW</a:t>
            </a:r>
            <a:endParaRPr sz="4800">
              <a:latin typeface="Calibri"/>
              <a:ea typeface="Calibri"/>
              <a:cs typeface="Calibri"/>
              <a:sym typeface="Calibri"/>
            </a:endParaRPr>
          </a:p>
        </p:txBody>
      </p:sp>
    </p:spTree>
  </p:cSld>
  <p:clrMapOvr>
    <a:masterClrMapping/>
  </p:clrMapOvr>
  <p:transition spd="slow" advClick="1">
    <p:dissolve/>
  </p:transition>
</p:sld>
</file>

<file path=ppt/slides/slide4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15" name="image141.jpg" descr="Cover_logo black.jpg"/>
          <p:cNvPicPr/>
          <p:nvPr/>
        </p:nvPicPr>
        <p:blipFill>
          <a:blip r:embed="rId2">
            <a:extLst/>
          </a:blip>
          <a:stretch>
            <a:fillRect/>
          </a:stretch>
        </p:blipFill>
        <p:spPr>
          <a:xfrm>
            <a:off x="0" y="0"/>
            <a:ext cx="9144000" cy="5143500"/>
          </a:xfrm>
          <a:prstGeom prst="rect">
            <a:avLst/>
          </a:prstGeom>
          <a:ln w="12700">
            <a:miter lim="400000"/>
          </a:ln>
        </p:spPr>
      </p:pic>
      <p:sp>
        <p:nvSpPr>
          <p:cNvPr id="2116" name="Shape 2116"/>
          <p:cNvSpPr/>
          <p:nvPr/>
        </p:nvSpPr>
        <p:spPr>
          <a:xfrm>
            <a:off x="468312" y="1187450"/>
            <a:ext cx="7772401" cy="5304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8000">
              <a:defRPr b="1" sz="2900">
                <a:solidFill>
                  <a:srgbClr val="EFEEED"/>
                </a:solidFill>
              </a:defRPr>
            </a:lvl1pPr>
          </a:lstStyle>
          <a:p>
            <a:pPr lvl="0">
              <a:defRPr b="0" sz="1800">
                <a:solidFill>
                  <a:srgbClr val="000000"/>
                </a:solidFill>
              </a:defRPr>
            </a:pPr>
            <a:r>
              <a:rPr b="1" sz="2900">
                <a:solidFill>
                  <a:srgbClr val="EFEEED"/>
                </a:solidFill>
              </a:rPr>
              <a:t>Thank You</a:t>
            </a:r>
          </a:p>
        </p:txBody>
      </p:sp>
      <p:sp>
        <p:nvSpPr>
          <p:cNvPr id="2117" name="Shape 2117"/>
          <p:cNvSpPr/>
          <p:nvPr/>
        </p:nvSpPr>
        <p:spPr>
          <a:xfrm>
            <a:off x="495300" y="1708150"/>
            <a:ext cx="3867150"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a:solidFill>
                  <a:srgbClr val="EFEEED"/>
                </a:solidFill>
              </a:defRPr>
            </a:lvl1pPr>
          </a:lstStyle>
          <a:p>
            <a:pPr lvl="0">
              <a:defRPr cap="none" sz="1800">
                <a:solidFill>
                  <a:srgbClr val="000000"/>
                </a:solidFill>
              </a:defRPr>
            </a:pPr>
            <a:r>
              <a:rPr cap="all" sz="1600">
                <a:solidFill>
                  <a:srgbClr val="EFEEED"/>
                </a:solidFill>
              </a:rPr>
              <a:t>Andrew McElroy</a:t>
            </a:r>
          </a:p>
        </p:txBody>
      </p:sp>
      <p:sp>
        <p:nvSpPr>
          <p:cNvPr id="2118" name="Shape 2118"/>
          <p:cNvSpPr/>
          <p:nvPr/>
        </p:nvSpPr>
        <p:spPr>
          <a:xfrm>
            <a:off x="481012" y="1978025"/>
            <a:ext cx="3868739" cy="257175"/>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lvl1pPr defTabSz="427862">
              <a:lnSpc>
                <a:spcPct val="80000"/>
              </a:lnSpc>
              <a:spcBef>
                <a:spcPts val="200"/>
              </a:spcBef>
              <a:defRPr sz="1092">
                <a:solidFill>
                  <a:srgbClr val="EFEEED"/>
                </a:solidFill>
              </a:defRPr>
            </a:lvl1pPr>
          </a:lstStyle>
          <a:p>
            <a:pPr lvl="0">
              <a:defRPr sz="1800">
                <a:solidFill>
                  <a:srgbClr val="000000"/>
                </a:solidFill>
              </a:defRPr>
            </a:pPr>
            <a:r>
              <a:rPr sz="1092">
                <a:solidFill>
                  <a:srgbClr val="EFEEED"/>
                </a:solidFill>
              </a:rPr>
              <a:t>@Sophrinix</a:t>
            </a:r>
          </a:p>
        </p:txBody>
      </p:sp>
      <p:sp>
        <p:nvSpPr>
          <p:cNvPr id="2119" name="Shape 2119"/>
          <p:cNvSpPr/>
          <p:nvPr/>
        </p:nvSpPr>
        <p:spPr>
          <a:xfrm>
            <a:off x="494506" y="2225977"/>
            <a:ext cx="3868738" cy="257176"/>
          </a:xfrm>
          <a:prstGeom prst="rect">
            <a:avLst/>
          </a:prstGeom>
          <a:ln w="12700">
            <a:miter lim="400000"/>
          </a:ln>
        </p:spPr>
        <p:txBody>
          <a:bodyPr lIns="40809" tIns="40809" rIns="40809" bIns="40809">
            <a:normAutofit fontScale="100000" lnSpcReduction="0"/>
          </a:bodyPr>
          <a:lstStyle/>
          <a:p>
            <a:pPr lvl="0" defTabSz="382019">
              <a:lnSpc>
                <a:spcPct val="80000"/>
              </a:lnSpc>
              <a:spcBef>
                <a:spcPts val="200"/>
              </a:spcBef>
              <a:defRPr cap="all" sz="975">
                <a:solidFill>
                  <a:srgbClr val="FFFFFE"/>
                </a:solidFill>
                <a:latin typeface="Open Sans"/>
                <a:ea typeface="Open Sans"/>
                <a:cs typeface="Open Sans"/>
                <a:sym typeface="Open Sans"/>
              </a:defRPr>
            </a:pPr>
          </a:p>
        </p:txBody>
      </p:sp>
    </p:spTree>
  </p:cSld>
  <p:clrMapOvr>
    <a:masterClrMapping/>
  </p:clrMapOvr>
  <p:transition spd="slow" advClick="1">
    <p:dissolve/>
  </p:transition>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267" name="Shape 26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Set up the tools and SDKs needed for Titanium development</a:t>
            </a:r>
            <a:endParaRPr sz="2800">
              <a:solidFill>
                <a:srgbClr val="2D2D2B"/>
              </a:solidFill>
            </a:endParaRPr>
          </a:p>
          <a:p>
            <a:pPr lvl="0">
              <a:buBlip>
                <a:blip r:embed="rId2"/>
              </a:buBlip>
              <a:defRPr sz="1800">
                <a:solidFill>
                  <a:srgbClr val="000000"/>
                </a:solidFill>
              </a:defRPr>
            </a:pPr>
            <a:r>
              <a:rPr sz="2800">
                <a:solidFill>
                  <a:srgbClr val="2D2D2B"/>
                </a:solidFill>
              </a:rPr>
              <a:t>Create and configure a mobile project</a:t>
            </a:r>
            <a:endParaRPr sz="2800">
              <a:solidFill>
                <a:srgbClr val="2D2D2B"/>
              </a:solidFill>
            </a:endParaRPr>
          </a:p>
          <a:p>
            <a:pPr lvl="0">
              <a:buBlip>
                <a:blip r:embed="rId2"/>
              </a:buBlip>
              <a:defRPr sz="1800">
                <a:solidFill>
                  <a:srgbClr val="000000"/>
                </a:solidFill>
              </a:defRPr>
            </a:pPr>
            <a:r>
              <a:rPr sz="2800">
                <a:solidFill>
                  <a:srgbClr val="2D2D2B"/>
                </a:solidFill>
              </a:rPr>
              <a:t>Build and run a project in the simulator/emulator</a:t>
            </a:r>
          </a:p>
        </p:txBody>
      </p:sp>
    </p:spTree>
  </p:cSld>
  <p:clrMapOvr>
    <a:masterClrMapping/>
  </p:clrMapOvr>
  <p:transition spd="slow" advClick="1">
    <p:dissolve/>
  </p:transition>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270" name="Shape 27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TOOLS AND SDKs</a:t>
            </a:r>
          </a:p>
        </p:txBody>
      </p:sp>
    </p:spTree>
  </p:cSld>
  <p:clrMapOvr>
    <a:masterClrMapping/>
  </p:clrMapOvr>
  <p:transition spd="slow" advClick="1">
    <p:dissolve/>
  </p:transition>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body" idx="1"/>
          </p:nvPr>
        </p:nvSpPr>
        <p:spPr>
          <a:xfrm>
            <a:off x="4752975" y="1735138"/>
            <a:ext cx="4041775" cy="2859088"/>
          </a:xfrm>
          <a:prstGeom prst="rect">
            <a:avLst/>
          </a:prstGeom>
        </p:spPr>
        <p:txBody>
          <a:bodyPr lIns="0" tIns="0" rIns="0" bIns="0" anchor="t"/>
          <a:lstStyle/>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Runs on OS X, Windows, and Linux</a:t>
            </a:r>
            <a:endParaRPr sz="20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Dashboard will help you through SDK setup steps.</a:t>
            </a:r>
            <a:endParaRPr sz="20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Configure SDK locations:</a:t>
            </a:r>
            <a:endParaRPr sz="2000">
              <a:solidFill>
                <a:srgbClr val="2D2D2B"/>
              </a:solidFill>
            </a:endParaRPr>
          </a:p>
          <a:p>
            <a:pPr lvl="1" marL="557212" indent="-241300">
              <a:lnSpc>
                <a:spcPct val="90000"/>
              </a:lnSpc>
              <a:spcBef>
                <a:spcPts val="400"/>
              </a:spcBef>
              <a:buSzPct val="75000"/>
              <a:buBlip>
                <a:blip r:embed="rId2"/>
              </a:buBlip>
              <a:defRPr cap="none" sz="1800">
                <a:solidFill>
                  <a:srgbClr val="000000"/>
                </a:solidFill>
              </a:defRPr>
            </a:pPr>
            <a:r>
              <a:rPr sz="1900">
                <a:solidFill>
                  <a:srgbClr val="2D2D2B"/>
                </a:solidFill>
              </a:rPr>
              <a:t>Click “Get started”</a:t>
            </a:r>
            <a:endParaRPr sz="19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Make sure to set a default Android SDK</a:t>
            </a:r>
            <a:br>
              <a:rPr sz="1900">
                <a:solidFill>
                  <a:srgbClr val="2D2D2B"/>
                </a:solidFill>
              </a:rPr>
            </a:br>
            <a:r>
              <a:rPr sz="1900">
                <a:solidFill>
                  <a:srgbClr val="2D2D2B"/>
                </a:solidFill>
              </a:rPr>
              <a:t>... and choose a </a:t>
            </a:r>
            <a:r>
              <a:rPr i="1" sz="1900">
                <a:solidFill>
                  <a:srgbClr val="2D2D2B"/>
                </a:solidFill>
              </a:rPr>
              <a:t>Google APIs</a:t>
            </a:r>
            <a:r>
              <a:rPr sz="1900">
                <a:solidFill>
                  <a:srgbClr val="2D2D2B"/>
                </a:solidFill>
              </a:rPr>
              <a:t> version!</a:t>
            </a:r>
          </a:p>
        </p:txBody>
      </p:sp>
      <p:sp>
        <p:nvSpPr>
          <p:cNvPr id="273" name="Shape 273"/>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Studio Setup</a:t>
            </a:r>
          </a:p>
        </p:txBody>
      </p:sp>
      <p:pic>
        <p:nvPicPr>
          <p:cNvPr id="274" name="image42.png" descr="Studio_-_Titanium_Studio_Dashboard_-_Appcelerator_Studio_-__Users_edwin_Documents_Appcelerator_Training-workspace.png"/>
          <p:cNvPicPr/>
          <p:nvPr/>
        </p:nvPicPr>
        <p:blipFill>
          <a:blip r:embed="rId3">
            <a:extLst/>
          </a:blip>
          <a:stretch>
            <a:fillRect/>
          </a:stretch>
        </p:blipFill>
        <p:spPr>
          <a:xfrm>
            <a:off x="222250" y="1735138"/>
            <a:ext cx="4530725" cy="2170112"/>
          </a:xfrm>
          <a:prstGeom prst="rect">
            <a:avLst/>
          </a:prstGeom>
          <a:ln w="12700">
            <a:miter lim="400000"/>
          </a:ln>
        </p:spPr>
      </p:pic>
      <p:pic>
        <p:nvPicPr>
          <p:cNvPr id="275" name="image43.png" descr="Screen_Shot_2014-05-10_at_5_21_58_PM.png"/>
          <p:cNvPicPr/>
          <p:nvPr/>
        </p:nvPicPr>
        <p:blipFill>
          <a:blip r:embed="rId4">
            <a:extLst/>
          </a:blip>
          <a:stretch>
            <a:fillRect/>
          </a:stretch>
        </p:blipFill>
        <p:spPr>
          <a:xfrm>
            <a:off x="1139825" y="3363912"/>
            <a:ext cx="3219450" cy="1230313"/>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spd="slow" advClick="1">
    <p:dissolve/>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INTRODUCTION</a:t>
            </a:r>
          </a:p>
        </p:txBody>
      </p:sp>
      <p:sp>
        <p:nvSpPr>
          <p:cNvPr id="58" name="Shape 58"/>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SDKs and Requirements</a:t>
            </a:r>
          </a:p>
        </p:txBody>
      </p:sp>
      <p:sp>
        <p:nvSpPr>
          <p:cNvPr id="278" name="Shape 278"/>
          <p:cNvSpPr/>
          <p:nvPr>
            <p:ph type="body" idx="1"/>
          </p:nvPr>
        </p:nvSpPr>
        <p:spPr>
          <a:xfrm>
            <a:off x="457200" y="1154112"/>
            <a:ext cx="4551363" cy="3440113"/>
          </a:xfrm>
          <a:prstGeom prst="rect">
            <a:avLst/>
          </a:prstGeom>
        </p:spPr>
        <p:txBody>
          <a:bodyPr/>
          <a:lstStyle/>
          <a:p>
            <a:pPr lvl="0" marL="304800" indent="-304800">
              <a:lnSpc>
                <a:spcPct val="80000"/>
              </a:lnSpc>
              <a:spcBef>
                <a:spcPts val="500"/>
              </a:spcBef>
              <a:buBlip>
                <a:blip r:embed="rId2"/>
              </a:buBlip>
              <a:defRPr sz="1800">
                <a:solidFill>
                  <a:srgbClr val="000000"/>
                </a:solidFill>
              </a:defRPr>
            </a:pPr>
            <a:r>
              <a:rPr sz="2100">
                <a:solidFill>
                  <a:srgbClr val="2D2D2B"/>
                </a:solidFill>
              </a:rPr>
              <a:t>Native SDKs are required</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Android</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Oracle JDK (1.7.x)</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Android SDK (ADK)</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Download platform &amp; tool sets</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Path and Environment settings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iOS</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Xcode</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A Mac! (Intel-based)</a:t>
            </a:r>
          </a:p>
        </p:txBody>
      </p:sp>
      <p:sp>
        <p:nvSpPr>
          <p:cNvPr id="279" name="Shape 279"/>
          <p:cNvSpPr/>
          <p:nvPr/>
        </p:nvSpPr>
        <p:spPr>
          <a:xfrm>
            <a:off x="5008562" y="1154112"/>
            <a:ext cx="3678238" cy="321151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271272" indent="-271272" defTabSz="363109">
              <a:lnSpc>
                <a:spcPct val="90000"/>
              </a:lnSpc>
              <a:spcBef>
                <a:spcPts val="400"/>
              </a:spcBef>
              <a:buSzPct val="60000"/>
              <a:buBlip>
                <a:blip r:embed="rId2"/>
              </a:buBlip>
              <a:defRPr sz="1800">
                <a:solidFill>
                  <a:srgbClr val="000000"/>
                </a:solidFill>
              </a:defRPr>
            </a:pPr>
            <a:r>
              <a:rPr sz="2046">
                <a:solidFill>
                  <a:srgbClr val="2D2D2B"/>
                </a:solidFill>
              </a:rPr>
              <a:t>BB10</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Oracle JDK</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BlackBerry NDK</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VMWare Fusion for emulator</a:t>
            </a:r>
            <a:endParaRPr sz="2046">
              <a:solidFill>
                <a:srgbClr val="2D2D2B"/>
              </a:solidFill>
            </a:endParaRPr>
          </a:p>
          <a:p>
            <a:pPr lvl="0" marL="271272" indent="-271272" defTabSz="363109">
              <a:lnSpc>
                <a:spcPct val="90000"/>
              </a:lnSpc>
              <a:spcBef>
                <a:spcPts val="400"/>
              </a:spcBef>
              <a:buSzPct val="60000"/>
              <a:buBlip>
                <a:blip r:embed="rId2"/>
              </a:buBlip>
              <a:defRPr sz="1800">
                <a:solidFill>
                  <a:srgbClr val="000000"/>
                </a:solidFill>
              </a:defRPr>
            </a:pPr>
            <a:r>
              <a:rPr sz="2046">
                <a:solidFill>
                  <a:srgbClr val="2D2D2B"/>
                </a:solidFill>
              </a:rPr>
              <a:t>Windows 8</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Visual Studio 2013</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VmWare Fusion (mac)</a:t>
            </a:r>
            <a:endParaRPr sz="2046">
              <a:solidFill>
                <a:srgbClr val="2D2D2B"/>
              </a:solidFill>
            </a:endParaRPr>
          </a:p>
        </p:txBody>
      </p:sp>
    </p:spTree>
  </p:cSld>
  <p:clrMapOvr>
    <a:masterClrMapping/>
  </p:clrMapOvr>
  <p:transition spd="slow" advClick="1">
    <p:dissolve/>
  </p:transition>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1" name="image44.png" descr="Installing_Updating_a_Mobile_SDK___.png"/>
          <p:cNvPicPr/>
          <p:nvPr/>
        </p:nvPicPr>
        <p:blipFill>
          <a:blip r:embed="rId2">
            <a:extLst/>
          </a:blip>
          <a:stretch>
            <a:fillRect/>
          </a:stretch>
        </p:blipFill>
        <p:spPr>
          <a:xfrm>
            <a:off x="457200" y="2559050"/>
            <a:ext cx="6502400" cy="2211389"/>
          </a:xfrm>
          <a:prstGeom prst="rect">
            <a:avLst/>
          </a:prstGeom>
          <a:ln w="12700">
            <a:miter lim="400000"/>
          </a:ln>
        </p:spPr>
      </p:pic>
      <p:sp>
        <p:nvSpPr>
          <p:cNvPr id="282" name="Shape 282"/>
          <p:cNvSpPr/>
          <p:nvPr>
            <p:ph type="body" idx="1"/>
          </p:nvPr>
        </p:nvSpPr>
        <p:spPr>
          <a:xfrm>
            <a:off x="457200" y="1019175"/>
            <a:ext cx="4879975" cy="1539875"/>
          </a:xfrm>
          <a:prstGeom prst="rect">
            <a:avLst/>
          </a:prstGeom>
        </p:spPr>
        <p:txBody>
          <a:bodyPr lIns="0" tIns="0" rIns="0" bIns="0" anchor="t"/>
          <a:lstStyle/>
          <a:p>
            <a:pPr lvl="0" marL="304800" indent="-304800">
              <a:spcBef>
                <a:spcPts val="400"/>
              </a:spcBef>
              <a:buSzPct val="75000"/>
              <a:buBlip>
                <a:blip r:embed="rId3"/>
              </a:buBlip>
              <a:defRPr cap="none" sz="1800">
                <a:solidFill>
                  <a:srgbClr val="000000"/>
                </a:solidFill>
              </a:defRPr>
            </a:pPr>
            <a:r>
              <a:rPr b="1" sz="2000">
                <a:solidFill>
                  <a:srgbClr val="2D2D2B"/>
                </a:solidFill>
              </a:rPr>
              <a:t>Studio will download for you</a:t>
            </a:r>
            <a:endParaRPr sz="2000">
              <a:solidFill>
                <a:srgbClr val="2D2D2B"/>
              </a:solidFill>
            </a:endParaRPr>
          </a:p>
          <a:p>
            <a:pPr lvl="0" marL="304800" indent="-304800">
              <a:spcBef>
                <a:spcPts val="400"/>
              </a:spcBef>
              <a:buSzPct val="75000"/>
              <a:buBlip>
                <a:blip r:embed="rId3"/>
              </a:buBlip>
              <a:defRPr cap="none" sz="1800">
                <a:solidFill>
                  <a:srgbClr val="000000"/>
                </a:solidFill>
              </a:defRPr>
            </a:pPr>
            <a:r>
              <a:rPr sz="2000">
                <a:solidFill>
                  <a:srgbClr val="2D2D2B"/>
                </a:solidFill>
              </a:rPr>
              <a:t>Use native tool / run android SDK manager</a:t>
            </a:r>
            <a:endParaRPr sz="2000">
              <a:solidFill>
                <a:srgbClr val="2D2D2B"/>
              </a:solidFill>
            </a:endParaRPr>
          </a:p>
          <a:p>
            <a:pPr lvl="0" marL="304800" indent="-304800">
              <a:spcBef>
                <a:spcPts val="400"/>
              </a:spcBef>
              <a:buSzPct val="75000"/>
              <a:buBlip>
                <a:blip r:embed="rId3"/>
              </a:buBlip>
              <a:defRPr cap="none" sz="1800">
                <a:solidFill>
                  <a:srgbClr val="000000"/>
                </a:solidFill>
              </a:defRPr>
            </a:pPr>
            <a:r>
              <a:rPr sz="2000">
                <a:solidFill>
                  <a:srgbClr val="2D2D2B"/>
                </a:solidFill>
              </a:rPr>
              <a:t>Download, then unzip them</a:t>
            </a:r>
          </a:p>
        </p:txBody>
      </p:sp>
      <p:sp>
        <p:nvSpPr>
          <p:cNvPr id="283" name="Shape 283"/>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Android SDK Files</a:t>
            </a:r>
          </a:p>
        </p:txBody>
      </p:sp>
      <p:pic>
        <p:nvPicPr>
          <p:cNvPr id="284" name="image45.png" descr="Screen Shot 2014-05-10 at 5.41.57 PM.png"/>
          <p:cNvPicPr/>
          <p:nvPr/>
        </p:nvPicPr>
        <p:blipFill>
          <a:blip r:embed="rId4">
            <a:extLst/>
          </a:blip>
          <a:stretch>
            <a:fillRect/>
          </a:stretch>
        </p:blipFill>
        <p:spPr>
          <a:xfrm>
            <a:off x="5337175" y="912812"/>
            <a:ext cx="3656013" cy="3151188"/>
          </a:xfrm>
          <a:prstGeom prst="rect">
            <a:avLst/>
          </a:prstGeom>
          <a:ln w="12700">
            <a:miter lim="400000"/>
          </a:ln>
        </p:spPr>
      </p:pic>
    </p:spTree>
  </p:cSld>
  <p:clrMapOvr>
    <a:masterClrMapping/>
  </p:clrMapOvr>
  <p:transition spd="slow" advClick="1">
    <p:dissolve/>
  </p:transition>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body" idx="1"/>
          </p:nvPr>
        </p:nvSpPr>
        <p:spPr>
          <a:xfrm>
            <a:off x="4991585" y="1154906"/>
            <a:ext cx="4179888" cy="2382839"/>
          </a:xfrm>
          <a:prstGeom prst="rect">
            <a:avLst/>
          </a:prstGeom>
        </p:spPr>
        <p:txBody>
          <a:bodyPr lIns="0" tIns="0" rIns="0" bIns="0" anchor="t"/>
          <a:lstStyle/>
          <a:p>
            <a:pPr lvl="0" marL="286664" indent="-286664" defTabSz="403908">
              <a:lnSpc>
                <a:spcPct val="90000"/>
              </a:lnSpc>
              <a:spcBef>
                <a:spcPts val="400"/>
              </a:spcBef>
              <a:buSzPct val="75000"/>
              <a:buBlip>
                <a:blip r:embed="rId3"/>
              </a:buBlip>
              <a:defRPr cap="none" sz="1800">
                <a:solidFill>
                  <a:srgbClr val="000000"/>
                </a:solidFill>
              </a:defRPr>
            </a:pPr>
            <a:r>
              <a:rPr b="1" sz="1881">
                <a:solidFill>
                  <a:srgbClr val="2D2D2B"/>
                </a:solidFill>
              </a:rPr>
              <a:t>android</a:t>
            </a:r>
            <a:r>
              <a:rPr sz="1881">
                <a:solidFill>
                  <a:srgbClr val="2D2D2B"/>
                </a:solidFill>
              </a:rPr>
              <a:t> script</a:t>
            </a:r>
            <a:endParaRPr sz="1979">
              <a:solidFill>
                <a:srgbClr val="2D2D2B"/>
              </a:solidFill>
            </a:endParaRPr>
          </a:p>
          <a:p>
            <a:pPr lvl="0" marL="286664" indent="-286664" defTabSz="403908">
              <a:lnSpc>
                <a:spcPct val="90000"/>
              </a:lnSpc>
              <a:spcBef>
                <a:spcPts val="400"/>
              </a:spcBef>
              <a:buSzPct val="75000"/>
              <a:buBlip>
                <a:blip r:embed="rId3"/>
              </a:buBlip>
              <a:defRPr cap="none" sz="1800">
                <a:solidFill>
                  <a:srgbClr val="000000"/>
                </a:solidFill>
              </a:defRPr>
            </a:pPr>
            <a:r>
              <a:rPr sz="1881">
                <a:solidFill>
                  <a:srgbClr val="2D2D2B"/>
                </a:solidFill>
              </a:rPr>
              <a:t>Download SDK Platform </a:t>
            </a:r>
            <a:r>
              <a:rPr i="1" sz="1881">
                <a:solidFill>
                  <a:srgbClr val="2D2D2B"/>
                </a:solidFill>
              </a:rPr>
              <a:t>and</a:t>
            </a:r>
            <a:r>
              <a:rPr sz="1881">
                <a:solidFill>
                  <a:srgbClr val="2D2D2B"/>
                </a:solidFill>
              </a:rPr>
              <a:t> Google APIs</a:t>
            </a:r>
            <a:endParaRPr sz="1979">
              <a:solidFill>
                <a:srgbClr val="2D2D2B"/>
              </a:solidFill>
            </a:endParaRPr>
          </a:p>
          <a:p>
            <a:pPr lvl="0" marL="286664" indent="-286664" defTabSz="403908">
              <a:lnSpc>
                <a:spcPct val="90000"/>
              </a:lnSpc>
              <a:spcBef>
                <a:spcPts val="400"/>
              </a:spcBef>
              <a:buSzPct val="75000"/>
              <a:buBlip>
                <a:blip r:embed="rId3"/>
              </a:buBlip>
              <a:defRPr cap="none" sz="1800">
                <a:solidFill>
                  <a:srgbClr val="000000"/>
                </a:solidFill>
              </a:defRPr>
            </a:pPr>
            <a:r>
              <a:rPr sz="1881">
                <a:solidFill>
                  <a:srgbClr val="2D2D2B"/>
                </a:solidFill>
              </a:rPr>
              <a:t>You must use Google APIs version with your apps</a:t>
            </a:r>
            <a:endParaRPr sz="1979">
              <a:solidFill>
                <a:srgbClr val="2D2D2B"/>
              </a:solidFill>
            </a:endParaRPr>
          </a:p>
          <a:p>
            <a:pPr lvl="0" marL="286664" indent="-286664" defTabSz="403908">
              <a:lnSpc>
                <a:spcPct val="90000"/>
              </a:lnSpc>
              <a:spcBef>
                <a:spcPts val="400"/>
              </a:spcBef>
              <a:buSzPct val="75000"/>
              <a:buBlip>
                <a:blip r:embed="rId3"/>
              </a:buBlip>
              <a:defRPr cap="none" sz="1800">
                <a:solidFill>
                  <a:srgbClr val="000000"/>
                </a:solidFill>
              </a:defRPr>
            </a:pPr>
            <a:r>
              <a:rPr sz="1881">
                <a:solidFill>
                  <a:srgbClr val="2D2D2B"/>
                </a:solidFill>
              </a:rPr>
              <a:t>Current mix at:</a:t>
            </a:r>
            <a:br>
              <a:rPr sz="1881">
                <a:solidFill>
                  <a:srgbClr val="2D2D2B"/>
                </a:solidFill>
              </a:rPr>
            </a:br>
            <a:r>
              <a:rPr sz="1881">
                <a:solidFill>
                  <a:srgbClr val="2D2D2B"/>
                </a:solidFill>
              </a:rPr>
              <a:t>http://developer.android.com/</a:t>
            </a:r>
            <a:br>
              <a:rPr sz="1881">
                <a:solidFill>
                  <a:srgbClr val="2D2D2B"/>
                </a:solidFill>
              </a:rPr>
            </a:br>
            <a:r>
              <a:rPr sz="1881">
                <a:solidFill>
                  <a:srgbClr val="2D2D2B"/>
                </a:solidFill>
              </a:rPr>
              <a:t>   about/dashboards</a:t>
            </a:r>
          </a:p>
        </p:txBody>
      </p:sp>
      <p:sp>
        <p:nvSpPr>
          <p:cNvPr id="287" name="Shape 287"/>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Android Platforms</a:t>
            </a:r>
          </a:p>
        </p:txBody>
      </p:sp>
      <p:pic>
        <p:nvPicPr>
          <p:cNvPr id="288" name="image46.png"/>
          <p:cNvPicPr/>
          <p:nvPr/>
        </p:nvPicPr>
        <p:blipFill>
          <a:blip r:embed="rId4">
            <a:extLst/>
          </a:blip>
          <a:stretch>
            <a:fillRect/>
          </a:stretch>
        </p:blipFill>
        <p:spPr>
          <a:xfrm>
            <a:off x="457200" y="1219200"/>
            <a:ext cx="4321175" cy="3702050"/>
          </a:xfrm>
          <a:prstGeom prst="rect">
            <a:avLst/>
          </a:prstGeom>
          <a:ln w="12700">
            <a:miter lim="400000"/>
          </a:ln>
        </p:spPr>
      </p:pic>
      <p:sp>
        <p:nvSpPr>
          <p:cNvPr id="289" name="Shape 289"/>
          <p:cNvSpPr/>
          <p:nvPr/>
        </p:nvSpPr>
        <p:spPr>
          <a:xfrm>
            <a:off x="4951412" y="3810000"/>
            <a:ext cx="4041776" cy="48101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chor="b">
            <a:normAutofit fontScale="100000" lnSpcReduction="0"/>
          </a:bodyPr>
          <a:lstStyle/>
          <a:p>
            <a:pPr lvl="0" algn="ctr" defTabSz="399828">
              <a:lnSpc>
                <a:spcPct val="80000"/>
              </a:lnSpc>
              <a:spcBef>
                <a:spcPts val="300"/>
              </a:spcBef>
              <a:defRPr sz="1800">
                <a:solidFill>
                  <a:srgbClr val="000000"/>
                </a:solidFill>
              </a:defRPr>
            </a:pPr>
            <a:r>
              <a:rPr sz="1470">
                <a:solidFill>
                  <a:srgbClr val="A71221"/>
                </a:solidFill>
              </a:rPr>
              <a:t>Studio will </a:t>
            </a:r>
            <a:r>
              <a:rPr i="1" sz="1470">
                <a:solidFill>
                  <a:srgbClr val="A71221"/>
                </a:solidFill>
              </a:rPr>
              <a:t>not</a:t>
            </a:r>
            <a:r>
              <a:rPr sz="1470">
                <a:solidFill>
                  <a:srgbClr val="A71221"/>
                </a:solidFill>
              </a:rPr>
              <a:t> do this; you should do so periodically</a:t>
            </a:r>
          </a:p>
        </p:txBody>
      </p:sp>
    </p:spTree>
  </p:cSld>
  <p:clrMapOvr>
    <a:masterClrMapping/>
  </p:clrMapOvr>
  <p:transition spd="slow" advClick="1">
    <p:dissolve/>
  </p:transition>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Path &amp; Environment</a:t>
            </a:r>
          </a:p>
        </p:txBody>
      </p:sp>
      <p:sp>
        <p:nvSpPr>
          <p:cNvPr id="294" name="Shape 294"/>
          <p:cNvSpPr/>
          <p:nvPr>
            <p:ph type="body" idx="1"/>
          </p:nvPr>
        </p:nvSpPr>
        <p:spPr>
          <a:xfrm>
            <a:off x="457200" y="1154112"/>
            <a:ext cx="8229600" cy="3440113"/>
          </a:xfrm>
          <a:prstGeom prst="rect">
            <a:avLst/>
          </a:prstGeom>
        </p:spPr>
        <p:txBody>
          <a:bodyPr/>
          <a:lstStyle/>
          <a:p>
            <a:pPr lvl="0" marL="0" indent="0" algn="ctr" defTabSz="395748">
              <a:lnSpc>
                <a:spcPct val="80000"/>
              </a:lnSpc>
              <a:spcBef>
                <a:spcPts val="400"/>
              </a:spcBef>
              <a:buSzTx/>
              <a:buNone/>
              <a:defRPr sz="1800">
                <a:solidFill>
                  <a:srgbClr val="000000"/>
                </a:solidFill>
              </a:defRPr>
            </a:pPr>
            <a:r>
              <a:rPr sz="1940">
                <a:solidFill>
                  <a:srgbClr val="2D2D2B"/>
                </a:solidFill>
              </a:rPr>
              <a:t>Optional, but really handy</a:t>
            </a:r>
            <a:endParaRPr sz="1940">
              <a:solidFill>
                <a:srgbClr val="2D2D2B"/>
              </a:solidFill>
            </a:endParaRPr>
          </a:p>
          <a:p>
            <a:pPr lvl="0" marL="0" indent="0" defTabSz="395748">
              <a:lnSpc>
                <a:spcPct val="80000"/>
              </a:lnSpc>
              <a:buBlip>
                <a:blip r:embed="rId3"/>
              </a:buBlip>
              <a:defRPr sz="1800">
                <a:solidFill>
                  <a:srgbClr val="000000"/>
                </a:solidFill>
              </a:defRPr>
            </a:pPr>
            <a:endParaRPr sz="1940">
              <a:solidFill>
                <a:srgbClr val="2D2D2B"/>
              </a:solidFill>
            </a:endParaRPr>
          </a:p>
          <a:p>
            <a:pPr lvl="0" marL="0" indent="0" defTabSz="395748">
              <a:lnSpc>
                <a:spcPct val="80000"/>
              </a:lnSpc>
              <a:spcBef>
                <a:spcPts val="400"/>
              </a:spcBef>
              <a:buBlip>
                <a:blip r:embed="rId3"/>
              </a:buBlip>
              <a:defRPr sz="1800">
                <a:solidFill>
                  <a:srgbClr val="000000"/>
                </a:solidFill>
              </a:defRPr>
            </a:pPr>
            <a:r>
              <a:rPr sz="1940">
                <a:solidFill>
                  <a:srgbClr val="2D2D2B"/>
                </a:solidFill>
              </a:rPr>
              <a:t>OS X</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Edit ~/.bash_profile (hidden, might not exist)</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Add path to </a:t>
            </a:r>
            <a:r>
              <a:rPr b="1" sz="1940">
                <a:solidFill>
                  <a:srgbClr val="2D2D2B"/>
                </a:solidFill>
              </a:rPr>
              <a:t>tools</a:t>
            </a:r>
            <a:r>
              <a:rPr sz="1940">
                <a:solidFill>
                  <a:srgbClr val="2D2D2B"/>
                </a:solidFill>
              </a:rPr>
              <a:t> and </a:t>
            </a:r>
            <a:r>
              <a:rPr b="1" sz="1940">
                <a:solidFill>
                  <a:srgbClr val="2D2D2B"/>
                </a:solidFill>
              </a:rPr>
              <a:t>platform-tools</a:t>
            </a:r>
            <a:r>
              <a:rPr sz="1940">
                <a:solidFill>
                  <a:srgbClr val="2D2D2B"/>
                </a:solidFill>
              </a:rPr>
              <a:t> folders to your PATH</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Restart terminal</a:t>
            </a:r>
            <a:endParaRPr sz="1940">
              <a:solidFill>
                <a:srgbClr val="2D2D2B"/>
              </a:solidFill>
            </a:endParaRPr>
          </a:p>
          <a:p>
            <a:pPr lvl="1" marL="246380" indent="60055" defTabSz="395748">
              <a:lnSpc>
                <a:spcPct val="80000"/>
              </a:lnSpc>
              <a:buSzTx/>
              <a:buNone/>
              <a:defRPr sz="1800">
                <a:solidFill>
                  <a:srgbClr val="000000"/>
                </a:solidFill>
              </a:defRPr>
            </a:pPr>
            <a:endParaRPr sz="1940">
              <a:solidFill>
                <a:srgbClr val="2D2D2B"/>
              </a:solidFill>
            </a:endParaRPr>
          </a:p>
          <a:p>
            <a:pPr lvl="0" marL="0" indent="0" defTabSz="395748">
              <a:lnSpc>
                <a:spcPct val="80000"/>
              </a:lnSpc>
              <a:spcBef>
                <a:spcPts val="400"/>
              </a:spcBef>
              <a:buBlip>
                <a:blip r:embed="rId3"/>
              </a:buBlip>
              <a:defRPr sz="1800">
                <a:solidFill>
                  <a:srgbClr val="000000"/>
                </a:solidFill>
              </a:defRPr>
            </a:pPr>
            <a:r>
              <a:rPr sz="1940">
                <a:solidFill>
                  <a:srgbClr val="2D2D2B"/>
                </a:solidFill>
              </a:rPr>
              <a:t>Windows</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Edit System Properties in Control Panel</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Set PATH to both </a:t>
            </a:r>
            <a:r>
              <a:rPr b="1" sz="1940">
                <a:solidFill>
                  <a:srgbClr val="2D2D2B"/>
                </a:solidFill>
              </a:rPr>
              <a:t>tools</a:t>
            </a:r>
            <a:r>
              <a:rPr sz="1940">
                <a:solidFill>
                  <a:srgbClr val="2D2D2B"/>
                </a:solidFill>
              </a:rPr>
              <a:t> and </a:t>
            </a:r>
            <a:r>
              <a:rPr b="1" sz="1940">
                <a:solidFill>
                  <a:srgbClr val="2D2D2B"/>
                </a:solidFill>
              </a:rPr>
              <a:t>platform-tools</a:t>
            </a:r>
            <a:r>
              <a:rPr sz="1940">
                <a:solidFill>
                  <a:srgbClr val="2D2D2B"/>
                </a:solidFill>
              </a:rPr>
              <a:t> directories</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Make sure you've also set the JDK's path and JAVAHOME variables</a:t>
            </a:r>
          </a:p>
        </p:txBody>
      </p:sp>
    </p:spTree>
  </p:cSld>
  <p:clrMapOvr>
    <a:masterClrMapping/>
  </p:clrMapOvr>
  <p:transition spd="slow" advClick="1">
    <p:dissolve/>
  </p:transition>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body" idx="1"/>
          </p:nvPr>
        </p:nvSpPr>
        <p:spPr>
          <a:xfrm>
            <a:off x="5002212" y="1435100"/>
            <a:ext cx="4041776" cy="1216025"/>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Not much setup</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Download from Apple App Store and install</a:t>
            </a:r>
          </a:p>
        </p:txBody>
      </p:sp>
      <p:sp>
        <p:nvSpPr>
          <p:cNvPr id="299" name="Shape 299"/>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iOS: Xcode</a:t>
            </a:r>
          </a:p>
        </p:txBody>
      </p:sp>
      <p:pic>
        <p:nvPicPr>
          <p:cNvPr id="300" name="image47.png"/>
          <p:cNvPicPr/>
          <p:nvPr/>
        </p:nvPicPr>
        <p:blipFill>
          <a:blip r:embed="rId3">
            <a:extLst/>
          </a:blip>
          <a:stretch>
            <a:fillRect/>
          </a:stretch>
        </p:blipFill>
        <p:spPr>
          <a:xfrm>
            <a:off x="336550" y="1327150"/>
            <a:ext cx="4665663" cy="3233739"/>
          </a:xfrm>
          <a:prstGeom prst="rect">
            <a:avLst/>
          </a:prstGeom>
          <a:ln w="12700">
            <a:miter lim="400000"/>
          </a:ln>
        </p:spPr>
      </p:pic>
    </p:spTree>
  </p:cSld>
  <p:clrMapOvr>
    <a:masterClrMapping/>
  </p:clrMapOvr>
  <p:transition spd="slow" advClick="1">
    <p:dissolve/>
  </p:transition>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Handy Tools</a:t>
            </a:r>
          </a:p>
        </p:txBody>
      </p:sp>
      <p:sp>
        <p:nvSpPr>
          <p:cNvPr id="303" name="Shape 303"/>
          <p:cNvSpPr/>
          <p:nvPr>
            <p:ph type="body" idx="1"/>
          </p:nvPr>
        </p:nvSpPr>
        <p:spPr>
          <a:xfrm>
            <a:off x="457199" y="1154112"/>
            <a:ext cx="2744790" cy="1350963"/>
          </a:xfrm>
          <a:prstGeom prst="rect">
            <a:avLst/>
          </a:prstGeom>
        </p:spPr>
        <p:txBody>
          <a:bodyPr/>
          <a:lstStyle/>
          <a:p>
            <a:pPr lvl="0">
              <a:buBlip>
                <a:blip r:embed="rId2"/>
              </a:buBlip>
              <a:defRPr sz="1800">
                <a:solidFill>
                  <a:srgbClr val="000000"/>
                </a:solidFill>
              </a:defRPr>
            </a:pPr>
            <a:r>
              <a:rPr sz="2800">
                <a:solidFill>
                  <a:srgbClr val="2D2D2B"/>
                </a:solidFill>
              </a:rPr>
              <a:t>iOS simulator</a:t>
            </a:r>
            <a:endParaRPr sz="2800">
              <a:solidFill>
                <a:srgbClr val="2D2D2B"/>
              </a:solidFill>
            </a:endParaRPr>
          </a:p>
          <a:p>
            <a:pPr lvl="0">
              <a:buBlip>
                <a:blip r:embed="rId2"/>
              </a:buBlip>
              <a:defRPr sz="1800">
                <a:solidFill>
                  <a:srgbClr val="000000"/>
                </a:solidFill>
              </a:defRPr>
            </a:pPr>
            <a:r>
              <a:rPr sz="2800">
                <a:solidFill>
                  <a:srgbClr val="2D2D2B"/>
                </a:solidFill>
              </a:rPr>
              <a:t>Instruments</a:t>
            </a:r>
          </a:p>
        </p:txBody>
      </p:sp>
      <p:pic>
        <p:nvPicPr>
          <p:cNvPr id="304" name="image48.png" descr="Screen Shot 2014-05-10 at 5.47.30 PM.png"/>
          <p:cNvPicPr/>
          <p:nvPr/>
        </p:nvPicPr>
        <p:blipFill>
          <a:blip r:embed="rId3">
            <a:extLst/>
          </a:blip>
          <a:stretch>
            <a:fillRect/>
          </a:stretch>
        </p:blipFill>
        <p:spPr>
          <a:xfrm>
            <a:off x="3201988" y="974725"/>
            <a:ext cx="5791201" cy="3543300"/>
          </a:xfrm>
          <a:prstGeom prst="rect">
            <a:avLst/>
          </a:prstGeom>
          <a:ln w="12700">
            <a:miter lim="400000"/>
          </a:ln>
        </p:spPr>
      </p:pic>
    </p:spTree>
  </p:cSld>
  <p:clrMapOvr>
    <a:masterClrMapping/>
  </p:clrMapOvr>
  <p:transition spd="slow" advClick="1">
    <p:dissolve/>
  </p:transition>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6"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307" name="Shape 30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CREATING &amp; CONFIGURING PROJECTS</a:t>
            </a:r>
          </a:p>
        </p:txBody>
      </p:sp>
    </p:spTree>
  </p:cSld>
  <p:clrMapOvr>
    <a:masterClrMapping/>
  </p:clrMapOvr>
  <p:transition spd="slow" advClick="1">
    <p:dissolve/>
  </p:transition>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9" name="image49.png" descr="Screen Shot 2014-05-10 at 5.52.46 PM.png"/>
          <p:cNvPicPr/>
          <p:nvPr/>
        </p:nvPicPr>
        <p:blipFill>
          <a:blip r:embed="rId2">
            <a:extLst/>
          </a:blip>
          <a:stretch>
            <a:fillRect/>
          </a:stretch>
        </p:blipFill>
        <p:spPr>
          <a:xfrm>
            <a:off x="4764087" y="1154112"/>
            <a:ext cx="3922713" cy="3440114"/>
          </a:xfrm>
          <a:prstGeom prst="rect">
            <a:avLst/>
          </a:prstGeom>
          <a:ln w="12700">
            <a:miter lim="400000"/>
          </a:ln>
        </p:spPr>
      </p:pic>
      <p:sp>
        <p:nvSpPr>
          <p:cNvPr id="310" name="Shape 31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Creating a Project with Studio</a:t>
            </a:r>
          </a:p>
        </p:txBody>
      </p:sp>
      <p:pic>
        <p:nvPicPr>
          <p:cNvPr id="311" name="image50.png"/>
          <p:cNvPicPr/>
          <p:nvPr/>
        </p:nvPicPr>
        <p:blipFill>
          <a:blip r:embed="rId3">
            <a:extLst/>
          </a:blip>
          <a:stretch>
            <a:fillRect/>
          </a:stretch>
        </p:blipFill>
        <p:spPr>
          <a:xfrm>
            <a:off x="457200" y="1154112"/>
            <a:ext cx="3781425" cy="3440114"/>
          </a:xfrm>
          <a:prstGeom prst="rect">
            <a:avLst/>
          </a:prstGeom>
          <a:ln w="12700">
            <a:miter lim="400000"/>
          </a:ln>
        </p:spPr>
      </p:pic>
    </p:spTree>
  </p:cSld>
  <p:clrMapOvr>
    <a:masterClrMapping/>
  </p:clrMapOvr>
  <p:transition spd="slow" advClick="1">
    <p:dissolve/>
  </p:transition>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body" idx="1"/>
          </p:nvPr>
        </p:nvSpPr>
        <p:spPr>
          <a:xfrm>
            <a:off x="5089525" y="1419225"/>
            <a:ext cx="4232275" cy="2382839"/>
          </a:xfrm>
          <a:prstGeom prst="rect">
            <a:avLst/>
          </a:prstGeom>
        </p:spPr>
        <p:txBody>
          <a:bodyPr lIns="0" tIns="0" rIns="0" bIns="0" anchor="t"/>
          <a:lstStyle/>
          <a:p>
            <a:pPr lvl="0" marL="274320" indent="-274320">
              <a:spcBef>
                <a:spcPts val="400"/>
              </a:spcBef>
              <a:buSzPct val="75000"/>
              <a:buBlip>
                <a:blip r:embed="rId2"/>
              </a:buBlip>
              <a:defRPr cap="none" sz="1800">
                <a:solidFill>
                  <a:srgbClr val="000000"/>
                </a:solidFill>
              </a:defRPr>
            </a:pPr>
            <a:r>
              <a:rPr>
                <a:solidFill>
                  <a:srgbClr val="2D2D2B"/>
                </a:solidFill>
              </a:rPr>
              <a:t>If missing paraments, CLI will provide a menu to select them</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Titanium create –name &lt;projectnane&gt;</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 ti help </a:t>
            </a:r>
          </a:p>
        </p:txBody>
      </p:sp>
      <p:sp>
        <p:nvSpPr>
          <p:cNvPr id="314" name="Shape 314"/>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Creating a Project with CLI</a:t>
            </a:r>
          </a:p>
        </p:txBody>
      </p:sp>
      <p:pic>
        <p:nvPicPr>
          <p:cNvPr id="315" name="image51.png" descr="Screen_Shot_2014-05-10_at_6_49_07_PM.png"/>
          <p:cNvPicPr/>
          <p:nvPr/>
        </p:nvPicPr>
        <p:blipFill>
          <a:blip r:embed="rId3">
            <a:extLst/>
          </a:blip>
          <a:stretch>
            <a:fillRect/>
          </a:stretch>
        </p:blipFill>
        <p:spPr>
          <a:xfrm>
            <a:off x="0" y="1252537"/>
            <a:ext cx="5248275" cy="3738564"/>
          </a:xfrm>
          <a:prstGeom prst="rect">
            <a:avLst/>
          </a:prstGeom>
          <a:ln w="12700">
            <a:miter lim="400000"/>
          </a:ln>
        </p:spPr>
      </p:pic>
    </p:spTree>
  </p:cSld>
  <p:clrMapOvr>
    <a:masterClrMapping/>
  </p:clrMapOvr>
  <p:transition spd="slow" advClick="1">
    <p:dissolve/>
  </p:transition>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body" idx="1"/>
          </p:nvPr>
        </p:nvSpPr>
        <p:spPr>
          <a:xfrm>
            <a:off x="5089525" y="1609725"/>
            <a:ext cx="4041775" cy="2382839"/>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Set App ID, version, and more</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Select Titanium SDK and platform support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Specify modules used</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Cloud enable</a:t>
            </a:r>
          </a:p>
        </p:txBody>
      </p:sp>
      <p:sp>
        <p:nvSpPr>
          <p:cNvPr id="318" name="Shape 318"/>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Tiapp.xml Editor - GUI mode</a:t>
            </a:r>
          </a:p>
        </p:txBody>
      </p:sp>
      <p:pic>
        <p:nvPicPr>
          <p:cNvPr id="319" name="image52.png"/>
          <p:cNvPicPr/>
          <p:nvPr/>
        </p:nvPicPr>
        <p:blipFill>
          <a:blip r:embed="rId3">
            <a:extLst/>
          </a:blip>
          <a:stretch>
            <a:fillRect/>
          </a:stretch>
        </p:blipFill>
        <p:spPr>
          <a:xfrm>
            <a:off x="577850" y="1609725"/>
            <a:ext cx="4189413" cy="2782889"/>
          </a:xfrm>
          <a:prstGeom prst="rect">
            <a:avLst/>
          </a:prstGeom>
          <a:ln w="12700">
            <a:miter lim="400000"/>
          </a:ln>
        </p:spPr>
      </p:pic>
    </p:spTree>
  </p:cSld>
  <p:clrMapOvr>
    <a:masterClrMapping/>
  </p:clrMapOvr>
  <p:transition spd="slow" advClick="1">
    <p:dissolve/>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Course Material</a:t>
            </a:r>
          </a:p>
        </p:txBody>
      </p:sp>
      <p:sp>
        <p:nvSpPr>
          <p:cNvPr id="61" name="Shape 61"/>
          <p:cNvSpPr/>
          <p:nvPr>
            <p:ph type="body" idx="1"/>
          </p:nvPr>
        </p:nvSpPr>
        <p:spPr>
          <a:xfrm>
            <a:off x="457200" y="1198880"/>
            <a:ext cx="8229600" cy="3019426"/>
          </a:xfrm>
          <a:prstGeom prst="rect">
            <a:avLst/>
          </a:prstGeom>
        </p:spPr>
        <p:txBody>
          <a:bodyPr/>
          <a:lstStyle/>
          <a:p>
            <a:pPr lvl="0">
              <a:buBlip>
                <a:blip r:embed="rId2"/>
              </a:buBlip>
              <a:defRPr sz="1800">
                <a:solidFill>
                  <a:srgbClr val="000000"/>
                </a:solidFill>
              </a:defRPr>
            </a:pPr>
            <a:r>
              <a:rPr sz="2800">
                <a:solidFill>
                  <a:srgbClr val="3C3C3B"/>
                </a:solidFill>
              </a:rPr>
              <a:t>Labs @ Appcelerator Wiki (included code)</a:t>
            </a:r>
            <a:endParaRPr sz="2800">
              <a:solidFill>
                <a:srgbClr val="3C3C3B"/>
              </a:solidFill>
            </a:endParaRPr>
          </a:p>
          <a:p>
            <a:pPr lvl="0">
              <a:buBlip>
                <a:blip r:embed="rId2"/>
              </a:buBlip>
              <a:defRPr sz="1800">
                <a:solidFill>
                  <a:srgbClr val="000000"/>
                </a:solidFill>
              </a:defRPr>
            </a:pPr>
            <a:r>
              <a:rPr sz="2800">
                <a:solidFill>
                  <a:srgbClr val="3C3C3B"/>
                </a:solidFill>
              </a:rPr>
              <a:t>PDF version of this presentation available by Instructor.</a:t>
            </a:r>
          </a:p>
        </p:txBody>
      </p:sp>
    </p:spTree>
  </p:cSld>
  <p:clrMapOvr>
    <a:masterClrMapping/>
  </p:clrMapOvr>
  <p:transition spd="slow" advClick="1">
    <p:dissolve/>
  </p:transition>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body" idx="1"/>
          </p:nvPr>
        </p:nvSpPr>
        <p:spPr>
          <a:xfrm>
            <a:off x="4767262" y="1403350"/>
            <a:ext cx="4364038" cy="2989264"/>
          </a:xfrm>
          <a:prstGeom prst="rect">
            <a:avLst/>
          </a:prstGeom>
        </p:spPr>
        <p:txBody>
          <a:bodyPr lIns="0" tIns="0" rIns="0" bIns="0" anchor="t"/>
          <a:lstStyle/>
          <a:p>
            <a:pPr lvl="0" marL="386079" indent="-386079">
              <a:lnSpc>
                <a:spcPct val="80000"/>
              </a:lnSpc>
              <a:spcBef>
                <a:spcPts val="400"/>
              </a:spcBef>
              <a:buSzPct val="75000"/>
              <a:buBlip>
                <a:blip r:embed="rId2"/>
              </a:buBlip>
              <a:defRPr cap="none" sz="1800">
                <a:solidFill>
                  <a:srgbClr val="000000"/>
                </a:solidFill>
              </a:defRPr>
            </a:pPr>
            <a:r>
              <a:rPr sz="1900">
                <a:solidFill>
                  <a:srgbClr val="2D2D2B"/>
                </a:solidFill>
              </a:rPr>
              <a:t>Configure orientation support</a:t>
            </a:r>
            <a:endParaRPr sz="2500">
              <a:solidFill>
                <a:srgbClr val="2D2D2B"/>
              </a:solidFill>
            </a:endParaRPr>
          </a:p>
          <a:p>
            <a:pPr lvl="0" marL="386079" indent="-386079">
              <a:lnSpc>
                <a:spcPct val="80000"/>
              </a:lnSpc>
              <a:spcBef>
                <a:spcPts val="400"/>
              </a:spcBef>
              <a:buSzPct val="75000"/>
              <a:buBlip>
                <a:blip r:embed="rId2"/>
              </a:buBlip>
              <a:defRPr cap="none" sz="1800">
                <a:solidFill>
                  <a:srgbClr val="000000"/>
                </a:solidFill>
              </a:defRPr>
            </a:pPr>
            <a:r>
              <a:rPr sz="1900">
                <a:solidFill>
                  <a:srgbClr val="2D2D2B"/>
                </a:solidFill>
              </a:rPr>
              <a:t>Platform-specific:</a:t>
            </a:r>
            <a:endParaRPr sz="1500">
              <a:solidFill>
                <a:srgbClr val="2D2D2B"/>
              </a:solidFill>
            </a:endParaRPr>
          </a:p>
          <a:p>
            <a:pPr lvl="1" marL="586846" indent="-270933">
              <a:lnSpc>
                <a:spcPct val="80000"/>
              </a:lnSpc>
              <a:buSzPct val="75000"/>
              <a:buBlip>
                <a:blip r:embed="rId2"/>
              </a:buBlip>
              <a:defRPr cap="none" sz="1800">
                <a:solidFill>
                  <a:srgbClr val="000000"/>
                </a:solidFill>
              </a:defRPr>
            </a:pPr>
            <a:r>
              <a:rPr sz="1600">
                <a:solidFill>
                  <a:srgbClr val="2D2D2B"/>
                </a:solidFill>
              </a:rPr>
              <a:t>iOS: Info.plist keys, </a:t>
            </a:r>
            <a:endParaRPr sz="2100">
              <a:solidFill>
                <a:srgbClr val="2D2D2B"/>
              </a:solidFill>
            </a:endParaRPr>
          </a:p>
          <a:p>
            <a:pPr lvl="1" indent="315913">
              <a:lnSpc>
                <a:spcPct val="80000"/>
              </a:lnSpc>
              <a:defRPr cap="none" sz="1800">
                <a:solidFill>
                  <a:srgbClr val="000000"/>
                </a:solidFill>
              </a:defRPr>
            </a:pPr>
            <a:r>
              <a:rPr sz="1600">
                <a:solidFill>
                  <a:srgbClr val="2D2D2B"/>
                </a:solidFill>
              </a:rPr>
              <a:t>	     hardware requirements, etc.</a:t>
            </a:r>
            <a:endParaRPr sz="1500">
              <a:solidFill>
                <a:srgbClr val="2D2D2B"/>
              </a:solidFill>
            </a:endParaRPr>
          </a:p>
          <a:p>
            <a:pPr lvl="1" marL="586846" indent="-270933">
              <a:lnSpc>
                <a:spcPct val="80000"/>
              </a:lnSpc>
              <a:buSzPct val="75000"/>
              <a:buBlip>
                <a:blip r:embed="rId2"/>
              </a:buBlip>
              <a:defRPr cap="none" sz="1800">
                <a:solidFill>
                  <a:srgbClr val="000000"/>
                </a:solidFill>
              </a:defRPr>
            </a:pPr>
            <a:r>
              <a:rPr sz="1600">
                <a:solidFill>
                  <a:srgbClr val="2D2D2B"/>
                </a:solidFill>
              </a:rPr>
              <a:t>Android: tooling, theme, </a:t>
            </a:r>
            <a:endParaRPr sz="2100">
              <a:solidFill>
                <a:srgbClr val="2D2D2B"/>
              </a:solidFill>
            </a:endParaRPr>
          </a:p>
          <a:p>
            <a:pPr lvl="1" indent="315913">
              <a:lnSpc>
                <a:spcPct val="80000"/>
              </a:lnSpc>
              <a:defRPr cap="none" sz="1800">
                <a:solidFill>
                  <a:srgbClr val="000000"/>
                </a:solidFill>
              </a:defRPr>
            </a:pPr>
            <a:r>
              <a:rPr sz="1600">
                <a:solidFill>
                  <a:srgbClr val="2D2D2B"/>
                </a:solidFill>
              </a:rPr>
              <a:t>	     </a:t>
            </a:r>
            <a:r>
              <a:rPr sz="1400">
                <a:solidFill>
                  <a:srgbClr val="2D2D2B"/>
                </a:solidFill>
              </a:rPr>
              <a:t>custom versioning, etc.</a:t>
            </a:r>
            <a:endParaRPr sz="1500">
              <a:solidFill>
                <a:srgbClr val="2D2D2B"/>
              </a:solidFill>
            </a:endParaRPr>
          </a:p>
          <a:p>
            <a:pPr lvl="0" marL="386079" indent="-386079">
              <a:lnSpc>
                <a:spcPct val="80000"/>
              </a:lnSpc>
              <a:spcBef>
                <a:spcPts val="400"/>
              </a:spcBef>
              <a:buSzPct val="75000"/>
              <a:buBlip>
                <a:blip r:embed="rId2"/>
              </a:buBlip>
              <a:defRPr cap="none" sz="1800">
                <a:solidFill>
                  <a:srgbClr val="000000"/>
                </a:solidFill>
              </a:defRPr>
            </a:pPr>
            <a:r>
              <a:rPr sz="1900">
                <a:solidFill>
                  <a:srgbClr val="2D2D2B"/>
                </a:solidFill>
              </a:rPr>
              <a:t>See Guides: Building Native Applications &gt; </a:t>
            </a:r>
            <a:endParaRPr sz="1500">
              <a:solidFill>
                <a:srgbClr val="2D2D2B"/>
              </a:solidFill>
            </a:endParaRPr>
          </a:p>
          <a:p>
            <a:pPr lvl="0">
              <a:lnSpc>
                <a:spcPct val="80000"/>
              </a:lnSpc>
              <a:spcBef>
                <a:spcPts val="400"/>
              </a:spcBef>
              <a:defRPr cap="none" sz="1800">
                <a:solidFill>
                  <a:srgbClr val="000000"/>
                </a:solidFill>
              </a:defRPr>
            </a:pPr>
            <a:r>
              <a:rPr sz="1900">
                <a:solidFill>
                  <a:srgbClr val="2D2D2B"/>
                </a:solidFill>
              </a:rPr>
              <a:t>        Appendices &gt; Tiapp.xml and timodule.xml </a:t>
            </a:r>
            <a:endParaRPr sz="1500">
              <a:solidFill>
                <a:srgbClr val="2D2D2B"/>
              </a:solidFill>
            </a:endParaRPr>
          </a:p>
          <a:p>
            <a:pPr lvl="0">
              <a:lnSpc>
                <a:spcPct val="80000"/>
              </a:lnSpc>
              <a:spcBef>
                <a:spcPts val="400"/>
              </a:spcBef>
              <a:defRPr cap="none" sz="1800">
                <a:solidFill>
                  <a:srgbClr val="000000"/>
                </a:solidFill>
              </a:defRPr>
            </a:pPr>
            <a:r>
              <a:rPr sz="1900">
                <a:solidFill>
                  <a:srgbClr val="2D2D2B"/>
                </a:solidFill>
              </a:rPr>
              <a:t>        Reference</a:t>
            </a:r>
          </a:p>
        </p:txBody>
      </p:sp>
      <p:sp>
        <p:nvSpPr>
          <p:cNvPr id="322" name="Shape 322"/>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a:t>
            </a:r>
          </a:p>
        </p:txBody>
      </p:sp>
      <p:pic>
        <p:nvPicPr>
          <p:cNvPr id="323" name="image53.png"/>
          <p:cNvPicPr/>
          <p:nvPr/>
        </p:nvPicPr>
        <p:blipFill>
          <a:blip r:embed="rId3">
            <a:extLst/>
          </a:blip>
          <a:stretch>
            <a:fillRect/>
          </a:stretch>
        </p:blipFill>
        <p:spPr>
          <a:xfrm>
            <a:off x="604837" y="1403350"/>
            <a:ext cx="4162426" cy="2989264"/>
          </a:xfrm>
          <a:prstGeom prst="rect">
            <a:avLst/>
          </a:prstGeom>
          <a:ln w="12700">
            <a:miter lim="400000"/>
          </a:ln>
        </p:spPr>
      </p:pic>
    </p:spTree>
  </p:cSld>
  <p:clrMapOvr>
    <a:masterClrMapping/>
  </p:clrMapOvr>
  <p:transition spd="slow" advClick="1">
    <p:dissolve/>
  </p:transition>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27" name="Group 327"/>
          <p:cNvGrpSpPr/>
          <p:nvPr/>
        </p:nvGrpSpPr>
        <p:grpSpPr>
          <a:xfrm>
            <a:off x="-12801" y="-1"/>
            <a:ext cx="9309101" cy="5143501"/>
            <a:chOff x="0" y="0"/>
            <a:chExt cx="9309099" cy="5143500"/>
          </a:xfrm>
        </p:grpSpPr>
        <p:pic>
          <p:nvPicPr>
            <p:cNvPr id="325"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326"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328" name="Shape 328"/>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329"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330" name="Shape 330"/>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298704" indent="-298704" defTabSz="399828">
              <a:lnSpc>
                <a:spcPct val="90000"/>
              </a:lnSpc>
              <a:spcBef>
                <a:spcPts val="600"/>
              </a:spcBef>
              <a:buSzPct val="75000"/>
              <a:buBlip>
                <a:blip r:embed="rId4"/>
              </a:buBlip>
              <a:defRPr sz="1800">
                <a:solidFill>
                  <a:srgbClr val="000000"/>
                </a:solidFill>
              </a:defRPr>
            </a:pPr>
            <a:r>
              <a:rPr sz="2744">
                <a:solidFill>
                  <a:srgbClr val="2D2D2B"/>
                </a:solidFill>
              </a:rPr>
              <a:t>Create a new project from Studio</a:t>
            </a:r>
            <a:endParaRPr sz="2744">
              <a:solidFill>
                <a:srgbClr val="2D2D2B"/>
              </a:solidFill>
            </a:endParaRPr>
          </a:p>
          <a:p>
            <a:pPr lvl="0" marL="298704" indent="-298704" defTabSz="399828">
              <a:lnSpc>
                <a:spcPct val="90000"/>
              </a:lnSpc>
              <a:spcBef>
                <a:spcPts val="600"/>
              </a:spcBef>
              <a:buSzPct val="75000"/>
              <a:buBlip>
                <a:blip r:embed="rId4"/>
              </a:buBlip>
              <a:defRPr sz="1800">
                <a:solidFill>
                  <a:srgbClr val="000000"/>
                </a:solidFill>
              </a:defRPr>
            </a:pPr>
            <a:r>
              <a:rPr sz="2744">
                <a:solidFill>
                  <a:srgbClr val="2D2D2B"/>
                </a:solidFill>
              </a:rPr>
              <a:t>Familiarize yourself with folders and files</a:t>
            </a:r>
            <a:endParaRPr sz="2744">
              <a:solidFill>
                <a:srgbClr val="2D2D2B"/>
              </a:solidFill>
            </a:endParaRPr>
          </a:p>
          <a:p>
            <a:pPr lvl="0" marL="298704" indent="-298704" defTabSz="399828">
              <a:lnSpc>
                <a:spcPct val="90000"/>
              </a:lnSpc>
              <a:spcBef>
                <a:spcPts val="600"/>
              </a:spcBef>
              <a:buSzPct val="75000"/>
              <a:buBlip>
                <a:blip r:embed="rId4"/>
              </a:buBlip>
              <a:defRPr sz="1800">
                <a:solidFill>
                  <a:srgbClr val="000000"/>
                </a:solidFill>
              </a:defRPr>
            </a:pPr>
            <a:r>
              <a:rPr sz="2744">
                <a:solidFill>
                  <a:srgbClr val="2D2D2B"/>
                </a:solidFill>
              </a:rPr>
              <a:t>Look for tiapp.xml file open GUI and XML tabs</a:t>
            </a:r>
            <a:endParaRPr sz="2744">
              <a:solidFill>
                <a:srgbClr val="2D2D2B"/>
              </a:solidFill>
            </a:endParaRPr>
          </a:p>
        </p:txBody>
      </p:sp>
    </p:spTree>
  </p:cSld>
  <p:clrMapOvr>
    <a:masterClrMapping/>
  </p:clrMapOvr>
  <p:transition spd="slow" advClick="1">
    <p:dissolve/>
  </p:transition>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2"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333" name="Shape 333"/>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BUILDING &amp; RUNNING PROJECTS</a:t>
            </a:r>
            <a:br>
              <a:rPr b="1" sz="1066">
                <a:solidFill>
                  <a:srgbClr val="FFFFFE"/>
                </a:solidFill>
              </a:rPr>
            </a:br>
          </a:p>
        </p:txBody>
      </p:sp>
    </p:spTree>
  </p:cSld>
  <p:clrMapOvr>
    <a:masterClrMapping/>
  </p:clrMapOvr>
  <p:transition spd="slow" advClick="1">
    <p:dissolve/>
  </p:transition>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5" name="image56.png" descr="Screen Shot 2014-05-10 at 6.45.29 PM.png"/>
          <p:cNvPicPr/>
          <p:nvPr/>
        </p:nvPicPr>
        <p:blipFill>
          <a:blip r:embed="rId2">
            <a:extLst/>
          </a:blip>
          <a:stretch>
            <a:fillRect/>
          </a:stretch>
        </p:blipFill>
        <p:spPr>
          <a:xfrm>
            <a:off x="277813" y="1152525"/>
            <a:ext cx="5257801" cy="2032000"/>
          </a:xfrm>
          <a:prstGeom prst="rect">
            <a:avLst/>
          </a:prstGeom>
          <a:ln w="12700">
            <a:miter lim="400000"/>
          </a:ln>
        </p:spPr>
      </p:pic>
      <p:sp>
        <p:nvSpPr>
          <p:cNvPr id="336" name="Shape 336"/>
          <p:cNvSpPr/>
          <p:nvPr>
            <p:ph type="body" idx="1"/>
          </p:nvPr>
        </p:nvSpPr>
        <p:spPr>
          <a:xfrm>
            <a:off x="5535612" y="1189037"/>
            <a:ext cx="3795713" cy="1090613"/>
          </a:xfrm>
          <a:prstGeom prst="rect">
            <a:avLst/>
          </a:prstGeom>
        </p:spPr>
        <p:txBody>
          <a:bodyPr lIns="0" tIns="0" rIns="0" bIns="0" anchor="t"/>
          <a:lstStyle/>
          <a:p>
            <a:pPr lvl="0" marL="274320" indent="-274320">
              <a:spcBef>
                <a:spcPts val="400"/>
              </a:spcBef>
              <a:buSzPct val="75000"/>
              <a:buBlip>
                <a:blip r:embed="rId3"/>
              </a:buBlip>
              <a:defRPr cap="none" sz="1800">
                <a:solidFill>
                  <a:srgbClr val="000000"/>
                </a:solidFill>
              </a:defRPr>
            </a:pPr>
            <a:r>
              <a:rPr>
                <a:solidFill>
                  <a:srgbClr val="2D2D2B"/>
                </a:solidFill>
              </a:rPr>
              <a:t>Debug, Run, and Publish menus</a:t>
            </a:r>
            <a:endParaRPr sz="2000">
              <a:solidFill>
                <a:srgbClr val="2D2D2B"/>
              </a:solidFill>
            </a:endParaRPr>
          </a:p>
          <a:p>
            <a:pPr lvl="0" marL="274320" indent="-274320">
              <a:spcBef>
                <a:spcPts val="400"/>
              </a:spcBef>
              <a:buSzPct val="75000"/>
              <a:buBlip>
                <a:blip r:embed="rId3"/>
              </a:buBlip>
              <a:defRPr cap="none" sz="1800">
                <a:solidFill>
                  <a:srgbClr val="000000"/>
                </a:solidFill>
              </a:defRPr>
            </a:pPr>
            <a:r>
              <a:rPr>
                <a:solidFill>
                  <a:srgbClr val="2D2D2B"/>
                </a:solidFill>
              </a:rPr>
              <a:t>Options based on targets configured in Tiapp.xml</a:t>
            </a:r>
          </a:p>
        </p:txBody>
      </p:sp>
      <p:sp>
        <p:nvSpPr>
          <p:cNvPr id="337" name="Shape 337"/>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Building a Project</a:t>
            </a:r>
          </a:p>
        </p:txBody>
      </p:sp>
      <p:sp>
        <p:nvSpPr>
          <p:cNvPr id="338" name="Shape 338"/>
          <p:cNvSpPr/>
          <p:nvPr/>
        </p:nvSpPr>
        <p:spPr>
          <a:xfrm>
            <a:off x="277813" y="3429000"/>
            <a:ext cx="7037386" cy="1089025"/>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274320" indent="-274320">
              <a:spcBef>
                <a:spcPts val="400"/>
              </a:spcBef>
              <a:buSzPct val="75000"/>
              <a:buBlip>
                <a:blip r:embed="rId3"/>
              </a:buBlip>
              <a:defRPr sz="1800">
                <a:solidFill>
                  <a:srgbClr val="000000"/>
                </a:solidFill>
              </a:defRPr>
            </a:pPr>
            <a:r>
              <a:rPr>
                <a:solidFill>
                  <a:srgbClr val="2D2D2B"/>
                </a:solidFill>
              </a:rPr>
              <a:t>Studio does a "preflight" check</a:t>
            </a:r>
            <a:endParaRPr sz="2000">
              <a:solidFill>
                <a:srgbClr val="2D2D2B"/>
              </a:solidFill>
            </a:endParaRPr>
          </a:p>
          <a:p>
            <a:pPr lvl="0" marL="274320" indent="-274320">
              <a:spcBef>
                <a:spcPts val="400"/>
              </a:spcBef>
              <a:buSzPct val="75000"/>
              <a:buBlip>
                <a:blip r:embed="rId3"/>
              </a:buBlip>
              <a:defRPr sz="1800">
                <a:solidFill>
                  <a:srgbClr val="000000"/>
                </a:solidFill>
              </a:defRPr>
            </a:pPr>
            <a:r>
              <a:rPr>
                <a:solidFill>
                  <a:srgbClr val="2D2D2B"/>
                </a:solidFill>
              </a:rPr>
              <a:t>For iOS installations, need to configure provisioning profiles</a:t>
            </a:r>
          </a:p>
        </p:txBody>
      </p:sp>
    </p:spTree>
  </p:cSld>
  <p:clrMapOvr>
    <a:masterClrMapping/>
  </p:clrMapOvr>
  <p:transition spd="slow" advClick="1">
    <p:dissolve/>
  </p:transition>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body" idx="1"/>
          </p:nvPr>
        </p:nvSpPr>
        <p:spPr>
          <a:xfrm>
            <a:off x="5280025" y="1419225"/>
            <a:ext cx="4041775" cy="2382839"/>
          </a:xfrm>
          <a:prstGeom prst="rect">
            <a:avLst/>
          </a:prstGeom>
        </p:spPr>
        <p:txBody>
          <a:bodyPr lIns="0" tIns="0" rIns="0" bIns="0" anchor="t"/>
          <a:lstStyle/>
          <a:p>
            <a:pPr lvl="0" marL="274320" indent="-274320">
              <a:spcBef>
                <a:spcPts val="400"/>
              </a:spcBef>
              <a:buSzPct val="75000"/>
              <a:buBlip>
                <a:blip r:embed="rId2"/>
              </a:buBlip>
              <a:defRPr cap="none" sz="1800">
                <a:solidFill>
                  <a:srgbClr val="000000"/>
                </a:solidFill>
              </a:defRPr>
            </a:pPr>
            <a:r>
              <a:rPr>
                <a:solidFill>
                  <a:srgbClr val="2D2D2B"/>
                </a:solidFill>
              </a:rPr>
              <a:t>NodeJS-based command line interface</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Integrate with custom code repositories, CI configurations, more</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Integrate with editors other than Studio</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 ti help</a:t>
            </a:r>
          </a:p>
        </p:txBody>
      </p:sp>
      <p:sp>
        <p:nvSpPr>
          <p:cNvPr id="341" name="Shape 341"/>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Building at the Command Line</a:t>
            </a:r>
          </a:p>
        </p:txBody>
      </p:sp>
      <p:pic>
        <p:nvPicPr>
          <p:cNvPr id="342" name="image51.png" descr="Screen_Shot_2014-05-10_at_6_49_07_PM.png"/>
          <p:cNvPicPr/>
          <p:nvPr/>
        </p:nvPicPr>
        <p:blipFill>
          <a:blip r:embed="rId3">
            <a:extLst/>
          </a:blip>
          <a:stretch>
            <a:fillRect/>
          </a:stretch>
        </p:blipFill>
        <p:spPr>
          <a:xfrm>
            <a:off x="0" y="1252537"/>
            <a:ext cx="5248275" cy="3738564"/>
          </a:xfrm>
          <a:prstGeom prst="rect">
            <a:avLst/>
          </a:prstGeom>
          <a:ln w="12700">
            <a:miter lim="400000"/>
          </a:ln>
        </p:spPr>
      </p:pic>
    </p:spTree>
  </p:cSld>
  <p:clrMapOvr>
    <a:masterClrMapping/>
  </p:clrMapOvr>
  <p:transition spd="slow" advClick="1">
    <p:dissolve/>
  </p:transition>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Build Options</a:t>
            </a:r>
          </a:p>
        </p:txBody>
      </p:sp>
      <p:pic>
        <p:nvPicPr>
          <p:cNvPr id="345" name="image57.png"/>
          <p:cNvPicPr/>
          <p:nvPr/>
        </p:nvPicPr>
        <p:blipFill>
          <a:blip r:embed="rId2">
            <a:extLst/>
          </a:blip>
          <a:stretch>
            <a:fillRect/>
          </a:stretch>
        </p:blipFill>
        <p:spPr>
          <a:xfrm>
            <a:off x="722312" y="1279525"/>
            <a:ext cx="4038601" cy="3435350"/>
          </a:xfrm>
          <a:prstGeom prst="rect">
            <a:avLst/>
          </a:prstGeom>
          <a:ln w="12700">
            <a:miter lim="400000"/>
          </a:ln>
        </p:spPr>
      </p:pic>
      <p:sp>
        <p:nvSpPr>
          <p:cNvPr id="346" name="Shape 346"/>
          <p:cNvSpPr/>
          <p:nvPr>
            <p:ph type="body" idx="1"/>
          </p:nvPr>
        </p:nvSpPr>
        <p:spPr>
          <a:xfrm>
            <a:off x="5280025" y="1279525"/>
            <a:ext cx="4041775" cy="2382839"/>
          </a:xfrm>
          <a:prstGeom prst="rect">
            <a:avLst/>
          </a:prstGeom>
        </p:spPr>
        <p:txBody>
          <a:bodyPr lIns="0" tIns="0" rIns="0" bIns="0" anchor="t"/>
          <a:lstStyle/>
          <a:p>
            <a:pPr lvl="0" marL="274320" indent="-274320">
              <a:spcBef>
                <a:spcPts val="400"/>
              </a:spcBef>
              <a:buSzPct val="75000"/>
              <a:buBlip>
                <a:blip r:embed="rId3"/>
              </a:buBlip>
              <a:defRPr cap="none" sz="1800">
                <a:solidFill>
                  <a:srgbClr val="000000"/>
                </a:solidFill>
              </a:defRPr>
            </a:pPr>
            <a:r>
              <a:rPr>
                <a:solidFill>
                  <a:srgbClr val="2D2D2B"/>
                </a:solidFill>
              </a:rPr>
              <a:t>Build once</a:t>
            </a:r>
            <a:endParaRPr sz="2000">
              <a:solidFill>
                <a:srgbClr val="2D2D2B"/>
              </a:solidFill>
            </a:endParaRPr>
          </a:p>
          <a:p>
            <a:pPr lvl="0" marL="274320" indent="-274320">
              <a:spcBef>
                <a:spcPts val="400"/>
              </a:spcBef>
              <a:buSzPct val="75000"/>
              <a:buBlip>
                <a:blip r:embed="rId3"/>
              </a:buBlip>
              <a:defRPr cap="none" sz="1800">
                <a:solidFill>
                  <a:srgbClr val="000000"/>
                </a:solidFill>
              </a:defRPr>
            </a:pPr>
            <a:r>
              <a:rPr>
                <a:solidFill>
                  <a:srgbClr val="2D2D2B"/>
                </a:solidFill>
              </a:rPr>
              <a:t>Choose Run &gt; Run Configurations</a:t>
            </a:r>
            <a:endParaRPr sz="2000">
              <a:solidFill>
                <a:srgbClr val="2D2D2B"/>
              </a:solidFill>
            </a:endParaRPr>
          </a:p>
          <a:p>
            <a:pPr lvl="0" marL="274320" indent="-274320">
              <a:spcBef>
                <a:spcPts val="400"/>
              </a:spcBef>
              <a:buSzPct val="75000"/>
              <a:buBlip>
                <a:blip r:embed="rId3"/>
              </a:buBlip>
              <a:defRPr cap="none" sz="1800">
                <a:solidFill>
                  <a:srgbClr val="000000"/>
                </a:solidFill>
              </a:defRPr>
            </a:pPr>
            <a:r>
              <a:rPr>
                <a:solidFill>
                  <a:srgbClr val="2D2D2B"/>
                </a:solidFill>
              </a:rPr>
              <a:t>Locate by platform &amp; project</a:t>
            </a:r>
            <a:endParaRPr sz="2000">
              <a:solidFill>
                <a:srgbClr val="2D2D2B"/>
              </a:solidFill>
            </a:endParaRPr>
          </a:p>
          <a:p>
            <a:pPr lvl="0" marL="274320" indent="-274320">
              <a:spcBef>
                <a:spcPts val="400"/>
              </a:spcBef>
              <a:buSzPct val="75000"/>
              <a:buBlip>
                <a:blip r:embed="rId3"/>
              </a:buBlip>
              <a:defRPr cap="none" sz="1800">
                <a:solidFill>
                  <a:srgbClr val="000000"/>
                </a:solidFill>
              </a:defRPr>
            </a:pPr>
            <a:r>
              <a:rPr>
                <a:solidFill>
                  <a:srgbClr val="2D2D2B"/>
                </a:solidFill>
              </a:rPr>
              <a:t>Or use the CLI!</a:t>
            </a:r>
          </a:p>
        </p:txBody>
      </p:sp>
    </p:spTree>
  </p:cSld>
  <p:clrMapOvr>
    <a:masterClrMapping/>
  </p:clrMapOvr>
  <p:transition spd="slow" advClick="1">
    <p:dissolve/>
  </p:transition>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349" name="Shape 349"/>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sz="2800">
                <a:solidFill>
                  <a:srgbClr val="2D2D2B"/>
                </a:solidFill>
              </a:rPr>
              <a:t>In this lesson, you:</a:t>
            </a:r>
            <a:endParaRPr sz="2800">
              <a:solidFill>
                <a:srgbClr val="2D2D2B"/>
              </a:solidFill>
            </a:endParaRPr>
          </a:p>
          <a:p>
            <a:pPr lvl="0" marL="0" indent="0" algn="ctr">
              <a:buSzTx/>
              <a:buNone/>
              <a:defRPr sz="1800">
                <a:solidFill>
                  <a:srgbClr val="000000"/>
                </a:solidFill>
              </a:defRPr>
            </a:pPr>
            <a:endParaRPr sz="2800">
              <a:solidFill>
                <a:srgbClr val="2D2D2B"/>
              </a:solidFill>
            </a:endParaRPr>
          </a:p>
          <a:p>
            <a:pPr lvl="0">
              <a:buBlip>
                <a:blip r:embed="rId2"/>
              </a:buBlip>
              <a:defRPr sz="1800">
                <a:solidFill>
                  <a:srgbClr val="000000"/>
                </a:solidFill>
              </a:defRPr>
            </a:pPr>
            <a:r>
              <a:rPr sz="2800">
                <a:solidFill>
                  <a:srgbClr val="2D2D2B"/>
                </a:solidFill>
              </a:rPr>
              <a:t>Set up the tools and SDKs needed for Titanium development</a:t>
            </a:r>
            <a:endParaRPr sz="2800">
              <a:solidFill>
                <a:srgbClr val="2D2D2B"/>
              </a:solidFill>
            </a:endParaRPr>
          </a:p>
          <a:p>
            <a:pPr lvl="0">
              <a:buBlip>
                <a:blip r:embed="rId2"/>
              </a:buBlip>
              <a:defRPr sz="1800">
                <a:solidFill>
                  <a:srgbClr val="000000"/>
                </a:solidFill>
              </a:defRPr>
            </a:pPr>
            <a:r>
              <a:rPr sz="2800">
                <a:solidFill>
                  <a:srgbClr val="2D2D2B"/>
                </a:solidFill>
              </a:rPr>
              <a:t>Created and configured a mobile project</a:t>
            </a:r>
            <a:endParaRPr sz="2800">
              <a:solidFill>
                <a:srgbClr val="2D2D2B"/>
              </a:solidFill>
            </a:endParaRPr>
          </a:p>
          <a:p>
            <a:pPr lvl="0">
              <a:buBlip>
                <a:blip r:embed="rId2"/>
              </a:buBlip>
              <a:defRPr sz="1800">
                <a:solidFill>
                  <a:srgbClr val="000000"/>
                </a:solidFill>
              </a:defRPr>
            </a:pPr>
            <a:r>
              <a:rPr sz="2800">
                <a:solidFill>
                  <a:srgbClr val="2D2D2B"/>
                </a:solidFill>
              </a:rPr>
              <a:t>Built and ran a project in the simulator/emulator</a:t>
            </a:r>
          </a:p>
        </p:txBody>
      </p:sp>
    </p:spTree>
  </p:cSld>
  <p:clrMapOvr>
    <a:masterClrMapping/>
  </p:clrMapOvr>
  <p:transition spd="slow" advClick="1">
    <p:dissolve/>
  </p:transition>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
        <p:nvSpPr>
          <p:cNvPr id="352" name="Shape 352"/>
          <p:cNvSpPr/>
          <p:nvPr/>
        </p:nvSpPr>
        <p:spPr>
          <a:xfrm>
            <a:off x="457200" y="1878013"/>
            <a:ext cx="4926013" cy="9834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495300" indent="-495300">
              <a:spcBef>
                <a:spcPts val="600"/>
              </a:spcBef>
              <a:buSzPct val="75000"/>
              <a:buBlip>
                <a:blip r:embed="rId2"/>
              </a:buBlip>
              <a:defRPr sz="1800">
                <a:solidFill>
                  <a:srgbClr val="000000"/>
                </a:solidFill>
              </a:defRPr>
            </a:pPr>
            <a:r>
              <a:rPr sz="2600">
                <a:solidFill>
                  <a:srgbClr val="2D2D2B"/>
                </a:solidFill>
              </a:rPr>
              <a:t>Studio or CLI?</a:t>
            </a:r>
            <a:endParaRPr sz="2600">
              <a:solidFill>
                <a:srgbClr val="2D2D2B"/>
              </a:solidFill>
            </a:endParaRPr>
          </a:p>
          <a:p>
            <a:pPr lvl="0" marL="495300" indent="-495300">
              <a:spcBef>
                <a:spcPts val="600"/>
              </a:spcBef>
              <a:buSzPct val="75000"/>
              <a:buBlip>
                <a:blip r:embed="rId2"/>
              </a:buBlip>
              <a:defRPr sz="1800">
                <a:solidFill>
                  <a:srgbClr val="000000"/>
                </a:solidFill>
              </a:defRPr>
            </a:pPr>
            <a:r>
              <a:rPr sz="2600">
                <a:solidFill>
                  <a:srgbClr val="2D2D2B"/>
                </a:solidFill>
              </a:rPr>
              <a:t>How do I install Android / iOS</a:t>
            </a:r>
          </a:p>
        </p:txBody>
      </p:sp>
      <p:sp>
        <p:nvSpPr>
          <p:cNvPr id="353" name="Shape 353"/>
          <p:cNvSpPr/>
          <p:nvPr/>
        </p:nvSpPr>
        <p:spPr>
          <a:xfrm>
            <a:off x="3219450" y="1090612"/>
            <a:ext cx="264716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lvl="0">
              <a:defRPr sz="1800">
                <a:solidFill>
                  <a:srgbClr val="000000"/>
                </a:solidFill>
              </a:defRPr>
            </a:pPr>
            <a:r>
              <a:rPr sz="2400">
                <a:solidFill>
                  <a:srgbClr val="3C3C3B"/>
                </a:solidFill>
              </a:rPr>
              <a:t>Here are some ideas</a:t>
            </a:r>
          </a:p>
        </p:txBody>
      </p:sp>
    </p:spTree>
  </p:cSld>
  <p:clrMapOvr>
    <a:masterClrMapping/>
  </p:clrMapOvr>
  <p:transition spd="slow" advClick="1">
    <p:dissolve/>
  </p:transition>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JavaScript</a:t>
            </a:r>
          </a:p>
        </p:txBody>
      </p:sp>
      <p:sp>
        <p:nvSpPr>
          <p:cNvPr id="356" name="Shape 356"/>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359" name="Shape 359"/>
          <p:cNvSpPr/>
          <p:nvPr>
            <p:ph type="body" idx="1"/>
          </p:nvPr>
        </p:nvSpPr>
        <p:spPr>
          <a:xfrm>
            <a:off x="457200" y="1154112"/>
            <a:ext cx="8229600" cy="3440113"/>
          </a:xfrm>
          <a:prstGeom prst="rect">
            <a:avLst/>
          </a:prstGeom>
        </p:spPr>
        <p:txBody>
          <a:bodyPr/>
          <a:lstStyle/>
          <a:p>
            <a:pPr lvl="0">
              <a:lnSpc>
                <a:spcPct val="90000"/>
              </a:lnSpc>
              <a:buBlip>
                <a:blip r:embed="rId3"/>
              </a:buBlip>
              <a:defRPr sz="1800">
                <a:solidFill>
                  <a:srgbClr val="000000"/>
                </a:solidFill>
              </a:defRPr>
            </a:pPr>
            <a:r>
              <a:rPr sz="2800">
                <a:solidFill>
                  <a:srgbClr val="2D2D2B"/>
                </a:solidFill>
              </a:rPr>
              <a:t>Examine JavaScript language basics</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Understand variables and scope</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Create and use functions</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Create and use objects and manage inheritance</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Write CommonJS modules</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Write code that implements JavaScript best practices</a:t>
            </a:r>
          </a:p>
        </p:txBody>
      </p:sp>
    </p:spTree>
  </p:cSld>
  <p:clrMapOvr>
    <a:masterClrMapping/>
  </p:clrMapOvr>
  <p:transition spd="slow"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sz="960">
                <a:solidFill>
                  <a:srgbClr val="A71220"/>
                </a:solidFill>
              </a:rPr>
              <a:t>Introduce Yourself</a:t>
            </a:r>
            <a:br>
              <a:rPr b="1" sz="960">
                <a:solidFill>
                  <a:srgbClr val="A71220"/>
                </a:solidFill>
              </a:rPr>
            </a:br>
            <a:br>
              <a:rPr b="1" sz="960">
                <a:solidFill>
                  <a:srgbClr val="A71220"/>
                </a:solidFill>
              </a:rPr>
            </a:br>
            <a:br>
              <a:rPr b="1" sz="960">
                <a:solidFill>
                  <a:srgbClr val="A71220"/>
                </a:solidFill>
              </a:rPr>
            </a:br>
          </a:p>
        </p:txBody>
      </p:sp>
      <p:sp>
        <p:nvSpPr>
          <p:cNvPr id="64" name="Shape 64"/>
          <p:cNvSpPr/>
          <p:nvPr>
            <p:ph type="body" idx="1"/>
          </p:nvPr>
        </p:nvSpPr>
        <p:spPr>
          <a:xfrm>
            <a:off x="457200" y="1154112"/>
            <a:ext cx="8229600" cy="3440113"/>
          </a:xfrm>
          <a:prstGeom prst="rect">
            <a:avLst/>
          </a:prstGeom>
        </p:spPr>
        <p:txBody>
          <a:bodyPr/>
          <a:lstStyle/>
          <a:p>
            <a:pPr lvl="0">
              <a:buBlip>
                <a:blip r:embed="rId3"/>
              </a:buBlip>
              <a:defRPr sz="1800">
                <a:solidFill>
                  <a:srgbClr val="000000"/>
                </a:solidFill>
              </a:defRPr>
            </a:pPr>
            <a:r>
              <a:rPr sz="2800">
                <a:solidFill>
                  <a:srgbClr val="2D2D2B"/>
                </a:solidFill>
              </a:rPr>
              <a:t>Name</a:t>
            </a:r>
            <a:endParaRPr sz="2800">
              <a:solidFill>
                <a:srgbClr val="2D2D2B"/>
              </a:solidFill>
            </a:endParaRPr>
          </a:p>
          <a:p>
            <a:pPr lvl="0">
              <a:buBlip>
                <a:blip r:embed="rId3"/>
              </a:buBlip>
              <a:defRPr sz="1800">
                <a:solidFill>
                  <a:srgbClr val="000000"/>
                </a:solidFill>
              </a:defRPr>
            </a:pPr>
            <a:r>
              <a:rPr sz="2800">
                <a:solidFill>
                  <a:srgbClr val="2D2D2B"/>
                </a:solidFill>
              </a:rPr>
              <a:t>What's your dev background?</a:t>
            </a:r>
            <a:endParaRPr sz="2800">
              <a:solidFill>
                <a:srgbClr val="2D2D2B"/>
              </a:solidFill>
            </a:endParaRPr>
          </a:p>
          <a:p>
            <a:pPr lvl="0">
              <a:buBlip>
                <a:blip r:embed="rId3"/>
              </a:buBlip>
              <a:defRPr sz="1800">
                <a:solidFill>
                  <a:srgbClr val="000000"/>
                </a:solidFill>
              </a:defRPr>
            </a:pPr>
            <a:r>
              <a:rPr sz="2800">
                <a:solidFill>
                  <a:srgbClr val="2D2D2B"/>
                </a:solidFill>
              </a:rPr>
              <a:t>What's your Appcelerator Titanium experience?</a:t>
            </a:r>
          </a:p>
        </p:txBody>
      </p:sp>
    </p:spTree>
  </p:cSld>
  <p:clrMapOvr>
    <a:masterClrMapping/>
  </p:clrMapOvr>
  <p:transition spd="slow" advClick="1">
    <p:dissolve/>
  </p:transition>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Try it as we go</a:t>
            </a:r>
          </a:p>
        </p:txBody>
      </p:sp>
      <p:sp>
        <p:nvSpPr>
          <p:cNvPr id="364" name="Shape 36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Use your browser's console, or</a:t>
            </a:r>
            <a:endParaRPr sz="2800">
              <a:solidFill>
                <a:srgbClr val="2D2D2B"/>
              </a:solidFill>
            </a:endParaRPr>
          </a:p>
          <a:p>
            <a:pPr lvl="0">
              <a:buBlip>
                <a:blip r:embed="rId2"/>
              </a:buBlip>
              <a:defRPr sz="1800">
                <a:solidFill>
                  <a:srgbClr val="000000"/>
                </a:solidFill>
              </a:defRPr>
            </a:pPr>
            <a:r>
              <a:rPr sz="2800">
                <a:solidFill>
                  <a:srgbClr val="2D2D2B"/>
                </a:solidFill>
              </a:rPr>
              <a:t>Visit </a:t>
            </a:r>
            <a:r>
              <a:rPr sz="2800" u="sng">
                <a:solidFill>
                  <a:srgbClr val="A71220"/>
                </a:solidFill>
                <a:uFill>
                  <a:solidFill>
                    <a:srgbClr val="A71220"/>
                  </a:solidFill>
                </a:uFill>
                <a:hlinkClick r:id="rId3" invalidUrl="" action="" tgtFrame="" tooltip="" history="1" highlightClick="0" endSnd="0"/>
              </a:rPr>
              <a:t>jsbin.com</a:t>
            </a:r>
            <a:r>
              <a:rPr sz="2800">
                <a:solidFill>
                  <a:srgbClr val="2D2D2B"/>
                </a:solidFill>
              </a:rPr>
              <a:t> (turn off HTML pane, turn on JavaScript, Console, &amp; Output)</a:t>
            </a:r>
          </a:p>
        </p:txBody>
      </p:sp>
    </p:spTree>
  </p:cSld>
  <p:clrMapOvr>
    <a:masterClrMapping/>
  </p:clrMapOvr>
  <p:transition spd="slow" advClick="1">
    <p:dissolve/>
  </p:transition>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6"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367" name="Shape 36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JAVASCRIPT BASICS</a:t>
            </a:r>
          </a:p>
        </p:txBody>
      </p:sp>
    </p:spTree>
  </p:cSld>
  <p:clrMapOvr>
    <a:masterClrMapping/>
  </p:clrMapOvr>
  <p:transition spd="slow" advClick="1">
    <p:dissolve/>
  </p:transition>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JavaScript building blocks</a:t>
            </a:r>
          </a:p>
        </p:txBody>
      </p:sp>
      <p:sp>
        <p:nvSpPr>
          <p:cNvPr id="370" name="Shape 370"/>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Data</a:t>
            </a:r>
            <a:endParaRPr sz="2800">
              <a:solidFill>
                <a:srgbClr val="2D2D2B"/>
              </a:solidFill>
            </a:endParaRPr>
          </a:p>
          <a:p>
            <a:pPr lvl="0">
              <a:buBlip>
                <a:blip r:embed="rId2"/>
              </a:buBlip>
              <a:defRPr sz="1800">
                <a:solidFill>
                  <a:srgbClr val="000000"/>
                </a:solidFill>
              </a:defRPr>
            </a:pPr>
            <a:r>
              <a:rPr sz="2800">
                <a:solidFill>
                  <a:srgbClr val="2D2D2B"/>
                </a:solidFill>
              </a:rPr>
              <a:t>Variables</a:t>
            </a:r>
            <a:endParaRPr sz="2800">
              <a:solidFill>
                <a:srgbClr val="2D2D2B"/>
              </a:solidFill>
            </a:endParaRPr>
          </a:p>
          <a:p>
            <a:pPr lvl="0">
              <a:buBlip>
                <a:blip r:embed="rId2"/>
              </a:buBlip>
              <a:defRPr sz="1800">
                <a:solidFill>
                  <a:srgbClr val="000000"/>
                </a:solidFill>
              </a:defRPr>
            </a:pPr>
            <a:r>
              <a:rPr sz="2800">
                <a:solidFill>
                  <a:srgbClr val="2D2D2B"/>
                </a:solidFill>
              </a:rPr>
              <a:t>Statements ("commands")</a:t>
            </a:r>
            <a:endParaRPr sz="2800">
              <a:solidFill>
                <a:srgbClr val="2D2D2B"/>
              </a:solidFill>
            </a:endParaRPr>
          </a:p>
          <a:p>
            <a:pPr lvl="0">
              <a:buBlip>
                <a:blip r:embed="rId2"/>
              </a:buBlip>
              <a:defRPr sz="1800">
                <a:solidFill>
                  <a:srgbClr val="000000"/>
                </a:solidFill>
              </a:defRPr>
            </a:pPr>
            <a:r>
              <a:rPr sz="2800">
                <a:solidFill>
                  <a:srgbClr val="2D2D2B"/>
                </a:solidFill>
              </a:rPr>
              <a:t>Conditionals &amp; Control Statements</a:t>
            </a:r>
            <a:endParaRPr sz="2800">
              <a:solidFill>
                <a:srgbClr val="2D2D2B"/>
              </a:solidFill>
            </a:endParaRPr>
          </a:p>
          <a:p>
            <a:pPr lvl="0">
              <a:buBlip>
                <a:blip r:embed="rId2"/>
              </a:buBlip>
              <a:defRPr sz="1800">
                <a:solidFill>
                  <a:srgbClr val="000000"/>
                </a:solidFill>
              </a:defRPr>
            </a:pPr>
            <a:r>
              <a:rPr sz="2800">
                <a:solidFill>
                  <a:srgbClr val="2D2D2B"/>
                </a:solidFill>
              </a:rPr>
              <a:t>Functions</a:t>
            </a:r>
            <a:endParaRPr sz="2800">
              <a:solidFill>
                <a:srgbClr val="2D2D2B"/>
              </a:solidFill>
            </a:endParaRPr>
          </a:p>
          <a:p>
            <a:pPr lvl="0">
              <a:buBlip>
                <a:blip r:embed="rId2"/>
              </a:buBlip>
              <a:defRPr sz="1800">
                <a:solidFill>
                  <a:srgbClr val="000000"/>
                </a:solidFill>
              </a:defRPr>
            </a:pPr>
            <a:r>
              <a:rPr sz="2800">
                <a:solidFill>
                  <a:srgbClr val="2D2D2B"/>
                </a:solidFill>
              </a:rPr>
              <a:t>Objects</a:t>
            </a:r>
          </a:p>
        </p:txBody>
      </p:sp>
    </p:spTree>
  </p:cSld>
  <p:clrMapOvr>
    <a:masterClrMapping/>
  </p:clrMapOvr>
  <p:transition spd="slow" advClick="1">
    <p:dissolve/>
  </p:transition>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Data Types</a:t>
            </a:r>
          </a:p>
        </p:txBody>
      </p:sp>
      <p:sp>
        <p:nvSpPr>
          <p:cNvPr id="373" name="Shape 373"/>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74" name="Shape 374"/>
          <p:cNvSpPr/>
          <p:nvPr/>
        </p:nvSpPr>
        <p:spPr>
          <a:xfrm>
            <a:off x="407987" y="1154112"/>
            <a:ext cx="8328026" cy="359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500"/>
              </a:spcBef>
              <a:defRPr sz="1800">
                <a:solidFill>
                  <a:srgbClr val="000000"/>
                </a:solidFill>
              </a:defRPr>
            </a:pPr>
            <a:r>
              <a:rPr sz="2400">
                <a:solidFill>
                  <a:srgbClr val="FFFFFF"/>
                </a:solidFill>
                <a:latin typeface="Inconsolata"/>
                <a:ea typeface="Inconsolata"/>
                <a:cs typeface="Inconsolata"/>
                <a:sym typeface="Inconsolata"/>
              </a:rPr>
              <a:t>1 </a:t>
            </a:r>
            <a:r>
              <a:rPr sz="2400">
                <a:solidFill>
                  <a:srgbClr val="BFBFBF"/>
                </a:solidFill>
                <a:latin typeface="Inconsolata"/>
                <a:ea typeface="Inconsolata"/>
                <a:cs typeface="Inconsolata"/>
                <a:sym typeface="Inconsolata"/>
              </a:rPr>
              <a:t>// integer (whole numbers)</a:t>
            </a:r>
            <a:r>
              <a:rPr sz="2400">
                <a:solidFill>
                  <a:srgbClr val="FFFFFF"/>
                </a:solidFill>
                <a:latin typeface="Inconsolata"/>
                <a:ea typeface="Inconsolata"/>
                <a:cs typeface="Inconsolata"/>
                <a:sym typeface="Inconsolata"/>
              </a:rPr>
              <a:t>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1.23456 </a:t>
            </a:r>
            <a:r>
              <a:rPr sz="2400">
                <a:solidFill>
                  <a:srgbClr val="BFBFBF"/>
                </a:solidFill>
                <a:latin typeface="Inconsolata"/>
                <a:ea typeface="Inconsolata"/>
                <a:cs typeface="Inconsolata"/>
                <a:sym typeface="Inconsolata"/>
              </a:rPr>
              <a:t>// float (fractions)</a:t>
            </a:r>
            <a:r>
              <a:rPr sz="2400">
                <a:solidFill>
                  <a:srgbClr val="FFFFFF"/>
                </a:solidFill>
                <a:latin typeface="Inconsolata"/>
                <a:ea typeface="Inconsolata"/>
                <a:cs typeface="Inconsolata"/>
                <a:sym typeface="Inconsolata"/>
              </a:rPr>
              <a:t>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'this is a string'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"and so is this"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true </a:t>
            </a:r>
            <a:r>
              <a:rPr sz="2400">
                <a:solidFill>
                  <a:srgbClr val="BFBFBF"/>
                </a:solidFill>
                <a:latin typeface="Inconsolata"/>
                <a:ea typeface="Inconsolata"/>
                <a:cs typeface="Inconsolata"/>
                <a:sym typeface="Inconsolata"/>
              </a:rPr>
              <a:t>// or false == boolean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['one', 'two', 'three'] </a:t>
            </a:r>
            <a:r>
              <a:rPr sz="2400">
                <a:solidFill>
                  <a:srgbClr val="BFBFBF"/>
                </a:solidFill>
                <a:latin typeface="Inconsolata"/>
                <a:ea typeface="Inconsolata"/>
                <a:cs typeface="Inconsolata"/>
                <a:sym typeface="Inconsolata"/>
              </a:rPr>
              <a:t>// array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color: 'blue', size: 10 } </a:t>
            </a:r>
            <a:r>
              <a:rPr sz="2400">
                <a:solidFill>
                  <a:srgbClr val="BFBFBF"/>
                </a:solidFill>
                <a:latin typeface="Inconsolata"/>
                <a:ea typeface="Inconsolata"/>
                <a:cs typeface="Inconsolata"/>
                <a:sym typeface="Inconsolata"/>
              </a:rPr>
              <a:t>// object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null, undefined, NaN, Infinity </a:t>
            </a:r>
            <a:r>
              <a:rPr sz="2400">
                <a:solidFill>
                  <a:srgbClr val="BFBFBF"/>
                </a:solidFill>
                <a:latin typeface="Inconsolata"/>
                <a:ea typeface="Inconsolata"/>
                <a:cs typeface="Inconsolata"/>
                <a:sym typeface="Inconsolata"/>
              </a:rPr>
              <a:t>// special types</a:t>
            </a:r>
            <a:r>
              <a:rPr sz="2400">
                <a:solidFill>
                  <a:srgbClr val="FFFFFF"/>
                </a:solidFill>
                <a:latin typeface="Inconsolata"/>
                <a:ea typeface="Inconsolata"/>
                <a:cs typeface="Inconsolata"/>
                <a:sym typeface="Inconsolata"/>
              </a:rPr>
              <a:t> </a:t>
            </a:r>
            <a:endParaRPr sz="2400">
              <a:solidFill>
                <a:srgbClr val="FFFFFF"/>
              </a:solidFill>
              <a:latin typeface="Inconsolata"/>
              <a:ea typeface="Inconsolata"/>
              <a:cs typeface="Inconsolata"/>
              <a:sym typeface="Inconsolata"/>
            </a:endParaRPr>
          </a:p>
        </p:txBody>
      </p:sp>
    </p:spTree>
  </p:cSld>
  <p:clrMapOvr>
    <a:masterClrMapping/>
  </p:clrMapOvr>
  <p:transition spd="slow" advClick="1">
    <p:dissolve/>
  </p:transition>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Variables</a:t>
            </a:r>
          </a:p>
        </p:txBody>
      </p:sp>
      <p:sp>
        <p:nvSpPr>
          <p:cNvPr id="377" name="Shape 37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78" name="Shape 378"/>
          <p:cNvSpPr/>
          <p:nvPr/>
        </p:nvSpPr>
        <p:spPr>
          <a:xfrm>
            <a:off x="407987" y="1154112"/>
            <a:ext cx="8328026" cy="28077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400"/>
              </a:spcBef>
              <a:defRPr sz="1800">
                <a:solidFill>
                  <a:srgbClr val="000000"/>
                </a:solidFill>
              </a:defRPr>
            </a:pPr>
            <a:r>
              <a:rPr sz="2000">
                <a:solidFill>
                  <a:srgbClr val="FFFFFF"/>
                </a:solidFill>
                <a:latin typeface="Inconsolata"/>
                <a:ea typeface="Inconsolata"/>
                <a:cs typeface="Inconsolata"/>
                <a:sym typeface="Inconsolata"/>
              </a:rPr>
              <a:t>var x = 1;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var y = 'foo'; </a:t>
            </a:r>
            <a:r>
              <a:rPr sz="2000">
                <a:solidFill>
                  <a:srgbClr val="BFBFBF"/>
                </a:solidFill>
                <a:latin typeface="Inconsolata"/>
                <a:ea typeface="Inconsolata"/>
                <a:cs typeface="Inconsolata"/>
                <a:sym typeface="Inconsolata"/>
              </a:rPr>
              <a:t>// enclose strings in quotes </a:t>
            </a:r>
            <a:endParaRPr sz="2000">
              <a:solidFill>
                <a:srgbClr val="BFBFBF"/>
              </a:solidFill>
              <a:latin typeface="Inconsolata"/>
              <a:ea typeface="Inconsolata"/>
              <a:cs typeface="Inconsolata"/>
              <a:sym typeface="Inconsolata"/>
            </a:endParaRPr>
          </a:p>
          <a:p>
            <a:pPr lvl="0">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BFBFBF"/>
                </a:solidFill>
                <a:latin typeface="Inconsolata"/>
                <a:ea typeface="Inconsolata"/>
                <a:cs typeface="Inconsolata"/>
                <a:sym typeface="Inconsolata"/>
              </a:rPr>
              <a:t>// declare multiple w/single statement </a:t>
            </a:r>
            <a:endParaRPr sz="2000">
              <a:solidFill>
                <a:srgbClr val="BFBFB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var i = 0, j = 1, k = true; </a:t>
            </a:r>
            <a:endParaRPr sz="2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y = 4; </a:t>
            </a:r>
            <a:r>
              <a:rPr sz="2000">
                <a:solidFill>
                  <a:srgbClr val="BFBFBF"/>
                </a:solidFill>
                <a:latin typeface="Inconsolata"/>
                <a:ea typeface="Inconsolata"/>
                <a:cs typeface="Inconsolata"/>
                <a:sym typeface="Inconsolata"/>
              </a:rPr>
              <a:t>// reassigns y's value </a:t>
            </a:r>
            <a:endParaRPr sz="2000">
              <a:solidFill>
                <a:srgbClr val="BFBFB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x = y; </a:t>
            </a:r>
            <a:r>
              <a:rPr sz="2000">
                <a:solidFill>
                  <a:srgbClr val="BFBFBF"/>
                </a:solidFill>
                <a:latin typeface="Inconsolata"/>
                <a:ea typeface="Inconsolata"/>
                <a:cs typeface="Inconsolata"/>
                <a:sym typeface="Inconsolata"/>
              </a:rPr>
              <a:t>// put y's value into x, both x &amp; y hold same value</a:t>
            </a:r>
          </a:p>
        </p:txBody>
      </p:sp>
      <p:sp>
        <p:nvSpPr>
          <p:cNvPr id="379" name="Shape 379"/>
          <p:cNvSpPr/>
          <p:nvPr/>
        </p:nvSpPr>
        <p:spPr>
          <a:xfrm>
            <a:off x="304799" y="4484687"/>
            <a:ext cx="5976940" cy="265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50031" indent="-250031">
              <a:buClr>
                <a:srgbClr val="FFFFFF"/>
              </a:buClr>
              <a:buSzPct val="100000"/>
              <a:buFont typeface="Arial"/>
              <a:buChar char="•"/>
              <a:defRPr sz="1400">
                <a:solidFill>
                  <a:srgbClr val="FFFFFF"/>
                </a:solidFill>
                <a:latin typeface="Inconsolata"/>
                <a:ea typeface="Inconsolata"/>
                <a:cs typeface="Inconsolata"/>
                <a:sym typeface="Inconsolata"/>
              </a:defRPr>
            </a:lvl1pPr>
          </a:lstStyle>
          <a:p>
            <a:pPr lvl="0">
              <a:defRPr sz="1800">
                <a:solidFill>
                  <a:srgbClr val="000000"/>
                </a:solidFill>
              </a:defRPr>
            </a:pPr>
            <a:r>
              <a:rPr sz="1400">
                <a:solidFill>
                  <a:srgbClr val="FFFFFF"/>
                </a:solidFill>
              </a:rPr>
              <a:t>Always declare using var keyword</a:t>
            </a:r>
          </a:p>
        </p:txBody>
      </p:sp>
    </p:spTree>
  </p:cSld>
  <p:clrMapOvr>
    <a:masterClrMapping/>
  </p:clrMapOvr>
  <p:transition spd="slow" advClick="1">
    <p:dissolve/>
  </p:transition>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Statements</a:t>
            </a:r>
          </a:p>
        </p:txBody>
      </p:sp>
      <p:sp>
        <p:nvSpPr>
          <p:cNvPr id="382" name="Shape 38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83" name="Shape 383"/>
          <p:cNvSpPr/>
          <p:nvPr/>
        </p:nvSpPr>
        <p:spPr>
          <a:xfrm>
            <a:off x="407987" y="1154112"/>
            <a:ext cx="8328026" cy="9448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x = 100 * 2;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y = Math.round(22/7);</a:t>
            </a:r>
          </a:p>
        </p:txBody>
      </p:sp>
      <p:sp>
        <p:nvSpPr>
          <p:cNvPr id="384" name="Shape 384"/>
          <p:cNvSpPr/>
          <p:nvPr/>
        </p:nvSpPr>
        <p:spPr>
          <a:xfrm>
            <a:off x="407987" y="3919537"/>
            <a:ext cx="5976939" cy="456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Expressions that create a result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End with a semicolon</a:t>
            </a:r>
          </a:p>
        </p:txBody>
      </p:sp>
    </p:spTree>
  </p:cSld>
  <p:clrMapOvr>
    <a:masterClrMapping/>
  </p:clrMapOvr>
  <p:transition spd="slow" advClick="1">
    <p:dissolve/>
  </p:transition>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Comments</a:t>
            </a:r>
          </a:p>
        </p:txBody>
      </p:sp>
      <p:sp>
        <p:nvSpPr>
          <p:cNvPr id="387" name="Shape 38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88" name="Shape 388"/>
          <p:cNvSpPr/>
          <p:nvPr/>
        </p:nvSpPr>
        <p:spPr>
          <a:xfrm>
            <a:off x="407987" y="1181100"/>
            <a:ext cx="8328026" cy="24053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this is a comment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var foo = 'bar';</a:t>
            </a:r>
            <a:r>
              <a:rPr sz="2000">
                <a:solidFill>
                  <a:srgbClr val="FFFFFF"/>
                </a:solidFill>
                <a:latin typeface="Inconsolata"/>
                <a:ea typeface="Inconsolata"/>
                <a:cs typeface="Inconsolata"/>
                <a:sym typeface="Inconsolata"/>
              </a:rPr>
              <a:t> // this is a comment too</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This is a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multi-line comment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a:t>
            </a:r>
          </a:p>
        </p:txBody>
      </p:sp>
    </p:spTree>
  </p:cSld>
  <p:clrMapOvr>
    <a:masterClrMapping/>
  </p:clrMapOvr>
  <p:transition spd="slow" advClick="1">
    <p:dissolve/>
  </p:transition>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Conditionals &amp; Control Statements</a:t>
            </a:r>
          </a:p>
        </p:txBody>
      </p:sp>
      <p:sp>
        <p:nvSpPr>
          <p:cNvPr id="391" name="Shape 39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if/else</a:t>
            </a:r>
            <a:endParaRPr sz="2800">
              <a:solidFill>
                <a:srgbClr val="2D2D2B"/>
              </a:solidFill>
            </a:endParaRPr>
          </a:p>
          <a:p>
            <a:pPr lvl="0">
              <a:buBlip>
                <a:blip r:embed="rId2"/>
              </a:buBlip>
              <a:defRPr sz="1800">
                <a:solidFill>
                  <a:srgbClr val="000000"/>
                </a:solidFill>
              </a:defRPr>
            </a:pPr>
            <a:r>
              <a:rPr sz="2800">
                <a:solidFill>
                  <a:srgbClr val="2D2D2B"/>
                </a:solidFill>
              </a:rPr>
              <a:t>For loops</a:t>
            </a:r>
            <a:endParaRPr sz="2800">
              <a:solidFill>
                <a:srgbClr val="2D2D2B"/>
              </a:solidFill>
            </a:endParaRPr>
          </a:p>
          <a:p>
            <a:pPr lvl="0">
              <a:buBlip>
                <a:blip r:embed="rId2"/>
              </a:buBlip>
              <a:defRPr sz="1800">
                <a:solidFill>
                  <a:srgbClr val="000000"/>
                </a:solidFill>
              </a:defRPr>
            </a:pPr>
            <a:r>
              <a:rPr sz="2800">
                <a:solidFill>
                  <a:srgbClr val="2D2D2B"/>
                </a:solidFill>
              </a:rPr>
              <a:t>While loops</a:t>
            </a:r>
            <a:endParaRPr sz="2800">
              <a:solidFill>
                <a:srgbClr val="2D2D2B"/>
              </a:solidFill>
            </a:endParaRPr>
          </a:p>
          <a:p>
            <a:pPr lvl="0">
              <a:buBlip>
                <a:blip r:embed="rId2"/>
              </a:buBlip>
              <a:defRPr sz="1800">
                <a:solidFill>
                  <a:srgbClr val="000000"/>
                </a:solidFill>
              </a:defRPr>
            </a:pPr>
            <a:r>
              <a:rPr sz="2800">
                <a:solidFill>
                  <a:srgbClr val="2D2D2B"/>
                </a:solidFill>
              </a:rPr>
              <a:t>Switch statements</a:t>
            </a:r>
          </a:p>
        </p:txBody>
      </p:sp>
    </p:spTree>
  </p:cSld>
  <p:clrMapOvr>
    <a:masterClrMapping/>
  </p:clrMapOvr>
  <p:transition spd="slow" advClick="1">
    <p:dissolve/>
  </p:transition>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if/else</a:t>
            </a:r>
          </a:p>
        </p:txBody>
      </p:sp>
      <p:sp>
        <p:nvSpPr>
          <p:cNvPr id="394" name="Shape 39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95" name="Shape 395"/>
          <p:cNvSpPr/>
          <p:nvPr/>
        </p:nvSpPr>
        <p:spPr>
          <a:xfrm>
            <a:off x="407987" y="1181100"/>
            <a:ext cx="8328026" cy="24053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if(somecondition)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do something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else if(someOtherCondition)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do stuff if someOtherCondition is met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else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do this if others aren't true</a:t>
            </a: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a:t>
            </a:r>
          </a:p>
        </p:txBody>
      </p:sp>
    </p:spTree>
  </p:cSld>
  <p:clrMapOvr>
    <a:masterClrMapping/>
  </p:clrMapOvr>
  <p:transition spd="slow" advClick="1">
    <p:dissolve/>
  </p:transition>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Comparison operators</a:t>
            </a:r>
          </a:p>
        </p:txBody>
      </p:sp>
      <p:graphicFrame>
        <p:nvGraphicFramePr>
          <p:cNvPr id="398" name="Table 398"/>
          <p:cNvGraphicFramePr/>
          <p:nvPr/>
        </p:nvGraphicFramePr>
        <p:xfrm>
          <a:off x="457200" y="1154112"/>
          <a:ext cx="8229600" cy="265907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114800"/>
                <a:gridCol w="4114800"/>
              </a:tblGrid>
              <a:tr h="434276">
                <a:tc>
                  <a:txBody>
                    <a:bodyPr/>
                    <a:lstStyle/>
                    <a:p>
                      <a:pPr lvl="0" algn="l" defTabSz="408099">
                        <a:defRPr b="0" i="0" sz="1800">
                          <a:solidFill>
                            <a:srgbClr val="000000"/>
                          </a:solidFill>
                        </a:defRPr>
                      </a:pPr>
                      <a:r>
                        <a:rPr b="1" sz="1600">
                          <a:solidFill>
                            <a:srgbClr val="FFFFFF"/>
                          </a:solidFill>
                          <a:latin typeface="inherit"/>
                          <a:ea typeface="inherit"/>
                          <a:cs typeface="inherit"/>
                          <a:sym typeface="inherit"/>
                        </a:rPr>
                        <a:t>Operators</a:t>
                      </a:r>
                    </a:p>
                  </a:txBody>
                  <a:tcPr marL="95219" marR="95219" marT="95219" marB="95219"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600">
                          <a:solidFill>
                            <a:srgbClr val="FFFFFF"/>
                          </a:solidFill>
                          <a:latin typeface="inherit"/>
                          <a:ea typeface="inherit"/>
                          <a:cs typeface="inherit"/>
                          <a:sym typeface="inherit"/>
                        </a:rPr>
                        <a:t>Description</a:t>
                      </a:r>
                    </a:p>
                  </a:txBody>
                  <a:tcPr marL="95219" marR="95219" marT="95219" marB="95219" anchor="ctr" anchorCtr="0" horzOverflow="overflow">
                    <a:lnL w="12700">
                      <a:miter lim="400000"/>
                    </a:lnL>
                    <a:lnR w="12700">
                      <a:miter lim="400000"/>
                    </a:lnR>
                    <a:lnT w="12700">
                      <a:miter lim="400000"/>
                    </a:lnT>
                  </a:tcPr>
                </a:tc>
              </a:tr>
              <a:tr h="434276">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 ===</a:t>
                      </a:r>
                    </a:p>
                  </a:txBody>
                  <a:tcPr marL="95219" marR="95219" marT="95219" marB="95219"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Equals, strict-equals ('equivalent')</a:t>
                      </a:r>
                    </a:p>
                  </a:txBody>
                  <a:tcPr marL="95219" marR="95219" marT="95219" marB="95219" anchor="ctr" anchorCtr="0" horzOverflow="overflow">
                    <a:lnL w="12700">
                      <a:miter lim="400000"/>
                    </a:lnL>
                    <a:lnR w="12700">
                      <a:miter lim="400000"/>
                    </a:lnR>
                    <a:lnB w="12700">
                      <a:miter lim="400000"/>
                    </a:lnB>
                  </a:tcPr>
                </a:tc>
              </a:tr>
              <a:tr h="434276">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 !==</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Not-equals, not-equivalent</a:t>
                      </a:r>
                    </a:p>
                  </a:txBody>
                  <a:tcPr marL="95219" marR="95219" marT="95219" marB="95219" anchor="ctr" anchorCtr="0" horzOverflow="overflow">
                    <a:lnL w="12700">
                      <a:miter lim="400000"/>
                    </a:lnL>
                    <a:lnR w="12700">
                      <a:miter lim="400000"/>
                    </a:lnR>
                    <a:lnT w="12700">
                      <a:miter lim="400000"/>
                    </a:lnT>
                    <a:lnB w="12700">
                      <a:miter lim="400000"/>
                    </a:lnB>
                  </a:tcPr>
                </a:tc>
              </a:tr>
              <a:tr h="678116">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&lt;, &lt;=, &lt;==</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Less-than, less-than or equal, less-than or equivalent</a:t>
                      </a:r>
                    </a:p>
                  </a:txBody>
                  <a:tcPr marL="95219" marR="95219" marT="95219" marB="95219" anchor="ctr" anchorCtr="0" horzOverflow="overflow">
                    <a:lnL w="12700">
                      <a:miter lim="400000"/>
                    </a:lnL>
                    <a:lnR w="12700">
                      <a:miter lim="400000"/>
                    </a:lnR>
                    <a:lnT w="12700">
                      <a:miter lim="400000"/>
                    </a:lnT>
                    <a:lnB w="12700">
                      <a:miter lim="400000"/>
                    </a:lnB>
                  </a:tcPr>
                </a:tc>
              </a:tr>
              <a:tr h="678116">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&gt;, &gt;=, &gt;==</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greater-than, -than or equal, less-than or equivalent</a:t>
                      </a:r>
                    </a:p>
                  </a:txBody>
                  <a:tcPr marL="95219" marR="95219" marT="95219" marB="95219" anchor="ctr" anchorCtr="0" horzOverflow="overflow">
                    <a:lnL w="12700">
                      <a:miter lim="400000"/>
                    </a:lnL>
                    <a:lnR w="12700">
                      <a:miter lim="400000"/>
                    </a:lnR>
                    <a:lnT w="12700">
                      <a:miter lim="400000"/>
                    </a:lnT>
                    <a:lnB w="12700">
                      <a:miter lim="400000"/>
                    </a:lnB>
                  </a:tcPr>
                </a:tc>
              </a:tr>
            </a:tbl>
          </a:graphicData>
        </a:graphic>
      </p:graphicFrame>
      <p:sp>
        <p:nvSpPr>
          <p:cNvPr id="399" name="Shape 399"/>
          <p:cNvSpPr/>
          <p:nvPr/>
        </p:nvSpPr>
        <p:spPr>
          <a:xfrm>
            <a:off x="1045568" y="4187172"/>
            <a:ext cx="7052864"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2500">
                <a:solidFill>
                  <a:srgbClr val="3C3C3B"/>
                </a:solidFill>
              </a:rPr>
              <a:t>See: </a:t>
            </a:r>
            <a:r>
              <a:rPr sz="2500" u="sng">
                <a:solidFill>
                  <a:srgbClr val="A71220"/>
                </a:solidFill>
                <a:uFill>
                  <a:solidFill>
                    <a:srgbClr val="A71220"/>
                  </a:solidFill>
                </a:uFill>
                <a:hlinkClick r:id="rId2" invalidUrl="" action="" tgtFrame="" tooltip="" history="1" highlightClick="0" endSnd="0"/>
              </a:rPr>
              <a:t>http://dorey.github.io/JavaScript-Equality-Table/</a:t>
            </a:r>
          </a:p>
        </p:txBody>
      </p:sp>
    </p:spTree>
  </p:cSld>
  <p:clrMapOvr>
    <a:masterClrMapping/>
  </p:clrMapOvr>
  <p:transition spd="slow"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Housekeeping</a:t>
            </a:r>
            <a:br>
              <a:rPr b="1" cap="small" sz="960">
                <a:solidFill>
                  <a:srgbClr val="A71220"/>
                </a:solidFill>
              </a:rPr>
            </a:br>
          </a:p>
        </p:txBody>
      </p:sp>
      <p:sp>
        <p:nvSpPr>
          <p:cNvPr id="69" name="Shape 69"/>
          <p:cNvSpPr/>
          <p:nvPr>
            <p:ph type="body" idx="1"/>
          </p:nvPr>
        </p:nvSpPr>
        <p:spPr>
          <a:xfrm>
            <a:off x="457200" y="1154112"/>
            <a:ext cx="3978275" cy="3440113"/>
          </a:xfrm>
          <a:prstGeom prst="rect">
            <a:avLst/>
          </a:prstGeom>
        </p:spPr>
        <p:txBody>
          <a:bodyPr/>
          <a:lstStyle/>
          <a:p>
            <a:pPr lvl="0">
              <a:buBlip>
                <a:blip r:embed="rId2"/>
              </a:buBlip>
              <a:defRPr sz="1800">
                <a:solidFill>
                  <a:srgbClr val="000000"/>
                </a:solidFill>
              </a:defRPr>
            </a:pPr>
            <a:r>
              <a:rPr sz="2800">
                <a:solidFill>
                  <a:srgbClr val="2D2D2B"/>
                </a:solidFill>
              </a:rPr>
              <a:t>Class Hours</a:t>
            </a:r>
            <a:endParaRPr sz="2800">
              <a:solidFill>
                <a:srgbClr val="2D2D2B"/>
              </a:solidFill>
            </a:endParaRPr>
          </a:p>
          <a:p>
            <a:pPr lvl="0">
              <a:buBlip>
                <a:blip r:embed="rId2"/>
              </a:buBlip>
              <a:defRPr sz="1800">
                <a:solidFill>
                  <a:srgbClr val="000000"/>
                </a:solidFill>
              </a:defRPr>
            </a:pPr>
            <a:r>
              <a:rPr sz="2800">
                <a:solidFill>
                  <a:srgbClr val="2D2D2B"/>
                </a:solidFill>
              </a:rPr>
              <a:t>Parking</a:t>
            </a:r>
            <a:endParaRPr sz="2800">
              <a:solidFill>
                <a:srgbClr val="2D2D2B"/>
              </a:solidFill>
            </a:endParaRPr>
          </a:p>
          <a:p>
            <a:pPr lvl="0">
              <a:buBlip>
                <a:blip r:embed="rId2"/>
              </a:buBlip>
              <a:defRPr sz="1800">
                <a:solidFill>
                  <a:srgbClr val="000000"/>
                </a:solidFill>
              </a:defRPr>
            </a:pPr>
            <a:r>
              <a:rPr sz="2800">
                <a:solidFill>
                  <a:srgbClr val="2D2D2B"/>
                </a:solidFill>
              </a:rPr>
              <a:t>Restrooms</a:t>
            </a:r>
            <a:endParaRPr sz="2800">
              <a:solidFill>
                <a:srgbClr val="2D2D2B"/>
              </a:solidFill>
            </a:endParaRPr>
          </a:p>
          <a:p>
            <a:pPr lvl="0">
              <a:buBlip>
                <a:blip r:embed="rId2"/>
              </a:buBlip>
              <a:defRPr sz="1800">
                <a:solidFill>
                  <a:srgbClr val="000000"/>
                </a:solidFill>
              </a:defRPr>
            </a:pPr>
            <a:r>
              <a:rPr sz="2800">
                <a:solidFill>
                  <a:srgbClr val="2D2D2B"/>
                </a:solidFill>
              </a:rPr>
              <a:t>Meals</a:t>
            </a:r>
            <a:endParaRPr sz="2800">
              <a:solidFill>
                <a:srgbClr val="2D2D2B"/>
              </a:solidFill>
            </a:endParaRPr>
          </a:p>
          <a:p>
            <a:pPr lvl="0">
              <a:buBlip>
                <a:blip r:embed="rId2"/>
              </a:buBlip>
              <a:defRPr sz="1800">
                <a:solidFill>
                  <a:srgbClr val="000000"/>
                </a:solidFill>
              </a:defRPr>
            </a:pPr>
            <a:r>
              <a:rPr sz="2800">
                <a:solidFill>
                  <a:srgbClr val="2D2D2B"/>
                </a:solidFill>
              </a:rPr>
              <a:t>Network Connectivity</a:t>
            </a:r>
          </a:p>
        </p:txBody>
      </p:sp>
      <p:sp>
        <p:nvSpPr>
          <p:cNvPr id="70" name="Shape 70"/>
          <p:cNvSpPr/>
          <p:nvPr/>
        </p:nvSpPr>
        <p:spPr>
          <a:xfrm>
            <a:off x="4695825" y="1154112"/>
            <a:ext cx="3978275" cy="211565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533400" indent="-533400">
              <a:spcBef>
                <a:spcPts val="600"/>
              </a:spcBef>
              <a:buSzPct val="60000"/>
              <a:buBlip>
                <a:blip r:embed="rId2"/>
              </a:buBlip>
              <a:defRPr sz="1800">
                <a:solidFill>
                  <a:srgbClr val="000000"/>
                </a:solidFill>
              </a:defRPr>
            </a:pPr>
            <a:r>
              <a:rPr sz="2800">
                <a:solidFill>
                  <a:srgbClr val="2D2D2B"/>
                </a:solidFill>
              </a:rPr>
              <a:t>Phones/ Pagers</a:t>
            </a:r>
            <a:endParaRPr sz="2800">
              <a:solidFill>
                <a:srgbClr val="2D2D2B"/>
              </a:solidFill>
            </a:endParaRPr>
          </a:p>
          <a:p>
            <a:pPr lvl="0" marL="533400" indent="-533400">
              <a:spcBef>
                <a:spcPts val="600"/>
              </a:spcBef>
              <a:buSzPct val="60000"/>
              <a:buBlip>
                <a:blip r:embed="rId2"/>
              </a:buBlip>
              <a:defRPr sz="1800">
                <a:solidFill>
                  <a:srgbClr val="000000"/>
                </a:solidFill>
              </a:defRPr>
            </a:pPr>
            <a:r>
              <a:rPr sz="2800">
                <a:solidFill>
                  <a:srgbClr val="2D2D2B"/>
                </a:solidFill>
              </a:rPr>
              <a:t>Smoking</a:t>
            </a:r>
            <a:endParaRPr sz="2800">
              <a:solidFill>
                <a:srgbClr val="2D2D2B"/>
              </a:solidFill>
            </a:endParaRPr>
          </a:p>
          <a:p>
            <a:pPr lvl="0" marL="533400" indent="-533400">
              <a:spcBef>
                <a:spcPts val="600"/>
              </a:spcBef>
              <a:buSzPct val="60000"/>
              <a:buBlip>
                <a:blip r:embed="rId2"/>
              </a:buBlip>
              <a:defRPr sz="1800">
                <a:solidFill>
                  <a:srgbClr val="000000"/>
                </a:solidFill>
              </a:defRPr>
            </a:pPr>
            <a:r>
              <a:rPr sz="2800">
                <a:solidFill>
                  <a:srgbClr val="2D2D2B"/>
                </a:solidFill>
              </a:rPr>
              <a:t>Local Emergencies</a:t>
            </a:r>
            <a:endParaRPr sz="2800">
              <a:solidFill>
                <a:srgbClr val="2D2D2B"/>
              </a:solidFill>
            </a:endParaRPr>
          </a:p>
          <a:p>
            <a:pPr lvl="0" marL="533400" indent="-533400">
              <a:spcBef>
                <a:spcPts val="600"/>
              </a:spcBef>
              <a:buSzPct val="60000"/>
              <a:buBlip>
                <a:blip r:embed="rId2"/>
              </a:buBlip>
              <a:defRPr sz="1800">
                <a:solidFill>
                  <a:srgbClr val="000000"/>
                </a:solidFill>
              </a:defRPr>
            </a:pPr>
            <a:r>
              <a:rPr sz="2800">
                <a:solidFill>
                  <a:srgbClr val="2D2D2B"/>
                </a:solidFill>
              </a:rPr>
              <a:t>Fire Exits</a:t>
            </a:r>
          </a:p>
        </p:txBody>
      </p:sp>
    </p:spTree>
  </p:cSld>
  <p:clrMapOvr>
    <a:masterClrMapping/>
  </p:clrMapOvr>
  <p:transition spd="slow" advClick="1">
    <p:dissolve/>
  </p:transition>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 vs. ===</a:t>
            </a:r>
          </a:p>
        </p:txBody>
      </p:sp>
      <p:sp>
        <p:nvSpPr>
          <p:cNvPr id="402" name="Shape 40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05" name="Group 405"/>
          <p:cNvGrpSpPr/>
          <p:nvPr/>
        </p:nvGrpSpPr>
        <p:grpSpPr>
          <a:xfrm>
            <a:off x="407987" y="976312"/>
            <a:ext cx="3705226" cy="3175001"/>
            <a:chOff x="0" y="0"/>
            <a:chExt cx="3705225" cy="3175000"/>
          </a:xfrm>
        </p:grpSpPr>
        <p:sp>
          <p:nvSpPr>
            <p:cNvPr id="403" name="Shape 403"/>
            <p:cNvSpPr/>
            <p:nvPr/>
          </p:nvSpPr>
          <p:spPr>
            <a:xfrm>
              <a:off x="0" y="0"/>
              <a:ext cx="3705225" cy="3175000"/>
            </a:xfrm>
            <a:prstGeom prst="rect">
              <a:avLst/>
            </a:prstGeom>
            <a:noFill/>
            <a:ln w="12700" cap="flat">
              <a:solidFill>
                <a:srgbClr val="FFFFFF"/>
              </a:solidFill>
              <a:prstDash val="solid"/>
              <a:miter lim="800000"/>
            </a:ln>
            <a:effectLst/>
          </p:spPr>
          <p:txBody>
            <a:bodyPr wrap="square" lIns="0" tIns="0" rIns="0" bIns="0" numCol="1" anchor="t">
              <a:noAutofit/>
            </a:bodyPr>
            <a:lstStyle/>
            <a:p>
              <a:pPr lvl="0"/>
            </a:p>
          </p:txBody>
        </p:sp>
        <p:sp>
          <p:nvSpPr>
            <p:cNvPr id="404" name="Shape 404"/>
            <p:cNvSpPr/>
            <p:nvPr/>
          </p:nvSpPr>
          <p:spPr>
            <a:xfrm>
              <a:off x="0" y="0"/>
              <a:ext cx="3705225" cy="2697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2000">
                  <a:solidFill>
                    <a:srgbClr val="FFFFFF"/>
                  </a:solidFill>
                  <a:latin typeface="Inconsolata"/>
                  <a:ea typeface="Inconsolata"/>
                  <a:cs typeface="Inconsolata"/>
                  <a:sym typeface="Inconsolata"/>
                </a:rPr>
                <a:t>var x = 1, y = '1';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if(x == y)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will this run?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if(x === y)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how about this one?</a:t>
              </a: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a:t>
              </a:r>
            </a:p>
          </p:txBody>
        </p:sp>
      </p:grpSp>
      <p:grpSp>
        <p:nvGrpSpPr>
          <p:cNvPr id="408" name="Group 408"/>
          <p:cNvGrpSpPr/>
          <p:nvPr/>
        </p:nvGrpSpPr>
        <p:grpSpPr>
          <a:xfrm>
            <a:off x="4954587" y="976312"/>
            <a:ext cx="3576638" cy="3175001"/>
            <a:chOff x="0" y="0"/>
            <a:chExt cx="3576637" cy="3175000"/>
          </a:xfrm>
        </p:grpSpPr>
        <p:sp>
          <p:nvSpPr>
            <p:cNvPr id="406" name="Shape 406"/>
            <p:cNvSpPr/>
            <p:nvPr/>
          </p:nvSpPr>
          <p:spPr>
            <a:xfrm>
              <a:off x="-1" y="0"/>
              <a:ext cx="3576639" cy="3175000"/>
            </a:xfrm>
            <a:prstGeom prst="rect">
              <a:avLst/>
            </a:prstGeom>
            <a:noFill/>
            <a:ln w="12700" cap="flat">
              <a:solidFill>
                <a:srgbClr val="FFFFFF"/>
              </a:solidFill>
              <a:prstDash val="solid"/>
              <a:miter lim="800000"/>
            </a:ln>
            <a:effectLst/>
          </p:spPr>
          <p:txBody>
            <a:bodyPr wrap="square" lIns="0" tIns="0" rIns="0" bIns="0" numCol="1" anchor="t">
              <a:noAutofit/>
            </a:bodyPr>
            <a:lstStyle/>
            <a:p>
              <a:pPr lvl="0">
                <a:defRPr sz="2000"/>
              </a:pPr>
            </a:p>
          </p:txBody>
        </p:sp>
        <p:sp>
          <p:nvSpPr>
            <p:cNvPr id="407" name="Shape 407"/>
            <p:cNvSpPr/>
            <p:nvPr/>
          </p:nvSpPr>
          <p:spPr>
            <a:xfrm>
              <a:off x="-1" y="0"/>
              <a:ext cx="3576639" cy="2989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2000">
                  <a:solidFill>
                    <a:srgbClr val="FFFFFF"/>
                  </a:solidFill>
                  <a:latin typeface="Inconsolata"/>
                  <a:ea typeface="Inconsolata"/>
                  <a:cs typeface="Inconsolata"/>
                  <a:sym typeface="Inconsolata"/>
                </a:rPr>
                <a:t>var x = 1, y = true;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if(x == y)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will this run?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if(x === y)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how about this one?</a:t>
              </a: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p:txBody>
        </p:sp>
      </p:grpSp>
      <p:sp>
        <p:nvSpPr>
          <p:cNvPr id="409" name="Shape 409"/>
          <p:cNvSpPr/>
          <p:nvPr/>
        </p:nvSpPr>
        <p:spPr>
          <a:xfrm>
            <a:off x="407988" y="4287837"/>
            <a:ext cx="6961186" cy="5049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 operands converted so data types match, then equality is tested</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must have same value and same data type; no type casting</a:t>
            </a:r>
          </a:p>
        </p:txBody>
      </p:sp>
    </p:spTree>
  </p:cSld>
  <p:clrMapOvr>
    <a:masterClrMapping/>
  </p:clrMapOvr>
  <p:transition spd="slow" advClick="1">
    <p:dissolve/>
  </p:transition>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Ternary operator</a:t>
            </a:r>
          </a:p>
        </p:txBody>
      </p:sp>
      <p:sp>
        <p:nvSpPr>
          <p:cNvPr id="414" name="Shape 41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15" name="Shape 415"/>
          <p:cNvSpPr/>
          <p:nvPr/>
        </p:nvSpPr>
        <p:spPr>
          <a:xfrm>
            <a:off x="407987" y="1181100"/>
            <a:ext cx="8328026" cy="3281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2000">
                <a:solidFill>
                  <a:srgbClr val="FFFFFF"/>
                </a:solidFill>
                <a:latin typeface="Inconsolata"/>
                <a:ea typeface="Inconsolata"/>
                <a:cs typeface="Inconsolata"/>
                <a:sym typeface="Inconsolata"/>
              </a:rPr>
              <a:t>var foo = (isGreen == true) ? 'green' : 'blue';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equivalent to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foo;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if(isGreen == true)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foo = 'green';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else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foo = 'blue';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general form is (condition) ? val_if_true : val_if_false; </a:t>
            </a:r>
          </a:p>
        </p:txBody>
      </p:sp>
    </p:spTree>
  </p:cSld>
  <p:clrMapOvr>
    <a:masterClrMapping/>
  </p:clrMapOvr>
  <p:transition spd="slow" advClick="1">
    <p:dissolve/>
  </p:transition>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 assignment 'trick</a:t>
            </a:r>
          </a:p>
        </p:txBody>
      </p:sp>
      <p:sp>
        <p:nvSpPr>
          <p:cNvPr id="420" name="Shape 420"/>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21" name="Shape 421"/>
          <p:cNvSpPr/>
          <p:nvPr/>
        </p:nvSpPr>
        <p:spPr>
          <a:xfrm>
            <a:off x="407987" y="1006475"/>
            <a:ext cx="8328026" cy="33901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var baz = bar || {}; </a:t>
            </a:r>
            <a:endParaRPr sz="1600">
              <a:solidFill>
                <a:srgbClr val="FFFFFF"/>
              </a:solidFill>
              <a:latin typeface="Inconsolata"/>
              <a:ea typeface="Inconsolata"/>
              <a:cs typeface="Inconsolata"/>
              <a:sym typeface="Inconsolata"/>
            </a:endParaRPr>
          </a:p>
          <a:p>
            <a:pPr lvl="0">
              <a:defRPr sz="1800">
                <a:solidFill>
                  <a:srgbClr val="000000"/>
                </a:solidFill>
              </a:defRPr>
            </a:pPr>
            <a:r>
              <a:rPr sz="1200">
                <a:solidFill>
                  <a:srgbClr val="BFBFBF"/>
                </a:solidFill>
                <a:latin typeface="Inconsolata"/>
                <a:ea typeface="Inconsolata"/>
                <a:cs typeface="Inconsolata"/>
                <a:sym typeface="Inconsolata"/>
              </a:rPr>
              <a:t>// baz = bar if bar != false (with type conversion, so null, '', false, etc.) </a:t>
            </a:r>
            <a:endParaRPr sz="1200">
              <a:solidFill>
                <a:srgbClr val="BFBFBF"/>
              </a:solidFill>
              <a:latin typeface="Inconsolata"/>
              <a:ea typeface="Inconsolata"/>
              <a:cs typeface="Inconsolata"/>
              <a:sym typeface="Inconsolata"/>
            </a:endParaRPr>
          </a:p>
          <a:p>
            <a:pPr lvl="0">
              <a:defRPr sz="1800">
                <a:solidFill>
                  <a:srgbClr val="000000"/>
                </a:solidFill>
              </a:defRPr>
            </a:pPr>
            <a:r>
              <a:rPr sz="1200">
                <a:solidFill>
                  <a:srgbClr val="BFBFBF"/>
                </a:solidFill>
                <a:latin typeface="Inconsolata"/>
                <a:ea typeface="Inconsolata"/>
                <a:cs typeface="Inconsolata"/>
                <a:sym typeface="Inconsolata"/>
              </a:rPr>
              <a:t>// otherwise baz = {} -- an empty object </a:t>
            </a:r>
            <a:endParaRPr sz="1200">
              <a:solidFill>
                <a:srgbClr val="BFBFB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common use </a:t>
            </a:r>
            <a:endParaRPr sz="14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function foo(bar)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baz = bar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return baz.someProperty;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equivalent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function foo(bar)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if(typeof baz == 'object')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baz.someProperty;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else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spTree>
  </p:cSld>
  <p:clrMapOvr>
    <a:masterClrMapping/>
  </p:clrMapOvr>
  <p:transition spd="slow" advClick="1">
    <p:dissolve/>
  </p:transition>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Function Declarations</a:t>
            </a:r>
          </a:p>
        </p:txBody>
      </p:sp>
      <p:sp>
        <p:nvSpPr>
          <p:cNvPr id="424" name="Shape 42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25" name="Shape 425"/>
          <p:cNvSpPr/>
          <p:nvPr/>
        </p:nvSpPr>
        <p:spPr>
          <a:xfrm>
            <a:off x="407987" y="1154113"/>
            <a:ext cx="8328026" cy="20624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function sum(a, b)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do as many statements as needed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return a + b;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then use like this: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total = sum(100, 200); </a:t>
            </a:r>
          </a:p>
        </p:txBody>
      </p:sp>
      <p:sp>
        <p:nvSpPr>
          <p:cNvPr id="426" name="Shape 426"/>
          <p:cNvSpPr/>
          <p:nvPr/>
        </p:nvSpPr>
        <p:spPr>
          <a:xfrm>
            <a:off x="407987" y="4148137"/>
            <a:ext cx="5976939"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Reusable chunks of code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Arguments pass data to the function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return a value at the end</a:t>
            </a:r>
          </a:p>
        </p:txBody>
      </p:sp>
    </p:spTree>
  </p:cSld>
  <p:clrMapOvr>
    <a:masterClrMapping/>
  </p:clrMapOvr>
  <p:transition spd="slow" advClick="1">
    <p:dissolve/>
  </p:transition>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Function Statements</a:t>
            </a:r>
          </a:p>
        </p:txBody>
      </p:sp>
      <p:sp>
        <p:nvSpPr>
          <p:cNvPr id="429" name="Shape 42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30" name="Shape 430"/>
          <p:cNvSpPr/>
          <p:nvPr/>
        </p:nvSpPr>
        <p:spPr>
          <a:xfrm>
            <a:off x="407987" y="1154113"/>
            <a:ext cx="8328026" cy="17703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var sum = function(a, b)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return a + b;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then use like this: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total = sum(100, 200); </a:t>
            </a:r>
          </a:p>
        </p:txBody>
      </p:sp>
      <p:sp>
        <p:nvSpPr>
          <p:cNvPr id="431" name="Shape 431"/>
          <p:cNvSpPr/>
          <p:nvPr/>
        </p:nvSpPr>
        <p:spPr>
          <a:xfrm>
            <a:off x="407987" y="3827462"/>
            <a:ext cx="5976939" cy="1027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Essentially equivalent to other format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You're defining a variable that will hold a function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Highlights that functions are 'first class citizens' in JavaScript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You can pass a function as an argument to another function</a:t>
            </a:r>
          </a:p>
        </p:txBody>
      </p:sp>
    </p:spTree>
  </p:cSld>
  <p:clrMapOvr>
    <a:masterClrMapping/>
  </p:clrMapOvr>
  <p:transition spd="slow" advClick="1">
    <p:dissolve/>
  </p:transition>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Function Callbacks</a:t>
            </a:r>
          </a:p>
        </p:txBody>
      </p:sp>
      <p:sp>
        <p:nvSpPr>
          <p:cNvPr id="434" name="Shape 43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35" name="Shape 435"/>
          <p:cNvSpPr/>
          <p:nvPr/>
        </p:nvSpPr>
        <p:spPr>
          <a:xfrm>
            <a:off x="407987" y="1154113"/>
            <a:ext cx="8328026" cy="25976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getAsyncData = function(fn)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 this function does something that takes a long time to  finish,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BFBFBF"/>
                </a:solidFill>
                <a:latin typeface="Inconsolata"/>
                <a:ea typeface="Inconsolata"/>
                <a:cs typeface="Inconsolata"/>
                <a:sym typeface="Inconsolata"/>
              </a:rPr>
              <a:t>     // such as getting data from the network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fn(networkData);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saveData = function(data)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 this function does something with the data when it's finally available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return successCode;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BFBFBF"/>
                </a:solidFill>
                <a:latin typeface="Inconsolata"/>
                <a:ea typeface="Inconsolata"/>
                <a:cs typeface="Inconsolata"/>
                <a:sym typeface="Inconsolata"/>
              </a:rPr>
              <a:t>// then use like this:</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success = getAsyncData(saveData); </a:t>
            </a:r>
          </a:p>
        </p:txBody>
      </p:sp>
      <p:sp>
        <p:nvSpPr>
          <p:cNvPr id="436" name="Shape 436"/>
          <p:cNvSpPr/>
          <p:nvPr/>
        </p:nvSpPr>
        <p:spPr>
          <a:xfrm>
            <a:off x="407987" y="4375150"/>
            <a:ext cx="5976939" cy="4079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14312" indent="-214312">
              <a:buClr>
                <a:srgbClr val="FFFFFF"/>
              </a:buClr>
              <a:buSzPct val="100000"/>
              <a:buFont typeface="Arial"/>
              <a:buChar char="•"/>
              <a:defRPr sz="1200">
                <a:solidFill>
                  <a:srgbClr val="FFFFFF"/>
                </a:solidFill>
                <a:latin typeface="Inconsolata"/>
                <a:ea typeface="Inconsolata"/>
                <a:cs typeface="Inconsolata"/>
                <a:sym typeface="Inconsolata"/>
              </a:defRPr>
            </a:lvl1pPr>
          </a:lstStyle>
          <a:p>
            <a:pPr lvl="0">
              <a:defRPr sz="1800">
                <a:solidFill>
                  <a:srgbClr val="000000"/>
                </a:solidFill>
              </a:defRPr>
            </a:pPr>
            <a:r>
              <a:rPr sz="1200">
                <a:solidFill>
                  <a:srgbClr val="FFFFFF"/>
                </a:solidFill>
              </a:rPr>
              <a:t>Great when getAsyncData() might take a long time to run (like when accessing the network).</a:t>
            </a:r>
          </a:p>
        </p:txBody>
      </p:sp>
    </p:spTree>
  </p:cSld>
  <p:clrMapOvr>
    <a:masterClrMapping/>
  </p:clrMapOvr>
  <p:transition spd="slow" advClick="1">
    <p:dissolve/>
  </p:transition>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Objects</a:t>
            </a:r>
          </a:p>
        </p:txBody>
      </p:sp>
      <p:sp>
        <p:nvSpPr>
          <p:cNvPr id="439" name="Shape 43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40" name="Shape 440"/>
          <p:cNvSpPr/>
          <p:nvPr/>
        </p:nvSpPr>
        <p:spPr>
          <a:xfrm>
            <a:off x="407987" y="1181100"/>
            <a:ext cx="8328026" cy="34135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400"/>
              </a:spcBef>
              <a:defRPr sz="1800">
                <a:solidFill>
                  <a:srgbClr val="000000"/>
                </a:solidFill>
              </a:defRPr>
            </a:pPr>
            <a:r>
              <a:rPr>
                <a:solidFill>
                  <a:srgbClr val="FFFFFF"/>
                </a:solidFill>
                <a:latin typeface="Inconsolata"/>
                <a:ea typeface="Inconsolata"/>
                <a:cs typeface="Inconsolata"/>
                <a:sym typeface="Inconsolata"/>
              </a:rPr>
              <a:t>var cat =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breed: 'tiger',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color: 'orange',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hasStripes: true,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growl: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make scary noise!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if(cat.hasStripes == true)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cat.growl();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a:t>
            </a:r>
          </a:p>
        </p:txBody>
      </p:sp>
    </p:spTree>
  </p:cSld>
  <p:clrMapOvr>
    <a:masterClrMapping/>
  </p:clrMapOvr>
  <p:transition spd="slow" advClick="1">
    <p:dissolve/>
  </p:transition>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Core vs. Host</a:t>
            </a:r>
          </a:p>
        </p:txBody>
      </p:sp>
      <p:sp>
        <p:nvSpPr>
          <p:cNvPr id="443" name="Shape 443"/>
          <p:cNvSpPr/>
          <p:nvPr>
            <p:ph type="body" idx="1"/>
          </p:nvPr>
        </p:nvSpPr>
        <p:spPr>
          <a:xfrm>
            <a:off x="457200" y="1154112"/>
            <a:ext cx="8229600" cy="3440113"/>
          </a:xfrm>
          <a:prstGeom prst="rect">
            <a:avLst/>
          </a:prstGeom>
        </p:spPr>
        <p:txBody>
          <a:bodyPr/>
          <a:lstStyle/>
          <a:p>
            <a:pPr lvl="0">
              <a:lnSpc>
                <a:spcPct val="80000"/>
              </a:lnSpc>
              <a:spcBef>
                <a:spcPts val="500"/>
              </a:spcBef>
              <a:buBlip>
                <a:blip r:embed="rId3"/>
              </a:buBlip>
              <a:defRPr sz="1800">
                <a:solidFill>
                  <a:srgbClr val="000000"/>
                </a:solidFill>
              </a:defRPr>
            </a:pPr>
            <a:r>
              <a:rPr sz="2300">
                <a:solidFill>
                  <a:srgbClr val="2D2D2B"/>
                </a:solidFill>
              </a:rPr>
              <a:t>Core JavaScript</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Overall language rules &amp; syntax</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Core operators</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Objects like Date and Math</a:t>
            </a:r>
            <a:endParaRPr sz="2300">
              <a:solidFill>
                <a:srgbClr val="2D2D2B"/>
              </a:solidFill>
            </a:endParaRPr>
          </a:p>
          <a:p>
            <a:pPr lvl="0">
              <a:lnSpc>
                <a:spcPct val="80000"/>
              </a:lnSpc>
              <a:spcBef>
                <a:spcPts val="500"/>
              </a:spcBef>
              <a:buBlip>
                <a:blip r:embed="rId3"/>
              </a:buBlip>
              <a:defRPr sz="1800">
                <a:solidFill>
                  <a:srgbClr val="000000"/>
                </a:solidFill>
              </a:defRPr>
            </a:pPr>
            <a:r>
              <a:rPr sz="2300">
                <a:solidFill>
                  <a:srgbClr val="2D2D2B"/>
                </a:solidFill>
              </a:rPr>
              <a:t>Host environment adds its own objects</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Web browser (DOM)</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Node.js (server-side functionality)</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Titanium (Ti object for mobile components)</a:t>
            </a:r>
            <a:endParaRPr sz="2300">
              <a:solidFill>
                <a:srgbClr val="2D2D2B"/>
              </a:solidFill>
            </a:endParaRPr>
          </a:p>
          <a:p>
            <a:pPr lvl="0">
              <a:lnSpc>
                <a:spcPct val="80000"/>
              </a:lnSpc>
              <a:spcBef>
                <a:spcPts val="500"/>
              </a:spcBef>
              <a:buBlip>
                <a:blip r:embed="rId3"/>
              </a:buBlip>
              <a:defRPr sz="1800">
                <a:solidFill>
                  <a:srgbClr val="000000"/>
                </a:solidFill>
              </a:defRPr>
            </a:pPr>
            <a:r>
              <a:rPr sz="2300">
                <a:solidFill>
                  <a:srgbClr val="2D2D2B"/>
                </a:solidFill>
              </a:rPr>
              <a:t>Libraries you import (APIs)</a:t>
            </a:r>
          </a:p>
        </p:txBody>
      </p:sp>
    </p:spTree>
  </p:cSld>
  <p:clrMapOvr>
    <a:masterClrMapping/>
  </p:clrMapOvr>
  <p:transition spd="slow" advClick="1">
    <p:dissolve/>
  </p:transition>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ECMA &amp; JavaScript Evolution</a:t>
            </a:r>
          </a:p>
        </p:txBody>
      </p:sp>
      <p:sp>
        <p:nvSpPr>
          <p:cNvPr id="448" name="Shape 448"/>
          <p:cNvSpPr/>
          <p:nvPr>
            <p:ph type="body" idx="1"/>
          </p:nvPr>
        </p:nvSpPr>
        <p:spPr>
          <a:xfrm>
            <a:off x="457200" y="1154112"/>
            <a:ext cx="8229600" cy="3440113"/>
          </a:xfrm>
          <a:prstGeom prst="rect">
            <a:avLst/>
          </a:prstGeom>
        </p:spPr>
        <p:txBody>
          <a:bodyPr/>
          <a:lstStyle/>
          <a:p>
            <a:pPr lvl="0">
              <a:lnSpc>
                <a:spcPct val="80000"/>
              </a:lnSpc>
              <a:buBlip>
                <a:blip r:embed="rId3"/>
              </a:buBlip>
              <a:defRPr sz="1800">
                <a:solidFill>
                  <a:srgbClr val="000000"/>
                </a:solidFill>
              </a:defRPr>
            </a:pPr>
            <a:r>
              <a:rPr sz="2500">
                <a:solidFill>
                  <a:srgbClr val="2D2D2B"/>
                </a:solidFill>
              </a:rPr>
              <a:t>Original release in late 1995</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Standardized by ECMA in 1998</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Current ECMA standard is ECMAScript 5 (2010)</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JavaScriptCore is Apple's JavaScript engine, used by Titanium on iOS</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V8 is the Chrome JavaScript engine, used by Titanium on Android</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V8 &amp; JSCore, thus Titanium, support nearly all of ECMAScript 5</a:t>
            </a:r>
          </a:p>
        </p:txBody>
      </p:sp>
    </p:spTree>
  </p:cSld>
  <p:clrMapOvr>
    <a:masterClrMapping/>
  </p:clrMapOvr>
  <p:transition spd="slow" advClick="1">
    <p:dissolve/>
  </p:transition>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2"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453" name="Shape 45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VARIABLES</a:t>
            </a:r>
          </a:p>
        </p:txBody>
      </p:sp>
    </p:spTree>
  </p:cSld>
  <p:clrMapOvr>
    <a:masterClrMapping/>
  </p:clrMapOvr>
  <p:transition spd="slow" advClick="1">
    <p:dissolve/>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Course Objectives</a:t>
            </a:r>
          </a:p>
        </p:txBody>
      </p:sp>
      <p:sp>
        <p:nvSpPr>
          <p:cNvPr id="73" name="Shape 7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Create cross-platform Appcelerator Titanium apps</a:t>
            </a:r>
            <a:endParaRPr sz="2800">
              <a:solidFill>
                <a:srgbClr val="2D2D2B"/>
              </a:solidFill>
            </a:endParaRPr>
          </a:p>
          <a:p>
            <a:pPr lvl="0">
              <a:buBlip>
                <a:blip r:embed="rId2"/>
              </a:buBlip>
              <a:defRPr sz="1800">
                <a:solidFill>
                  <a:srgbClr val="000000"/>
                </a:solidFill>
              </a:defRPr>
            </a:pPr>
            <a:r>
              <a:rPr sz="2800">
                <a:solidFill>
                  <a:srgbClr val="2D2D2B"/>
                </a:solidFill>
              </a:rPr>
              <a:t>Use Alloy to structure your app's code</a:t>
            </a:r>
            <a:endParaRPr sz="2800">
              <a:solidFill>
                <a:srgbClr val="2D2D2B"/>
              </a:solidFill>
            </a:endParaRPr>
          </a:p>
          <a:p>
            <a:pPr lvl="0">
              <a:buBlip>
                <a:blip r:embed="rId2"/>
              </a:buBlip>
              <a:defRPr sz="1800">
                <a:solidFill>
                  <a:srgbClr val="000000"/>
                </a:solidFill>
              </a:defRPr>
            </a:pPr>
            <a:r>
              <a:rPr sz="2800">
                <a:solidFill>
                  <a:srgbClr val="2D2D2B"/>
                </a:solidFill>
              </a:rPr>
              <a:t>Use core Titanium UI and non-UI APIs</a:t>
            </a:r>
            <a:endParaRPr sz="2800">
              <a:solidFill>
                <a:srgbClr val="2D2D2B"/>
              </a:solidFill>
            </a:endParaRPr>
          </a:p>
          <a:p>
            <a:pPr lvl="0">
              <a:buBlip>
                <a:blip r:embed="rId2"/>
              </a:buBlip>
              <a:defRPr sz="1800">
                <a:solidFill>
                  <a:srgbClr val="000000"/>
                </a:solidFill>
              </a:defRPr>
            </a:pPr>
            <a:r>
              <a:rPr sz="2800">
                <a:solidFill>
                  <a:srgbClr val="2D2D2B"/>
                </a:solidFill>
              </a:rPr>
              <a:t>Debug your apps</a:t>
            </a:r>
            <a:endParaRPr sz="2800">
              <a:solidFill>
                <a:srgbClr val="2D2D2B"/>
              </a:solidFill>
            </a:endParaRPr>
          </a:p>
          <a:p>
            <a:pPr lvl="0">
              <a:buBlip>
                <a:blip r:embed="rId2"/>
              </a:buBlip>
              <a:defRPr sz="1800">
                <a:solidFill>
                  <a:srgbClr val="000000"/>
                </a:solidFill>
              </a:defRPr>
            </a:pPr>
            <a:r>
              <a:rPr sz="2800">
                <a:solidFill>
                  <a:srgbClr val="2D2D2B"/>
                </a:solidFill>
              </a:rPr>
              <a:t>Deploy and publish your app</a:t>
            </a:r>
          </a:p>
        </p:txBody>
      </p:sp>
    </p:spTree>
  </p:cSld>
  <p:clrMapOvr>
    <a:masterClrMapping/>
  </p:clrMapOvr>
  <p:transition spd="slow" advClick="1">
    <p:dissolve/>
  </p:transition>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Type Conversions</a:t>
            </a:r>
          </a:p>
        </p:txBody>
      </p:sp>
      <p:sp>
        <p:nvSpPr>
          <p:cNvPr id="456" name="Shape 45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59" name="Group 459"/>
          <p:cNvGrpSpPr/>
          <p:nvPr/>
        </p:nvGrpSpPr>
        <p:grpSpPr>
          <a:xfrm>
            <a:off x="2839406" y="1019175"/>
            <a:ext cx="4770438" cy="3711576"/>
            <a:chOff x="0" y="0"/>
            <a:chExt cx="4770437" cy="3711575"/>
          </a:xfrm>
        </p:grpSpPr>
        <p:sp>
          <p:nvSpPr>
            <p:cNvPr id="457" name="Shape 457"/>
            <p:cNvSpPr/>
            <p:nvPr/>
          </p:nvSpPr>
          <p:spPr>
            <a:xfrm>
              <a:off x="-1" y="0"/>
              <a:ext cx="4770439" cy="37115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BFBFBF"/>
                  </a:solidFill>
                  <a:latin typeface="Inconsolata"/>
                  <a:ea typeface="Inconsolata"/>
                  <a:cs typeface="Inconsolata"/>
                  <a:sym typeface="Inconsolata"/>
                </a:defRPr>
              </a:pPr>
            </a:p>
          </p:txBody>
        </p:sp>
        <p:sp>
          <p:nvSpPr>
            <p:cNvPr id="458" name="Shape 458"/>
            <p:cNvSpPr/>
            <p:nvPr/>
          </p:nvSpPr>
          <p:spPr>
            <a:xfrm>
              <a:off x="-1" y="0"/>
              <a:ext cx="4770439" cy="3313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one = '1', two = 2, three='three';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JavaScript will concatenate if either operand is a string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console.log(one + 1); </a:t>
              </a:r>
              <a:r>
                <a:rPr sz="1400">
                  <a:solidFill>
                    <a:srgbClr val="BFBFBF"/>
                  </a:solidFill>
                  <a:latin typeface="Inconsolata"/>
                  <a:ea typeface="Inconsolata"/>
                  <a:cs typeface="Inconsolata"/>
                  <a:sym typeface="Inconsolata"/>
                </a:rPr>
                <a:t>// = 11 </a:t>
              </a:r>
              <a:endParaRPr sz="1400">
                <a:solidFill>
                  <a:srgbClr val="BFBFB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it will convert when a NaN value might result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console.log(one * 2);</a:t>
              </a:r>
              <a:r>
                <a:rPr sz="1400">
                  <a:solidFill>
                    <a:srgbClr val="BFBFBF"/>
                  </a:solidFill>
                  <a:latin typeface="Inconsolata"/>
                  <a:ea typeface="Inconsolata"/>
                  <a:cs typeface="Inconsolata"/>
                  <a:sym typeface="Inconsolata"/>
                </a:rPr>
                <a:t> // = 2</a:t>
              </a: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you can force a data type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console.log(parseInt(one) + 1); </a:t>
              </a:r>
              <a:r>
                <a:rPr sz="1400">
                  <a:solidFill>
                    <a:srgbClr val="BFBFBF"/>
                  </a:solidFill>
                  <a:latin typeface="Inconsolata"/>
                  <a:ea typeface="Inconsolata"/>
                  <a:cs typeface="Inconsolata"/>
                  <a:sym typeface="Inconsolata"/>
                </a:rPr>
                <a:t>//s = 2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console.log(String(1) + one); </a:t>
              </a:r>
              <a:r>
                <a:rPr sz="1400">
                  <a:solidFill>
                    <a:srgbClr val="BFBFBF"/>
                  </a:solidFill>
                  <a:latin typeface="Inconsolata"/>
                  <a:ea typeface="Inconsolata"/>
                  <a:cs typeface="Inconsolata"/>
                  <a:sym typeface="Inconsolata"/>
                </a:rPr>
                <a:t>// = 11</a:t>
              </a: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unless NaN would result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console.log(String(one) * 2); </a:t>
              </a:r>
              <a:r>
                <a:rPr sz="1400">
                  <a:solidFill>
                    <a:srgbClr val="BFBFBF"/>
                  </a:solidFill>
                  <a:latin typeface="Inconsolata"/>
                  <a:ea typeface="Inconsolata"/>
                  <a:cs typeface="Inconsolata"/>
                  <a:sym typeface="Inconsolata"/>
                </a:rPr>
                <a:t>// = 2</a:t>
              </a: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isNaN(parseInt(three)); </a:t>
              </a:r>
              <a:r>
                <a:rPr sz="1400">
                  <a:solidFill>
                    <a:srgbClr val="BFBFBF"/>
                  </a:solidFill>
                  <a:latin typeface="Inconsolata"/>
                  <a:ea typeface="Inconsolata"/>
                  <a:cs typeface="Inconsolata"/>
                  <a:sym typeface="Inconsolata"/>
                </a:rPr>
                <a:t>// == true </a:t>
              </a:r>
            </a:p>
          </p:txBody>
        </p:sp>
      </p:grpSp>
      <p:sp>
        <p:nvSpPr>
          <p:cNvPr id="460" name="Shape 460"/>
          <p:cNvSpPr/>
          <p:nvPr/>
        </p:nvSpPr>
        <p:spPr>
          <a:xfrm>
            <a:off x="457199" y="1174750"/>
            <a:ext cx="2798765" cy="646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Automatic</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Helper functions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Casting</a:t>
            </a:r>
          </a:p>
        </p:txBody>
      </p:sp>
    </p:spTree>
  </p:cSld>
  <p:clrMapOvr>
    <a:masterClrMapping/>
  </p:clrMapOvr>
  <p:transition spd="slow" advClick="1">
    <p:dissolve/>
  </p:transition>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Variable Scope</a:t>
            </a:r>
          </a:p>
        </p:txBody>
      </p:sp>
      <p:sp>
        <p:nvSpPr>
          <p:cNvPr id="465" name="Shape 465"/>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68" name="Group 468"/>
          <p:cNvGrpSpPr/>
          <p:nvPr/>
        </p:nvGrpSpPr>
        <p:grpSpPr>
          <a:xfrm>
            <a:off x="2473045" y="1019175"/>
            <a:ext cx="6709272" cy="4839212"/>
            <a:chOff x="0" y="0"/>
            <a:chExt cx="6709271" cy="4839210"/>
          </a:xfrm>
        </p:grpSpPr>
        <p:sp>
          <p:nvSpPr>
            <p:cNvPr id="466" name="Shape 466"/>
            <p:cNvSpPr/>
            <p:nvPr/>
          </p:nvSpPr>
          <p:spPr>
            <a:xfrm>
              <a:off x="0" y="-1"/>
              <a:ext cx="6709272" cy="4839212"/>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467" name="Shape 467"/>
            <p:cNvSpPr/>
            <p:nvPr/>
          </p:nvSpPr>
          <p:spPr>
            <a:xfrm>
              <a:off x="0" y="-1"/>
              <a:ext cx="6709272" cy="4474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0">
                <a:defRPr sz="1800">
                  <a:solidFill>
                    <a:srgbClr val="000000"/>
                  </a:solidFill>
                </a:defRPr>
              </a:pPr>
              <a:r>
                <a:rPr sz="1600">
                  <a:solidFill>
                    <a:srgbClr val="FFFFFF"/>
                  </a:solidFill>
                  <a:latin typeface="Inconsolata"/>
                  <a:ea typeface="Inconsolata"/>
                  <a:cs typeface="Inconsolata"/>
                  <a:sym typeface="Inconsolata"/>
                </a:rPr>
                <a:t>var foo = 'bar'; </a:t>
              </a:r>
              <a:r>
                <a:rPr sz="1600">
                  <a:solidFill>
                    <a:srgbClr val="BFBFBF"/>
                  </a:solidFill>
                  <a:latin typeface="Inconsolata"/>
                  <a:ea typeface="Inconsolata"/>
                  <a:cs typeface="Inconsolata"/>
                  <a:sym typeface="Inconsolata"/>
                </a:rPr>
                <a:t>// defined in the global scope</a:t>
              </a: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fn =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one = 1; </a:t>
              </a:r>
              <a:r>
                <a:rPr sz="1600">
                  <a:solidFill>
                    <a:srgbClr val="BFBFBF"/>
                  </a:solidFill>
                  <a:latin typeface="Inconsolata"/>
                  <a:ea typeface="Inconsolata"/>
                  <a:cs typeface="Inconsolata"/>
                  <a:sym typeface="Inconsolata"/>
                </a:rPr>
                <a:t>// local to the function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console.log(foo); </a:t>
              </a:r>
              <a:r>
                <a:rPr sz="1600">
                  <a:solidFill>
                    <a:srgbClr val="BFBFBF"/>
                  </a:solidFill>
                  <a:latin typeface="Inconsolata"/>
                  <a:ea typeface="Inconsolata"/>
                  <a:cs typeface="Inconsolata"/>
                  <a:sym typeface="Inconsolata"/>
                </a:rPr>
                <a:t>// works!</a:t>
              </a: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oops = 'global'; </a:t>
              </a:r>
              <a:r>
                <a:rPr sz="1600">
                  <a:solidFill>
                    <a:srgbClr val="BFBFBF"/>
                  </a:solidFill>
                  <a:latin typeface="Inconsolata"/>
                  <a:ea typeface="Inconsolata"/>
                  <a:cs typeface="Inconsolata"/>
                  <a:sym typeface="Inconsolata"/>
                </a:rPr>
                <a:t>// omitting 'var' defines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this in the global scope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fn(); </a:t>
              </a:r>
              <a:r>
                <a:rPr sz="1600">
                  <a:solidFill>
                    <a:srgbClr val="BFBFBF"/>
                  </a:solidFill>
                  <a:latin typeface="Inconsolata"/>
                  <a:ea typeface="Inconsolata"/>
                  <a:cs typeface="Inconsolata"/>
                  <a:sym typeface="Inconsolata"/>
                </a:rPr>
                <a:t>// run function, outputs 'bar'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console.log(oops); </a:t>
              </a:r>
              <a:r>
                <a:rPr sz="1600">
                  <a:solidFill>
                    <a:srgbClr val="BFBFBF"/>
                  </a:solidFill>
                  <a:latin typeface="Inconsolata"/>
                  <a:ea typeface="Inconsolata"/>
                  <a:cs typeface="Inconsolata"/>
                  <a:sym typeface="Inconsolata"/>
                </a:rPr>
                <a:t>// outputs 'global'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console.log(one); </a:t>
              </a:r>
              <a:r>
                <a:rPr sz="1600">
                  <a:solidFill>
                    <a:srgbClr val="BFBFBF"/>
                  </a:solidFill>
                  <a:latin typeface="Inconsolata"/>
                  <a:ea typeface="Inconsolata"/>
                  <a:cs typeface="Inconsolata"/>
                  <a:sym typeface="Inconsolata"/>
                </a:rPr>
                <a:t>// throws error </a:t>
              </a:r>
            </a:p>
          </p:txBody>
        </p:sp>
      </p:grpSp>
      <p:sp>
        <p:nvSpPr>
          <p:cNvPr id="469" name="Shape 469"/>
          <p:cNvSpPr/>
          <p:nvPr/>
        </p:nvSpPr>
        <p:spPr>
          <a:xfrm>
            <a:off x="139699" y="922337"/>
            <a:ext cx="2938465" cy="837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Global scope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Function scope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Block scope (ECMA 6)</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"Accidental" globals</a:t>
            </a:r>
          </a:p>
        </p:txBody>
      </p:sp>
    </p:spTree>
  </p:cSld>
  <p:clrMapOvr>
    <a:masterClrMapping/>
  </p:clrMapOvr>
  <p:transition spd="slow" advClick="1">
    <p:dissolve/>
  </p:transition>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Variable Hoisting</a:t>
            </a:r>
          </a:p>
        </p:txBody>
      </p:sp>
      <p:sp>
        <p:nvSpPr>
          <p:cNvPr id="472" name="Shape 47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75" name="Group 475"/>
          <p:cNvGrpSpPr/>
          <p:nvPr/>
        </p:nvGrpSpPr>
        <p:grpSpPr>
          <a:xfrm>
            <a:off x="457200" y="1757363"/>
            <a:ext cx="3314700" cy="2635251"/>
            <a:chOff x="0" y="0"/>
            <a:chExt cx="3314700" cy="2635250"/>
          </a:xfrm>
        </p:grpSpPr>
        <p:sp>
          <p:nvSpPr>
            <p:cNvPr id="473" name="Shape 473"/>
            <p:cNvSpPr/>
            <p:nvPr/>
          </p:nvSpPr>
          <p:spPr>
            <a:xfrm>
              <a:off x="0" y="0"/>
              <a:ext cx="3314700" cy="263525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474" name="Shape 474"/>
            <p:cNvSpPr/>
            <p:nvPr/>
          </p:nvSpPr>
          <p:spPr>
            <a:xfrm>
              <a:off x="0" y="0"/>
              <a:ext cx="3314700" cy="2402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FFFFFF"/>
                  </a:solidFill>
                  <a:latin typeface="Inconsolata"/>
                  <a:ea typeface="Inconsolata"/>
                  <a:cs typeface="Inconsolata"/>
                  <a:sym typeface="Inconsolata"/>
                </a:rPr>
                <a:t>baz ( foo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foo = ‘ bar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baz ( f )  {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BFBFBF"/>
                  </a:solidFill>
                  <a:latin typeface="Inconsolata"/>
                  <a:ea typeface="Inconsolata"/>
                  <a:cs typeface="Inconsolata"/>
                  <a:sym typeface="Inconsolata"/>
                </a:rPr>
                <a:t>// is treated like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foo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baz ( f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baz  ( foo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foo = ‘ bar ’ </a:t>
              </a:r>
              <a:r>
                <a:rPr>
                  <a:solidFill>
                    <a:srgbClr val="3C3C3B"/>
                  </a:solidFill>
                </a:rPr>
                <a:t>;</a:t>
              </a:r>
            </a:p>
          </p:txBody>
        </p:sp>
      </p:grpSp>
      <p:sp>
        <p:nvSpPr>
          <p:cNvPr id="476" name="Shape 476"/>
          <p:cNvSpPr/>
          <p:nvPr/>
        </p:nvSpPr>
        <p:spPr>
          <a:xfrm>
            <a:off x="457200" y="919162"/>
            <a:ext cx="3251200"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Var declarations moved to top</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Var initializations are not</a:t>
            </a:r>
            <a:endParaRPr sz="1400">
              <a:solidFill>
                <a:srgbClr val="FFFFFF"/>
              </a:solidFill>
              <a:latin typeface="Inconsolata"/>
              <a:ea typeface="Inconsolata"/>
              <a:cs typeface="Inconsolata"/>
              <a:sym typeface="Inconsolata"/>
            </a:endParaRPr>
          </a:p>
        </p:txBody>
      </p:sp>
      <p:grpSp>
        <p:nvGrpSpPr>
          <p:cNvPr id="479" name="Group 479"/>
          <p:cNvGrpSpPr/>
          <p:nvPr/>
        </p:nvGrpSpPr>
        <p:grpSpPr>
          <a:xfrm>
            <a:off x="4870450" y="1752599"/>
            <a:ext cx="3956050" cy="3175001"/>
            <a:chOff x="0" y="0"/>
            <a:chExt cx="3956050" cy="3175000"/>
          </a:xfrm>
        </p:grpSpPr>
        <p:sp>
          <p:nvSpPr>
            <p:cNvPr id="477" name="Shape 477"/>
            <p:cNvSpPr/>
            <p:nvPr/>
          </p:nvSpPr>
          <p:spPr>
            <a:xfrm>
              <a:off x="0" y="0"/>
              <a:ext cx="3956050" cy="3175000"/>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800"/>
              </a:pPr>
            </a:p>
          </p:txBody>
        </p:sp>
        <p:sp>
          <p:nvSpPr>
            <p:cNvPr id="478" name="Shape 478"/>
            <p:cNvSpPr/>
            <p:nvPr/>
          </p:nvSpPr>
          <p:spPr>
            <a:xfrm>
              <a:off x="0" y="0"/>
              <a:ext cx="3956050" cy="31188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FFFFFF"/>
                  </a:solidFill>
                  <a:latin typeface="Inconsolata"/>
                  <a:ea typeface="Inconsolata"/>
                  <a:cs typeface="Inconsolata"/>
                  <a:sym typeface="Inconsolata"/>
                </a:rPr>
                <a:t>var foo = function()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bar();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foo(); </a:t>
              </a:r>
              <a:r>
                <a:rPr>
                  <a:solidFill>
                    <a:srgbClr val="BFBFBF"/>
                  </a:solidFill>
                  <a:latin typeface="Inconsolata"/>
                  <a:ea typeface="Inconsolata"/>
                  <a:cs typeface="Inconsolata"/>
                  <a:sym typeface="Inconsolata"/>
                </a:rPr>
                <a:t>// outputs 'I work!'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baz(); </a:t>
              </a:r>
              <a:r>
                <a:rPr>
                  <a:solidFill>
                    <a:srgbClr val="BFBFBF"/>
                  </a:solidFill>
                  <a:latin typeface="Inconsolata"/>
                  <a:ea typeface="Inconsolata"/>
                  <a:cs typeface="Inconsolata"/>
                  <a:sym typeface="Inconsolata"/>
                </a:rPr>
                <a:t>// 'baz is not a function'</a:t>
              </a: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bar()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console.log('I work!');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baz = function()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console.log('I do not');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br>
                <a:rPr>
                  <a:solidFill>
                    <a:srgbClr val="FFFFFF"/>
                  </a:solidFill>
                  <a:latin typeface="Inconsolata"/>
                  <a:ea typeface="Inconsolata"/>
                  <a:cs typeface="Inconsolata"/>
                  <a:sym typeface="Inconsolata"/>
                </a:rPr>
              </a:br>
            </a:p>
          </p:txBody>
        </p:sp>
      </p:grpSp>
      <p:sp>
        <p:nvSpPr>
          <p:cNvPr id="480" name="Shape 480"/>
          <p:cNvSpPr/>
          <p:nvPr/>
        </p:nvSpPr>
        <p:spPr>
          <a:xfrm>
            <a:off x="4870450" y="919162"/>
            <a:ext cx="3251200"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Function declarations are hoisted</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Function statements are not</a:t>
            </a:r>
          </a:p>
        </p:txBody>
      </p:sp>
    </p:spTree>
  </p:cSld>
  <p:clrMapOvr>
    <a:masterClrMapping/>
  </p:clrMapOvr>
  <p:transition spd="slow" advClick="1">
    <p:dissolve/>
  </p:transition>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What's the Output?</a:t>
            </a:r>
          </a:p>
        </p:txBody>
      </p:sp>
      <p:sp>
        <p:nvSpPr>
          <p:cNvPr id="483" name="Shape 48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84" name="Shape 484"/>
          <p:cNvSpPr/>
          <p:nvPr/>
        </p:nvSpPr>
        <p:spPr>
          <a:xfrm>
            <a:off x="304800" y="1103883"/>
            <a:ext cx="6183313" cy="29357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r>
              <a:rPr sz="1600">
                <a:solidFill>
                  <a:srgbClr val="FFFFFF"/>
                </a:solidFill>
                <a:latin typeface="Inconsolata"/>
                <a:ea typeface="Inconsolata"/>
                <a:cs typeface="Inconsolata"/>
                <a:sym typeface="Inconsolata"/>
              </a:rPr>
              <a:t>var is_android = true;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if(is_android)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function foo()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console.log('I am Android');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else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function foo()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console.log('I am NOT Android');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foo(); </a:t>
            </a:r>
          </a:p>
        </p:txBody>
      </p:sp>
      <p:sp>
        <p:nvSpPr>
          <p:cNvPr id="485" name="Shape 485"/>
          <p:cNvSpPr/>
          <p:nvPr/>
        </p:nvSpPr>
        <p:spPr>
          <a:xfrm>
            <a:off x="407987" y="4538662"/>
            <a:ext cx="5976939" cy="2702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a:solidFill>
                  <a:srgbClr val="FFFFFF"/>
                </a:solidFill>
                <a:latin typeface="Inconsolata"/>
                <a:ea typeface="Inconsolata"/>
                <a:cs typeface="Inconsolata"/>
                <a:sym typeface="Inconsolata"/>
              </a:defRPr>
            </a:lvl1pPr>
          </a:lstStyle>
          <a:p>
            <a:pPr lvl="0">
              <a:defRPr sz="1800">
                <a:solidFill>
                  <a:srgbClr val="000000"/>
                </a:solidFill>
              </a:defRPr>
            </a:pPr>
            <a:r>
              <a:rPr sz="1100">
                <a:solidFill>
                  <a:srgbClr val="FFFFFF"/>
                </a:solidFill>
              </a:rPr>
              <a:t>Answer: I am NOT Android – because declaration of foo () is hoisted</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5" grpId="1"/>
    </p:bldLst>
  </p:timing>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7"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488" name="Shape 48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FUNCTIONS</a:t>
            </a:r>
          </a:p>
        </p:txBody>
      </p:sp>
    </p:spTree>
  </p:cSld>
  <p:clrMapOvr>
    <a:masterClrMapping/>
  </p:clrMapOvr>
  <p:transition spd="slow" advClick="1">
    <p:dissolve/>
  </p:transition>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Arguments</a:t>
            </a:r>
          </a:p>
        </p:txBody>
      </p:sp>
      <p:sp>
        <p:nvSpPr>
          <p:cNvPr id="491" name="Shape 49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94" name="Group 494"/>
          <p:cNvGrpSpPr/>
          <p:nvPr/>
        </p:nvGrpSpPr>
        <p:grpSpPr>
          <a:xfrm>
            <a:off x="3994150" y="962024"/>
            <a:ext cx="4373563" cy="3863976"/>
            <a:chOff x="0" y="0"/>
            <a:chExt cx="4373562" cy="3863975"/>
          </a:xfrm>
        </p:grpSpPr>
        <p:sp>
          <p:nvSpPr>
            <p:cNvPr id="492" name="Shape 492"/>
            <p:cNvSpPr/>
            <p:nvPr/>
          </p:nvSpPr>
          <p:spPr>
            <a:xfrm>
              <a:off x="0" y="0"/>
              <a:ext cx="4373563" cy="38639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pPr>
            </a:p>
          </p:txBody>
        </p:sp>
        <p:sp>
          <p:nvSpPr>
            <p:cNvPr id="493" name="Shape 493"/>
            <p:cNvSpPr/>
            <p:nvPr/>
          </p:nvSpPr>
          <p:spPr>
            <a:xfrm>
              <a:off x="0" y="0"/>
              <a:ext cx="4373563" cy="3694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function foo(one, two)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console.log(one);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console.log(two);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if(arguments.length &gt; 2)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console.log(arguments[2]);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 this would fail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console.log(arguments.join(',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 but this would work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var args = Array.prototype.slice.call(arguments);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console.log(args.join(',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foo(1, 2, 3); </a:t>
              </a:r>
              <a:br>
                <a:rPr sz="1400">
                  <a:solidFill>
                    <a:srgbClr val="FFFFFF"/>
                  </a:solidFill>
                  <a:latin typeface="Inconsolata"/>
                  <a:ea typeface="Inconsolata"/>
                  <a:cs typeface="Inconsolata"/>
                  <a:sym typeface="Inconsolata"/>
                </a:rPr>
              </a:br>
            </a:p>
          </p:txBody>
        </p:sp>
      </p:grpSp>
      <p:sp>
        <p:nvSpPr>
          <p:cNvPr id="495" name="Shape 495"/>
          <p:cNvSpPr/>
          <p:nvPr/>
        </p:nvSpPr>
        <p:spPr>
          <a:xfrm>
            <a:off x="0" y="908050"/>
            <a:ext cx="3492500" cy="13685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71450" indent="-1714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JS functions can accept variable number of arguments without error</a:t>
            </a:r>
            <a:endParaRPr sz="1600">
              <a:solidFill>
                <a:srgbClr val="FFFFFF"/>
              </a:solidFill>
              <a:latin typeface="Inconsolata"/>
              <a:ea typeface="Inconsolata"/>
              <a:cs typeface="Inconsolata"/>
              <a:sym typeface="Inconsolata"/>
            </a:endParaRPr>
          </a:p>
          <a:p>
            <a:pPr lvl="0" marL="171450" indent="-1714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arguments - array-like object</a:t>
            </a:r>
            <a:endParaRPr sz="1600">
              <a:solidFill>
                <a:srgbClr val="FFFFFF"/>
              </a:solidFill>
              <a:latin typeface="Inconsolata"/>
              <a:ea typeface="Inconsolata"/>
              <a:cs typeface="Inconsolata"/>
              <a:sym typeface="Inconsolata"/>
            </a:endParaRPr>
          </a:p>
          <a:p>
            <a:pPr lvl="0" marL="171450" indent="-1714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But it's not an Array (no properties other than length)</a:t>
            </a:r>
          </a:p>
        </p:txBody>
      </p:sp>
    </p:spTree>
  </p:cSld>
  <p:clrMapOvr>
    <a:masterClrMapping/>
  </p:clrMapOvr>
  <p:transition spd="slow" advClick="1">
    <p:dissolve/>
  </p:transition>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Pass by Reference or Value?</a:t>
            </a:r>
          </a:p>
        </p:txBody>
      </p:sp>
      <p:sp>
        <p:nvSpPr>
          <p:cNvPr id="498" name="Shape 49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01" name="Group 501"/>
          <p:cNvGrpSpPr/>
          <p:nvPr/>
        </p:nvGrpSpPr>
        <p:grpSpPr>
          <a:xfrm>
            <a:off x="5037137" y="2332038"/>
            <a:ext cx="3330576" cy="2198688"/>
            <a:chOff x="0" y="0"/>
            <a:chExt cx="3330575" cy="2198686"/>
          </a:xfrm>
        </p:grpSpPr>
        <p:sp>
          <p:nvSpPr>
            <p:cNvPr id="499" name="Shape 499"/>
            <p:cNvSpPr/>
            <p:nvPr/>
          </p:nvSpPr>
          <p:spPr>
            <a:xfrm>
              <a:off x="0" y="0"/>
              <a:ext cx="3330575" cy="2198687"/>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500" name="Shape 500"/>
            <p:cNvSpPr/>
            <p:nvPr/>
          </p:nvSpPr>
          <p:spPr>
            <a:xfrm>
              <a:off x="0" y="0"/>
              <a:ext cx="3330575" cy="1831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function changeIt ( y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y = 5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x = 4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 ( x ) ; </a:t>
              </a:r>
              <a:r>
                <a:rPr sz="1400">
                  <a:solidFill>
                    <a:srgbClr val="BFBFBF"/>
                  </a:solidFill>
                  <a:latin typeface="Inconsolata"/>
                  <a:ea typeface="Inconsolata"/>
                  <a:cs typeface="Inconsolata"/>
                  <a:sym typeface="Inconsolata"/>
                </a:rPr>
                <a:t>// x is equal to 4</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changeIt ( x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 ( x ) ; </a:t>
              </a:r>
              <a:r>
                <a:rPr sz="1400">
                  <a:solidFill>
                    <a:srgbClr val="BFBFBF"/>
                  </a:solidFill>
                  <a:latin typeface="Inconsolata"/>
                  <a:ea typeface="Inconsolata"/>
                  <a:cs typeface="Inconsolata"/>
                  <a:sym typeface="Inconsolata"/>
                </a:rPr>
                <a:t>// x is still equal to 4</a:t>
              </a:r>
              <a:r>
                <a:rPr sz="1400">
                  <a:solidFill>
                    <a:srgbClr val="3C3C3B"/>
                  </a:solidFill>
                </a:rPr>
                <a:t>;</a:t>
              </a:r>
            </a:p>
          </p:txBody>
        </p:sp>
      </p:grpSp>
      <p:sp>
        <p:nvSpPr>
          <p:cNvPr id="502" name="Shape 502"/>
          <p:cNvSpPr/>
          <p:nvPr/>
        </p:nvSpPr>
        <p:spPr>
          <a:xfrm>
            <a:off x="5270500" y="1089025"/>
            <a:ext cx="3441700"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Simple variables passed by value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Objects passed by reference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Pedantically, everything is passed by value, but with objects that value is a reference to the object</a:t>
            </a:r>
          </a:p>
        </p:txBody>
      </p:sp>
      <p:grpSp>
        <p:nvGrpSpPr>
          <p:cNvPr id="505" name="Group 505"/>
          <p:cNvGrpSpPr/>
          <p:nvPr/>
        </p:nvGrpSpPr>
        <p:grpSpPr>
          <a:xfrm>
            <a:off x="279400" y="995362"/>
            <a:ext cx="4581525" cy="3195639"/>
            <a:chOff x="0" y="0"/>
            <a:chExt cx="4581525" cy="3195637"/>
          </a:xfrm>
        </p:grpSpPr>
        <p:sp>
          <p:nvSpPr>
            <p:cNvPr id="503" name="Shape 503"/>
            <p:cNvSpPr/>
            <p:nvPr/>
          </p:nvSpPr>
          <p:spPr>
            <a:xfrm>
              <a:off x="0" y="-1"/>
              <a:ext cx="4581525" cy="3195639"/>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504" name="Shape 504"/>
            <p:cNvSpPr/>
            <p:nvPr/>
          </p:nvSpPr>
          <p:spPr>
            <a:xfrm>
              <a:off x="0" y="-1"/>
              <a:ext cx="4581525" cy="2932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cat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color: 'orange'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function changeCatColor(feline)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obj reference passed in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feline.color = 'black';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feline.claws = 'sharp';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feline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color: 'brown'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changeCatColor(cat);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console.log(cat.color); </a:t>
              </a:r>
              <a:r>
                <a:rPr sz="1400">
                  <a:solidFill>
                    <a:srgbClr val="BFBFBF"/>
                  </a:solidFill>
                  <a:latin typeface="Inconsolata"/>
                  <a:ea typeface="Inconsolata"/>
                  <a:cs typeface="Inconsolata"/>
                  <a:sym typeface="Inconsolata"/>
                </a:rPr>
                <a:t>// outputs 'black'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console.log(cat.claws); </a:t>
              </a:r>
              <a:r>
                <a:rPr sz="1400">
                  <a:solidFill>
                    <a:srgbClr val="BFBFBF"/>
                  </a:solidFill>
                  <a:latin typeface="Inconsolata"/>
                  <a:ea typeface="Inconsolata"/>
                  <a:cs typeface="Inconsolata"/>
                  <a:sym typeface="Inconsolata"/>
                </a:rPr>
                <a:t>// outputs 'sharp‘</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 is "this"?</a:t>
            </a:r>
          </a:p>
        </p:txBody>
      </p:sp>
      <p:sp>
        <p:nvSpPr>
          <p:cNvPr id="508" name="Shape 50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11" name="Group 511"/>
          <p:cNvGrpSpPr/>
          <p:nvPr/>
        </p:nvGrpSpPr>
        <p:grpSpPr>
          <a:xfrm>
            <a:off x="4792662" y="1203325"/>
            <a:ext cx="3575051" cy="2663952"/>
            <a:chOff x="0" y="0"/>
            <a:chExt cx="3575050" cy="2663951"/>
          </a:xfrm>
        </p:grpSpPr>
        <p:sp>
          <p:nvSpPr>
            <p:cNvPr id="509" name="Shape 509"/>
            <p:cNvSpPr/>
            <p:nvPr/>
          </p:nvSpPr>
          <p:spPr>
            <a:xfrm>
              <a:off x="0" y="0"/>
              <a:ext cx="3575050" cy="2555875"/>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10" name="Shape 510"/>
            <p:cNvSpPr/>
            <p:nvPr/>
          </p:nvSpPr>
          <p:spPr>
            <a:xfrm>
              <a:off x="0" y="0"/>
              <a:ext cx="3575050" cy="2663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var obj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obj.fn = function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 'this' == obj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function fn()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this == global object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because we're basically saying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window.fn = function();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p:txBody>
        </p:sp>
      </p:grpSp>
      <p:sp>
        <p:nvSpPr>
          <p:cNvPr id="512" name="Shape 512"/>
          <p:cNvSpPr/>
          <p:nvPr/>
        </p:nvSpPr>
        <p:spPr>
          <a:xfrm>
            <a:off x="457200" y="1203325"/>
            <a:ext cx="3810000" cy="1408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Refers to the object associated with the function</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When functions are methods, 'this' = the object</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With 'normal' functions, 'this' = the object, but the object is the global object</a:t>
            </a:r>
          </a:p>
        </p:txBody>
      </p:sp>
    </p:spTree>
  </p:cSld>
  <p:clrMapOvr>
    <a:masterClrMapping/>
  </p:clrMapOvr>
  <p:transition spd="slow" advClick="1">
    <p:dissolve/>
  </p:transition>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Using 'call</a:t>
            </a:r>
          </a:p>
        </p:txBody>
      </p:sp>
      <p:sp>
        <p:nvSpPr>
          <p:cNvPr id="515" name="Shape 515"/>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18" name="Group 518"/>
          <p:cNvGrpSpPr/>
          <p:nvPr/>
        </p:nvGrpSpPr>
        <p:grpSpPr>
          <a:xfrm>
            <a:off x="3542748" y="1360621"/>
            <a:ext cx="5569305" cy="3723205"/>
            <a:chOff x="0" y="0"/>
            <a:chExt cx="5569303" cy="3723204"/>
          </a:xfrm>
        </p:grpSpPr>
        <p:sp>
          <p:nvSpPr>
            <p:cNvPr id="516" name="Shape 516"/>
            <p:cNvSpPr/>
            <p:nvPr/>
          </p:nvSpPr>
          <p:spPr>
            <a:xfrm>
              <a:off x="0" y="0"/>
              <a:ext cx="5569304" cy="3075815"/>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17" name="Shape 517"/>
            <p:cNvSpPr/>
            <p:nvPr/>
          </p:nvSpPr>
          <p:spPr>
            <a:xfrm>
              <a:off x="0" y="0"/>
              <a:ext cx="5569304" cy="3723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0">
                <a:defRPr sz="1800">
                  <a:solidFill>
                    <a:srgbClr val="000000"/>
                  </a:solidFill>
                </a:defRPr>
              </a:pPr>
              <a:r>
                <a:rPr sz="1600">
                  <a:solidFill>
                    <a:srgbClr val="FFFFFF"/>
                  </a:solidFill>
                  <a:latin typeface="Inconsolata"/>
                  <a:ea typeface="Inconsolata"/>
                  <a:cs typeface="Inconsolata"/>
                  <a:sym typeface="Inconsolata"/>
                </a:rPr>
                <a:t>function hello(thing)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console.log(this + " says hello " + thing);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hello.call("Bart", "world") </a:t>
              </a:r>
              <a:r>
                <a:rPr sz="1600">
                  <a:solidFill>
                    <a:srgbClr val="BFBFBF"/>
                  </a:solidFill>
                  <a:latin typeface="Inconsolata"/>
                  <a:ea typeface="Inconsolata"/>
                  <a:cs typeface="Inconsolata"/>
                  <a:sym typeface="Inconsolata"/>
                </a:rPr>
                <a:t>// =&gt; Bart says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 hello world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without call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hello('world');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essentially means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hello.call(window, 'world');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p:txBody>
        </p:sp>
      </p:grpSp>
      <p:sp>
        <p:nvSpPr>
          <p:cNvPr id="519" name="Shape 519"/>
          <p:cNvSpPr/>
          <p:nvPr/>
        </p:nvSpPr>
        <p:spPr>
          <a:xfrm>
            <a:off x="457200" y="1231900"/>
            <a:ext cx="3098800"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Defines what 'this' is for the function</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Without call, you're essentially passing the global object with call</a:t>
            </a:r>
          </a:p>
        </p:txBody>
      </p:sp>
    </p:spTree>
  </p:cSld>
  <p:clrMapOvr>
    <a:masterClrMapping/>
  </p:clrMapOvr>
  <p:transition spd="slow" advClick="1">
    <p:dissolve/>
  </p:transition>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Self-calling Functions</a:t>
            </a:r>
          </a:p>
        </p:txBody>
      </p:sp>
      <p:sp>
        <p:nvSpPr>
          <p:cNvPr id="522" name="Shape 52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25" name="Group 525"/>
          <p:cNvGrpSpPr/>
          <p:nvPr/>
        </p:nvGrpSpPr>
        <p:grpSpPr>
          <a:xfrm>
            <a:off x="3732608" y="996950"/>
            <a:ext cx="3898505" cy="3752850"/>
            <a:chOff x="-78978" y="0"/>
            <a:chExt cx="3898503" cy="3752850"/>
          </a:xfrm>
        </p:grpSpPr>
        <p:sp>
          <p:nvSpPr>
            <p:cNvPr id="523" name="Shape 523"/>
            <p:cNvSpPr/>
            <p:nvPr/>
          </p:nvSpPr>
          <p:spPr>
            <a:xfrm>
              <a:off x="0" y="0"/>
              <a:ext cx="3819525" cy="3752850"/>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24" name="Shape 524"/>
            <p:cNvSpPr/>
            <p:nvPr/>
          </p:nvSpPr>
          <p:spPr>
            <a:xfrm>
              <a:off x="-78979" y="19744"/>
              <a:ext cx="3819526" cy="35275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 define &amp; declare Counter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Counter =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privateCounter = 0;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return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increment: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privateCounter++;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decrement: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privateCounter--;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value: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return privateCounter;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p>
          </p:txBody>
        </p:sp>
      </p:grpSp>
      <p:sp>
        <p:nvSpPr>
          <p:cNvPr id="526" name="Shape 526"/>
          <p:cNvSpPr/>
          <p:nvPr/>
        </p:nvSpPr>
        <p:spPr>
          <a:xfrm>
            <a:off x="457200" y="996950"/>
            <a:ext cx="3225800" cy="837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 then execute, a function</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Wrap function definition in ()</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Add () at the end (to call it)</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Works with function statements</a:t>
            </a:r>
          </a:p>
        </p:txBody>
      </p:sp>
    </p:spTree>
  </p:cSld>
  <p:clrMapOvr>
    <a:masterClrMapping/>
  </p:clrMapOvr>
  <p:transition spd="slow" advClick="1">
    <p:dissolve/>
  </p:transition>
</p:sld>
</file>

<file path=ppt/theme/theme1.xml><?xml version="1.0" encoding="utf-8"?>
<a:theme xmlns:a="http://schemas.openxmlformats.org/drawingml/2006/main" xmlns:r="http://schemas.openxmlformats.org/officeDocument/2006/relationships" name="Default">
  <a:themeElements>
    <a:clrScheme name="Default">
      <a:dk1>
        <a:srgbClr val="3C3C3B"/>
      </a:dk1>
      <a:lt1>
        <a:srgbClr val="FFFFFF"/>
      </a:lt1>
      <a:dk2>
        <a:srgbClr val="A7A7A7"/>
      </a:dk2>
      <a:lt2>
        <a:srgbClr val="535353"/>
      </a:lt2>
      <a:accent1>
        <a:srgbClr val="A71220"/>
      </a:accent1>
      <a:accent2>
        <a:srgbClr val="A5A6A5"/>
      </a:accent2>
      <a:accent3>
        <a:srgbClr val="49616F"/>
      </a:accent3>
      <a:accent4>
        <a:srgbClr val="1E2529"/>
      </a:accent4>
      <a:accent5>
        <a:srgbClr val="636463"/>
      </a:accent5>
      <a:accent6>
        <a:srgbClr val="600F16"/>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A71220"/>
          </a:solidFill>
          <a:prstDash val="solid"/>
          <a:bevel/>
        </a:ln>
        <a:effectLst/>
      </a:spPr>
      <a:bodyPr rot="0" spcFirstLastPara="1" vertOverflow="overflow" horzOverflow="overflow" vert="horz" wrap="square" lIns="45719" tIns="45719" rIns="45719" bIns="45719" numCol="1" spcCol="38100" rtlCol="0" anchor="ctr" upright="0">
        <a:spAutoFit/>
      </a:bodyPr>
      <a:lstStyle>
        <a:defPPr marL="0" marR="0" indent="0" algn="l" defTabSz="407987" rtl="0" fontAlgn="auto" latinLnBrk="1" hangingPunct="0">
          <a:lnSpc>
            <a:spcPct val="100000"/>
          </a:lnSpc>
          <a:spcBef>
            <a:spcPts val="0"/>
          </a:spcBef>
          <a:spcAft>
            <a:spcPts val="0"/>
          </a:spcAft>
          <a:buClrTx/>
          <a:buSzTx/>
          <a:buFontTx/>
          <a:buNone/>
          <a:tabLst/>
          <a:defRPr b="0" baseline="0" cap="none" i="0" spc="0" strike="noStrike" sz="1600" u="none" kumimoji="0" normalizeH="0">
            <a:ln>
              <a:noFill/>
            </a:ln>
            <a:solidFill>
              <a:srgbClr val="3C3C3B"/>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A71220"/>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407987" rtl="0" fontAlgn="auto" latinLnBrk="1" hangingPunct="0">
          <a:lnSpc>
            <a:spcPct val="100000"/>
          </a:lnSpc>
          <a:spcBef>
            <a:spcPts val="0"/>
          </a:spcBef>
          <a:spcAft>
            <a:spcPts val="0"/>
          </a:spcAft>
          <a:buClrTx/>
          <a:buSzTx/>
          <a:buFontTx/>
          <a:buNone/>
          <a:tabLst/>
          <a:defRPr b="0" baseline="0" cap="none" i="0" spc="0" strike="noStrike" sz="1600" u="none" kumimoji="0" normalizeH="0">
            <a:ln>
              <a:noFill/>
            </a:ln>
            <a:solidFill>
              <a:srgbClr val="3C3C3B"/>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A71220"/>
      </a:accent1>
      <a:accent2>
        <a:srgbClr val="A5A6A5"/>
      </a:accent2>
      <a:accent3>
        <a:srgbClr val="49616F"/>
      </a:accent3>
      <a:accent4>
        <a:srgbClr val="1E2529"/>
      </a:accent4>
      <a:accent5>
        <a:srgbClr val="636463"/>
      </a:accent5>
      <a:accent6>
        <a:srgbClr val="600F16"/>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A71220"/>
          </a:solidFill>
          <a:prstDash val="solid"/>
          <a:bevel/>
        </a:ln>
        <a:effectLst/>
      </a:spPr>
      <a:bodyPr rot="0" spcFirstLastPara="1" vertOverflow="overflow" horzOverflow="overflow" vert="horz" wrap="square" lIns="45719" tIns="45719" rIns="45719" bIns="45719" numCol="1" spcCol="38100" rtlCol="0" anchor="ctr" upright="0">
        <a:spAutoFit/>
      </a:bodyPr>
      <a:lstStyle>
        <a:defPPr marL="0" marR="0" indent="0" algn="l" defTabSz="407987" rtl="0" fontAlgn="auto" latinLnBrk="1" hangingPunct="0">
          <a:lnSpc>
            <a:spcPct val="100000"/>
          </a:lnSpc>
          <a:spcBef>
            <a:spcPts val="0"/>
          </a:spcBef>
          <a:spcAft>
            <a:spcPts val="0"/>
          </a:spcAft>
          <a:buClrTx/>
          <a:buSzTx/>
          <a:buFontTx/>
          <a:buNone/>
          <a:tabLst/>
          <a:defRPr b="0" baseline="0" cap="none" i="0" spc="0" strike="noStrike" sz="1600" u="none" kumimoji="0" normalizeH="0">
            <a:ln>
              <a:noFill/>
            </a:ln>
            <a:solidFill>
              <a:srgbClr val="3C3C3B"/>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A71220"/>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407987" rtl="0" fontAlgn="auto" latinLnBrk="1" hangingPunct="0">
          <a:lnSpc>
            <a:spcPct val="100000"/>
          </a:lnSpc>
          <a:spcBef>
            <a:spcPts val="0"/>
          </a:spcBef>
          <a:spcAft>
            <a:spcPts val="0"/>
          </a:spcAft>
          <a:buClrTx/>
          <a:buSzTx/>
          <a:buFontTx/>
          <a:buNone/>
          <a:tabLst/>
          <a:defRPr b="0" baseline="0" cap="none" i="0" spc="0" strike="noStrike" sz="1600" u="none" kumimoji="0" normalizeH="0">
            <a:ln>
              <a:noFill/>
            </a:ln>
            <a:solidFill>
              <a:srgbClr val="3C3C3B"/>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